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5" r:id="rId9"/>
    <p:sldId id="266" r:id="rId10"/>
    <p:sldId id="267" r:id="rId11"/>
    <p:sldId id="264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" Target="slide2.xml"/><Relationship Id="rId7" Type="http://schemas.microsoft.com/office/2007/relationships/hdphoto" Target="../media/hdphoto9.wdp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2.jpeg"/><Relationship Id="rId5" Type="http://schemas.microsoft.com/office/2007/relationships/hdphoto" Target="../media/hdphoto8.wdp"/><Relationship Id="rId10" Type="http://schemas.openxmlformats.org/officeDocument/2006/relationships/image" Target="../media/image31.jpg"/><Relationship Id="rId4" Type="http://schemas.openxmlformats.org/officeDocument/2006/relationships/image" Target="../media/image28.png"/><Relationship Id="rId9" Type="http://schemas.microsoft.com/office/2007/relationships/hdphoto" Target="../media/hdphoto10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18" Type="http://schemas.openxmlformats.org/officeDocument/2006/relationships/slide" Target="slide8.xml"/><Relationship Id="rId3" Type="http://schemas.openxmlformats.org/officeDocument/2006/relationships/image" Target="../media/image3.png"/><Relationship Id="rId21" Type="http://schemas.microsoft.com/office/2007/relationships/hdphoto" Target="../media/hdphoto7.wdp"/><Relationship Id="rId7" Type="http://schemas.microsoft.com/office/2007/relationships/hdphoto" Target="../media/hdphoto2.wdp"/><Relationship Id="rId12" Type="http://schemas.openxmlformats.org/officeDocument/2006/relationships/image" Target="../media/image7.jpeg"/><Relationship Id="rId17" Type="http://schemas.openxmlformats.org/officeDocument/2006/relationships/image" Target="../media/image9.png"/><Relationship Id="rId2" Type="http://schemas.openxmlformats.org/officeDocument/2006/relationships/image" Target="../media/image2.jpg"/><Relationship Id="rId16" Type="http://schemas.microsoft.com/office/2007/relationships/hdphoto" Target="../media/hdphoto6.wdp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openxmlformats.org/officeDocument/2006/relationships/slide" Target="slide4.xml"/><Relationship Id="rId15" Type="http://schemas.openxmlformats.org/officeDocument/2006/relationships/image" Target="../media/image8.png"/><Relationship Id="rId10" Type="http://schemas.openxmlformats.org/officeDocument/2006/relationships/image" Target="../media/image6.png"/><Relationship Id="rId19" Type="http://schemas.openxmlformats.org/officeDocument/2006/relationships/slide" Target="slide11.xml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marL="723900"/>
            <a:r>
              <a:rPr lang="ru-RU" sz="8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Русь-матушка</a:t>
            </a:r>
            <a:endParaRPr lang="ru-RU" sz="8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88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36096" y="1632104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апка -ушанка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12160" y="1170439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валенки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36096" y="2078032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сарафан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64088" y="2636912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рубаха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3098577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платок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верх 6">
            <a:hlinkClick r:id="rId3" action="ppaction://hlinksldjump"/>
          </p:cNvPr>
          <p:cNvSpPr/>
          <p:nvPr/>
        </p:nvSpPr>
        <p:spPr>
          <a:xfrm>
            <a:off x="8604448" y="6237312"/>
            <a:ext cx="288032" cy="504056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2" b="100000" l="205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58" y="0"/>
            <a:ext cx="1749472" cy="19954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6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58" y="2117651"/>
            <a:ext cx="1961851" cy="19618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29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06" y="4328205"/>
            <a:ext cx="1460452" cy="19195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699" y="4466204"/>
            <a:ext cx="1643515" cy="16435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" b="26785"/>
          <a:stretch/>
        </p:blipFill>
        <p:spPr>
          <a:xfrm>
            <a:off x="2411760" y="4575569"/>
            <a:ext cx="2726453" cy="14247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987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96752"/>
            <a:ext cx="8229600" cy="34423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4) В русских народных сказках это маленькое существо живёт </a:t>
            </a:r>
            <a:r>
              <a:rPr lang="ru-RU" dirty="0"/>
              <a:t>в каждой крестьянской избе? </a:t>
            </a:r>
            <a:br>
              <a:rPr lang="ru-RU" dirty="0"/>
            </a:br>
            <a:r>
              <a:rPr lang="ru-RU" dirty="0"/>
              <a:t>Соедините правильно слова </a:t>
            </a:r>
            <a:r>
              <a:rPr lang="ru-RU" dirty="0" smtClean="0"/>
              <a:t>и </a:t>
            </a:r>
            <a:r>
              <a:rPr lang="ru-RU" dirty="0"/>
              <a:t>их </a:t>
            </a:r>
            <a:r>
              <a:rPr lang="ru-RU" dirty="0" smtClean="0"/>
              <a:t>определения. </a:t>
            </a:r>
            <a:r>
              <a:rPr lang="ru-RU" dirty="0"/>
              <a:t>Н</a:t>
            </a:r>
            <a:r>
              <a:rPr lang="ru-RU" dirty="0" smtClean="0"/>
              <a:t>азовите </a:t>
            </a:r>
            <a:r>
              <a:rPr lang="ru-RU" dirty="0"/>
              <a:t>это существо. 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509120"/>
            <a:ext cx="1872208" cy="1868608"/>
          </a:xfrm>
        </p:spPr>
      </p:pic>
      <p:sp>
        <p:nvSpPr>
          <p:cNvPr id="5" name="TextBox 4"/>
          <p:cNvSpPr txBox="1"/>
          <p:nvPr/>
        </p:nvSpPr>
        <p:spPr>
          <a:xfrm>
            <a:off x="5220072" y="4869160"/>
            <a:ext cx="18722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/>
              <a:t>?</a:t>
            </a:r>
            <a:endParaRPr lang="ru-RU" sz="6600" dirty="0"/>
          </a:p>
        </p:txBody>
      </p:sp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8172400" y="6309320"/>
            <a:ext cx="648072" cy="36004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29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А кто же, по обычаям, живёт в каждой крестьянской избе? Соедините картинку и определение. Назовите это существо.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69" r="2388"/>
          <a:stretch/>
        </p:blipFill>
        <p:spPr>
          <a:xfrm>
            <a:off x="-828600" y="0"/>
            <a:ext cx="11393952" cy="6851730"/>
          </a:xfrm>
          <a:prstGeom prst="rect">
            <a:avLst/>
          </a:prstGeom>
        </p:spPr>
      </p:pic>
      <p:sp>
        <p:nvSpPr>
          <p:cNvPr id="5" name="Стрелка вверх 4">
            <a:hlinkClick r:id="rId3" action="ppaction://hlinksldjump"/>
          </p:cNvPr>
          <p:cNvSpPr/>
          <p:nvPr/>
        </p:nvSpPr>
        <p:spPr>
          <a:xfrm>
            <a:off x="6670235" y="5668813"/>
            <a:ext cx="216024" cy="648072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53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887" r="100000">
                        <a14:foregroundMark x1="94654" y1="93750" x2="56918" y2="52902"/>
                        <a14:foregroundMark x1="56918" y1="52902" x2="56918" y2="1786"/>
                        <a14:foregroundMark x1="56918" y1="1786" x2="42767" y2="1786"/>
                        <a14:foregroundMark x1="44654" y1="3795" x2="49371" y2="12723"/>
                        <a14:foregroundMark x1="49371" y1="12723" x2="47484" y2="50223"/>
                        <a14:foregroundMark x1="45597" y1="52232" x2="4717" y2="94420"/>
                        <a14:foregroundMark x1="5660" y1="95759" x2="96541" y2="96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985" t="-613" r="2638" b="486"/>
          <a:stretch/>
        </p:blipFill>
        <p:spPr>
          <a:xfrm>
            <a:off x="5940152" y="3068960"/>
            <a:ext cx="1008112" cy="1445960"/>
          </a:xfrm>
          <a:prstGeom prst="rect">
            <a:avLst/>
          </a:prstGeom>
        </p:spPr>
      </p:pic>
      <p:sp>
        <p:nvSpPr>
          <p:cNvPr id="2" name="Блок-схема: память с посл. доступом 1">
            <a:hlinkClick r:id="rId5" action="ppaction://hlinksldjump"/>
          </p:cNvPr>
          <p:cNvSpPr/>
          <p:nvPr/>
        </p:nvSpPr>
        <p:spPr>
          <a:xfrm>
            <a:off x="5296098" y="404664"/>
            <a:ext cx="729316" cy="808764"/>
          </a:xfrm>
          <a:prstGeom prst="flowChartMagneticTap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048" b="89048" l="13553" r="93407">
                        <a14:backgroundMark x1="82418" y1="79048" x2="82418" y2="83810"/>
                        <a14:backgroundMark x1="81685" y1="86667" x2="42857" y2="73333"/>
                        <a14:backgroundMark x1="42857" y1="73333" x2="37363" y2="74286"/>
                        <a14:backgroundMark x1="35531" y1="74286" x2="39194" y2="62857"/>
                        <a14:backgroundMark x1="39194" y1="62857" x2="23810" y2="55238"/>
                        <a14:backgroundMark x1="23810" y1="55238" x2="20879" y2="50952"/>
                        <a14:backgroundMark x1="20879" y1="50952" x2="15751" y2="40952"/>
                        <a14:backgroundMark x1="15751" y1="40952" x2="10256" y2="20000"/>
                        <a14:backgroundMark x1="10256" y1="20000" x2="12821" y2="9048"/>
                        <a14:backgroundMark x1="13553" y1="11429" x2="23810" y2="40000"/>
                        <a14:backgroundMark x1="23810" y1="40000" x2="34799" y2="5714"/>
                        <a14:backgroundMark x1="34066" y1="10000" x2="34066" y2="34286"/>
                        <a14:backgroundMark x1="34066" y1="34286" x2="53114" y2="10000"/>
                        <a14:backgroundMark x1="53114" y1="11429" x2="53114" y2="23333"/>
                        <a14:backgroundMark x1="54945" y1="24286" x2="65934" y2="12857"/>
                        <a14:backgroundMark x1="65934" y1="14762" x2="66667" y2="18571"/>
                        <a14:backgroundMark x1="66667" y1="18571" x2="69597" y2="17619"/>
                        <a14:backgroundMark x1="69597" y1="17619" x2="70696" y2="21905"/>
                        <a14:backgroundMark x1="70696" y1="21905" x2="74359" y2="20000"/>
                        <a14:backgroundMark x1="74359" y1="20000" x2="75824" y2="23333"/>
                        <a14:backgroundMark x1="75824" y1="23333" x2="79121" y2="24286"/>
                        <a14:backgroundMark x1="79121" y1="24286" x2="79121" y2="30476"/>
                        <a14:backgroundMark x1="79121" y1="30476" x2="82784" y2="28095"/>
                        <a14:backgroundMark x1="82784" y1="28095" x2="84249" y2="36667"/>
                        <a14:backgroundMark x1="84249" y1="36667" x2="87912" y2="35238"/>
                        <a14:backgroundMark x1="87912" y1="35238" x2="89744" y2="44762"/>
                        <a14:backgroundMark x1="89744" y1="44762" x2="92674" y2="47143"/>
                        <a14:backgroundMark x1="92674" y1="51905" x2="90842" y2="58095"/>
                        <a14:backgroundMark x1="90842" y1="58095" x2="89011" y2="63810"/>
                        <a14:backgroundMark x1="89011" y1="63810" x2="89744" y2="74762"/>
                        <a14:backgroundMark x1="90110" y1="71905" x2="82784" y2="74286"/>
                        <a14:backgroundMark x1="82784" y1="74286" x2="82784" y2="78095"/>
                      </a14:backgroundRemoval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514920"/>
            <a:ext cx="1090382" cy="8387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6667" y1="98438" x2="97407" y2="24479"/>
                        <a14:backgroundMark x1="97407" y1="24479" x2="97407" y2="14583"/>
                        <a14:backgroundMark x1="97407" y1="14583" x2="51481" y2="1563"/>
                        <a14:backgroundMark x1="51481" y1="1563" x2="8889" y2="30208"/>
                        <a14:backgroundMark x1="7778" y1="31250" x2="2222" y2="89063"/>
                        <a14:backgroundMark x1="2222" y1="89063" x2="6667" y2="96875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798" y="5085184"/>
            <a:ext cx="2224884" cy="15821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622" y="4587317"/>
            <a:ext cx="1716782" cy="9957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53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514920"/>
            <a:ext cx="1014113" cy="936104"/>
          </a:xfrm>
          <a:prstGeom prst="rect">
            <a:avLst/>
          </a:prstGeom>
        </p:spPr>
      </p:pic>
      <p:sp>
        <p:nvSpPr>
          <p:cNvPr id="9" name="Блок-схема: память с посл. доступом 8">
            <a:hlinkClick r:id="rId14" action="ppaction://hlinksldjump"/>
          </p:cNvPr>
          <p:cNvSpPr/>
          <p:nvPr/>
        </p:nvSpPr>
        <p:spPr>
          <a:xfrm>
            <a:off x="5076056" y="3791940"/>
            <a:ext cx="790390" cy="722980"/>
          </a:xfrm>
          <a:prstGeom prst="flowChartMagneticTap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r>
              <a:rPr lang="ru-RU" dirty="0" smtClean="0">
                <a:hlinkClick r:id="rId14" action="ppaction://hlinksldjump"/>
              </a:rPr>
              <a:t>.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778" b="98333" l="3663" r="97436">
                        <a14:backgroundMark x1="46886" y1="93611" x2="43590" y2="91389"/>
                        <a14:backgroundMark x1="43590" y1="91389" x2="42857" y2="78056"/>
                        <a14:backgroundMark x1="42857" y1="78056" x2="43590" y2="71389"/>
                        <a14:backgroundMark x1="43590" y1="71389" x2="46154" y2="61111"/>
                        <a14:backgroundMark x1="46154" y1="61111" x2="45055" y2="52778"/>
                        <a14:backgroundMark x1="45055" y1="52778" x2="46886" y2="53611"/>
                        <a14:backgroundMark x1="46886" y1="53611" x2="54579" y2="40833"/>
                        <a14:backgroundMark x1="54579" y1="40833" x2="45788" y2="28056"/>
                        <a14:backgroundMark x1="45788" y1="28056" x2="39927" y2="25556"/>
                        <a14:backgroundMark x1="41758" y1="25833" x2="37729" y2="23333"/>
                        <a14:backgroundMark x1="37729" y1="23333" x2="39560" y2="15556"/>
                        <a14:backgroundMark x1="39560" y1="15556" x2="35897" y2="6944"/>
                        <a14:backgroundMark x1="35897" y1="6944" x2="27473" y2="6944"/>
                        <a14:backgroundMark x1="27473" y1="6944" x2="26374" y2="15556"/>
                        <a14:backgroundMark x1="26374" y1="15556" x2="26007" y2="16944"/>
                        <a14:backgroundMark x1="26007" y1="16944" x2="24908" y2="21111"/>
                        <a14:backgroundMark x1="24908" y1="21111" x2="28205" y2="22500"/>
                        <a14:backgroundMark x1="28205" y1="22500" x2="28205" y2="24722"/>
                        <a14:backgroundMark x1="28205" y1="24722" x2="18681" y2="27778"/>
                        <a14:backgroundMark x1="18681" y1="27778" x2="6227" y2="42222"/>
                        <a14:backgroundMark x1="6227" y1="42222" x2="15385" y2="53611"/>
                        <a14:backgroundMark x1="15385" y1="53611" x2="20879" y2="51389"/>
                        <a14:backgroundMark x1="20879" y1="51389" x2="17582" y2="63333"/>
                        <a14:backgroundMark x1="17582" y1="63333" x2="20147" y2="65278"/>
                        <a14:backgroundMark x1="20147" y1="65278" x2="17582" y2="77778"/>
                        <a14:backgroundMark x1="17582" y1="77778" x2="19780" y2="79722"/>
                        <a14:backgroundMark x1="19780" y1="79722" x2="19048" y2="91667"/>
                        <a14:backgroundMark x1="19048" y1="91667" x2="16484" y2="94167"/>
                        <a14:backgroundMark x1="16484" y1="94167" x2="20147" y2="95833"/>
                        <a14:backgroundMark x1="20147" y1="95833" x2="26374" y2="94444"/>
                        <a14:backgroundMark x1="26374" y1="94444" x2="27473" y2="78056"/>
                        <a14:backgroundMark x1="27473" y1="78056" x2="31136" y2="69444"/>
                        <a14:backgroundMark x1="31136" y1="69444" x2="34066" y2="78056"/>
                        <a14:backgroundMark x1="34066" y1="78056" x2="34432" y2="92500"/>
                        <a14:backgroundMark x1="34432" y1="92500" x2="35165" y2="93611"/>
                        <a14:backgroundMark x1="35165" y1="93611" x2="40659" y2="95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28" y="2204864"/>
            <a:ext cx="3151558" cy="41559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389" b="98889" l="1099" r="597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022" y="2204864"/>
            <a:ext cx="3219974" cy="4246120"/>
          </a:xfrm>
          <a:prstGeom prst="rect">
            <a:avLst/>
          </a:prstGeom>
        </p:spPr>
      </p:pic>
      <p:sp>
        <p:nvSpPr>
          <p:cNvPr id="12" name="Блок-схема: память с посл. доступом 11">
            <a:hlinkClick r:id="rId18" action="ppaction://hlinksldjump"/>
          </p:cNvPr>
          <p:cNvSpPr/>
          <p:nvPr/>
        </p:nvSpPr>
        <p:spPr>
          <a:xfrm>
            <a:off x="1743831" y="2528900"/>
            <a:ext cx="866184" cy="648073"/>
          </a:xfrm>
          <a:prstGeom prst="flowChartMagneticTap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3.</a:t>
            </a:r>
            <a:endParaRPr lang="ru-RU" dirty="0"/>
          </a:p>
        </p:txBody>
      </p:sp>
      <p:pic>
        <p:nvPicPr>
          <p:cNvPr id="13" name="Рисунок 12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>
                        <a14:backgroundMark x1="69038" y1="86513" x2="71346" y2="93642"/>
                        <a14:backgroundMark x1="71346" y1="93642" x2="50385" y2="93642"/>
                        <a14:backgroundMark x1="50385" y1="93642" x2="24615" y2="95954"/>
                        <a14:backgroundMark x1="24615" y1="95954" x2="25769" y2="78420"/>
                        <a14:backgroundMark x1="25769" y1="78420" x2="17692" y2="68979"/>
                        <a14:backgroundMark x1="17692" y1="68979" x2="9423" y2="36224"/>
                        <a14:backgroundMark x1="9423" y1="36224" x2="20000" y2="19846"/>
                        <a14:backgroundMark x1="20000" y1="19846" x2="28077" y2="2312"/>
                        <a14:backgroundMark x1="28077" y1="2312" x2="67885" y2="1156"/>
                        <a14:backgroundMark x1="66731" y1="5780" x2="78462" y2="23314"/>
                        <a14:backgroundMark x1="78462" y1="23314" x2="87692" y2="35067"/>
                        <a14:backgroundMark x1="87692" y1="35067" x2="92308" y2="39692"/>
                        <a14:backgroundMark x1="92308" y1="39692" x2="87692" y2="57225"/>
                        <a14:backgroundMark x1="87692" y1="57225" x2="72500" y2="89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99" y="5692136"/>
            <a:ext cx="1168111" cy="1165864"/>
          </a:xfrm>
          <a:prstGeom prst="rect">
            <a:avLst/>
          </a:prstGeom>
        </p:spPr>
      </p:pic>
      <p:sp>
        <p:nvSpPr>
          <p:cNvPr id="14" name="Овальная выноска 13">
            <a:hlinkClick r:id="rId19" action="ppaction://hlinksldjump"/>
          </p:cNvPr>
          <p:cNvSpPr/>
          <p:nvPr/>
        </p:nvSpPr>
        <p:spPr>
          <a:xfrm>
            <a:off x="1835580" y="5260094"/>
            <a:ext cx="774435" cy="616159"/>
          </a:xfrm>
          <a:prstGeom prst="wedgeEllipse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410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76672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По русской традиции каждого гостя встречали  музыкой: весело, с настроением. Назовите русские народные инструменты ( не менее 3)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8840"/>
            <a:ext cx="1944216" cy="27390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3608" y="485996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1937279"/>
            <a:ext cx="2362571" cy="16800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76762" y="3788395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885" y="1556792"/>
            <a:ext cx="2232248" cy="20605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164288" y="3814743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484" y="4463323"/>
            <a:ext cx="2165598" cy="16658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51283" y="6079623"/>
            <a:ext cx="828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012" y="4727862"/>
            <a:ext cx="2857500" cy="16573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644316" y="6466856"/>
            <a:ext cx="788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16" name="Стрелка вправо 15">
            <a:hlinkClick r:id="rId8" action="ppaction://hlinksldjump"/>
          </p:cNvPr>
          <p:cNvSpPr/>
          <p:nvPr/>
        </p:nvSpPr>
        <p:spPr>
          <a:xfrm>
            <a:off x="7979375" y="6385212"/>
            <a:ext cx="697081" cy="26631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33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365104"/>
            <a:ext cx="8229600" cy="1714202"/>
          </a:xfrm>
        </p:spPr>
        <p:txBody>
          <a:bodyPr>
            <a:normAutofit/>
          </a:bodyPr>
          <a:lstStyle/>
          <a:p>
            <a:pPr algn="just"/>
            <a:r>
              <a:rPr lang="ru-RU" sz="3600" dirty="0" smtClean="0"/>
              <a:t>1)Это священное место в доме –место для молитвы. Как называется это место?</a:t>
            </a:r>
            <a:endParaRPr lang="ru-RU" sz="3600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Стрелка вправо 9">
            <a:hlinkClick r:id="rId3" action="ppaction://hlinksldjump"/>
          </p:cNvPr>
          <p:cNvSpPr/>
          <p:nvPr/>
        </p:nvSpPr>
        <p:spPr>
          <a:xfrm>
            <a:off x="8460432" y="6525344"/>
            <a:ext cx="576064" cy="332656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87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221088"/>
            <a:ext cx="8229600" cy="2002234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Икона –символ веры имеет особенную силу для православного человека. Икона Божьей Матери имеет множество видов. Этот вид иконы символизирует нежные отношения между матерью и ребёнком. Назовите этот вид иконы Божьей Матери.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7812360" y="6381328"/>
            <a:ext cx="936104" cy="36004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70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3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64705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700" dirty="0" smtClean="0"/>
              <a:t>3) </a:t>
            </a:r>
            <a:r>
              <a:rPr lang="ru-RU" sz="2700" dirty="0"/>
              <a:t>По легенде, эта икона помогла Ивану Грозному взять Казань, перед ней русские воины молились перед Бородинским сражением, а сейчас она является главной иконой собора, носящего её имя. </a:t>
            </a:r>
            <a:br>
              <a:rPr lang="ru-RU" sz="2700" dirty="0"/>
            </a:br>
            <a:endParaRPr lang="ru-RU" sz="27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60848"/>
            <a:ext cx="3072384" cy="347472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595" y="2132856"/>
            <a:ext cx="5080000" cy="3312368"/>
          </a:xfrm>
          <a:prstGeom prst="rect">
            <a:avLst/>
          </a:prstGeom>
        </p:spPr>
      </p:pic>
      <p:sp>
        <p:nvSpPr>
          <p:cNvPr id="6" name="Стрелка вправо 5">
            <a:hlinkClick r:id="rId5" action="ppaction://hlinksldjump"/>
          </p:cNvPr>
          <p:cNvSpPr/>
          <p:nvPr/>
        </p:nvSpPr>
        <p:spPr>
          <a:xfrm>
            <a:off x="8172400" y="6453336"/>
            <a:ext cx="702195" cy="28803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10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84" r="1940"/>
          <a:stretch/>
        </p:blipFill>
        <p:spPr>
          <a:xfrm>
            <a:off x="-324544" y="-99392"/>
            <a:ext cx="14329592" cy="7704856"/>
          </a:xfrm>
          <a:prstGeom prst="rect">
            <a:avLst/>
          </a:prstGeom>
        </p:spPr>
      </p:pic>
      <p:sp>
        <p:nvSpPr>
          <p:cNvPr id="5" name="Стрелка вверх 4">
            <a:hlinkClick r:id="rId4" action="ppaction://hlinksldjump"/>
          </p:cNvPr>
          <p:cNvSpPr/>
          <p:nvPr/>
        </p:nvSpPr>
        <p:spPr>
          <a:xfrm>
            <a:off x="8691700" y="6165304"/>
            <a:ext cx="432048" cy="576064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39552" y="1340768"/>
            <a:ext cx="417646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u="sng" dirty="0" smtClean="0"/>
              <a:t>По горизонтали:</a:t>
            </a:r>
          </a:p>
          <a:p>
            <a:pPr algn="just"/>
            <a:r>
              <a:rPr lang="ru-RU" sz="2000" dirty="0" smtClean="0"/>
              <a:t>1.Этот цвет на иконе-цвет страдания. В русской культуре этот цвет является символом всего красивого, лучшего</a:t>
            </a:r>
          </a:p>
          <a:p>
            <a:pPr algn="just"/>
            <a:r>
              <a:rPr lang="ru-RU" sz="2000" dirty="0" smtClean="0"/>
              <a:t>2.Человек, который пишет иконы</a:t>
            </a:r>
          </a:p>
          <a:p>
            <a:pPr algn="just"/>
            <a:r>
              <a:rPr lang="ru-RU" sz="2000" dirty="0" smtClean="0"/>
              <a:t>4.Люди, которые поют в храме</a:t>
            </a:r>
          </a:p>
          <a:p>
            <a:pPr algn="just"/>
            <a:r>
              <a:rPr lang="ru-RU" sz="2000" dirty="0"/>
              <a:t>6</a:t>
            </a:r>
            <a:r>
              <a:rPr lang="ru-RU" sz="2000" dirty="0" smtClean="0"/>
              <a:t>. Так называют лик святого на иконе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u="sng" dirty="0" smtClean="0"/>
              <a:t>По вертикали:</a:t>
            </a:r>
          </a:p>
          <a:p>
            <a:pPr marL="342900" indent="-342900" algn="just">
              <a:buAutoNum type="arabicPeriod"/>
            </a:pPr>
            <a:r>
              <a:rPr lang="ru-RU" sz="2000" dirty="0" smtClean="0"/>
              <a:t>В него звонят, когда начинается служба в церкви</a:t>
            </a:r>
          </a:p>
          <a:p>
            <a:pPr algn="just"/>
            <a:r>
              <a:rPr lang="ru-RU" sz="2000" dirty="0" smtClean="0"/>
              <a:t>2.Искусство написания иконы</a:t>
            </a:r>
          </a:p>
          <a:p>
            <a:pPr algn="just"/>
            <a:r>
              <a:rPr lang="ru-RU" sz="2000" dirty="0" smtClean="0"/>
              <a:t>3. Материал, из которого были сделаны первые церкви</a:t>
            </a:r>
          </a:p>
          <a:p>
            <a:pPr algn="just"/>
            <a:r>
              <a:rPr lang="ru-RU" sz="2000" dirty="0" smtClean="0"/>
              <a:t>5. Символ веры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7667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1000" r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/>
          </a:bodyPr>
          <a:lstStyle/>
          <a:p>
            <a:r>
              <a:rPr lang="ru-RU" dirty="0" smtClean="0"/>
              <a:t>Иван да Марья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6" b="99444" l="4762" r="985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04864"/>
            <a:ext cx="2956347" cy="4160639"/>
          </a:xfrm>
        </p:spPr>
      </p:pic>
      <p:sp>
        <p:nvSpPr>
          <p:cNvPr id="5" name="Стрелка вправо 4">
            <a:hlinkClick r:id="rId5" action="ppaction://hlinksldjump"/>
          </p:cNvPr>
          <p:cNvSpPr/>
          <p:nvPr/>
        </p:nvSpPr>
        <p:spPr>
          <a:xfrm>
            <a:off x="8100392" y="6309320"/>
            <a:ext cx="864096" cy="28803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53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44824"/>
            <a:ext cx="8229600" cy="25922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Вспомни традиционный русский костюм. Соедини картинку и слово. Помоги Ивану да Марье собрать вещи в дорогу!</a:t>
            </a:r>
            <a:endParaRPr lang="ru-RU" dirty="0"/>
          </a:p>
        </p:txBody>
      </p:sp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8028384" y="6381328"/>
            <a:ext cx="792088" cy="28803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89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236</Words>
  <Application>Microsoft Office PowerPoint</Application>
  <PresentationFormat>Экран (4:3)</PresentationFormat>
  <Paragraphs>34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Русь-матушка</vt:lpstr>
      <vt:lpstr>Презентация PowerPoint</vt:lpstr>
      <vt:lpstr>Презентация PowerPoint</vt:lpstr>
      <vt:lpstr>1)Это священное место в доме –место для молитвы. Как называется это место?</vt:lpstr>
      <vt:lpstr>2) Икона –символ веры имеет особенную силу для православного человека. Икона Божьей Матери имеет множество видов. Этот вид иконы символизирует нежные отношения между матерью и ребёнком. Назовите этот вид иконы Божьей Матери.</vt:lpstr>
      <vt:lpstr>3) По легенде, эта икона помогла Ивану Грозному взять Казань, перед ней русские воины молились перед Бородинским сражением, а сейчас она является главной иконой собора, носящего её имя.  </vt:lpstr>
      <vt:lpstr>Презентация PowerPoint</vt:lpstr>
      <vt:lpstr>Иван да Марья</vt:lpstr>
      <vt:lpstr>Вспомни традиционный русский костюм. Соедини картинку и слово. Помоги Ивану да Марье собрать вещи в дорогу!</vt:lpstr>
      <vt:lpstr>Презентация PowerPoint</vt:lpstr>
      <vt:lpstr>4) В русских народных сказках это маленькое существо живёт в каждой крестьянской избе?  Соедините правильно слова и их определения. Назовите это существо.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Русь-матушка</dc:title>
  <cp:lastModifiedBy>VиктоRиЯ</cp:lastModifiedBy>
  <cp:revision>28</cp:revision>
  <dcterms:modified xsi:type="dcterms:W3CDTF">2013-10-29T07:52:01Z</dcterms:modified>
</cp:coreProperties>
</file>