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685800" y="504000"/>
            <a:ext cx="7772040" cy="309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dirty="0">
                <a:solidFill>
                  <a:srgbClr val="000000"/>
                </a:solidFill>
                <a:latin typeface="Times New Roman"/>
              </a:rPr>
              <a:t>
Русская мифология
Занятие №1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 dirty="0">
                <a:latin typeface="Times New Roman"/>
              </a:rPr>
              <a:t>Миф </a:t>
            </a:r>
            <a:endParaRPr>
              <a:latin typeface="Algerian" pitchFamily="82" charset="0"/>
            </a:endParaRPr>
          </a:p>
          <a:p>
            <a:pPr algn="ctr">
              <a:lnSpc>
                <a:spcPct val="100000"/>
              </a:lnSpc>
            </a:pPr>
            <a:r>
              <a:rPr lang="ru-RU" sz="3200" dirty="0">
                <a:latin typeface="Times New Roman"/>
              </a:rPr>
              <a:t>Мифологическая картина мира</a:t>
            </a:r>
            <a:endParaRPr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FF0000"/>
                </a:solidFill>
                <a:latin typeface="Calibri"/>
              </a:rPr>
              <a:t>Идеи русской культуры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4)Внимание к человеческим отношениям</a:t>
            </a:r>
            <a:r>
              <a:rPr lang="ru-RU" sz="2800" i="1">
                <a:solidFill>
                  <a:srgbClr val="000000"/>
                </a:solidFill>
                <a:latin typeface="Times New Roman"/>
              </a:rPr>
              <a:t>( разлука, жаловаться, соскучиться, обида, родной)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5)Хорошо, когда люди знают, что человек чувствует</a:t>
            </a:r>
            <a:r>
              <a:rPr lang="ru-RU" sz="2800" i="1">
                <a:solidFill>
                  <a:srgbClr val="000000"/>
                </a:solidFill>
                <a:latin typeface="Times New Roman"/>
              </a:rPr>
              <a:t>(искренний, душа нараспашку)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6) Плохо, когда человек действует из соображений собственной выгоды</a:t>
            </a:r>
            <a:r>
              <a:rPr lang="ru-RU" sz="2800" i="1">
                <a:solidFill>
                  <a:srgbClr val="000000"/>
                </a:solidFill>
                <a:latin typeface="Times New Roman"/>
              </a:rPr>
              <a:t>( расчётливый, мелочный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FF0000"/>
                </a:solidFill>
                <a:latin typeface="Calibri"/>
              </a:rPr>
              <a:t>Что для русского важнее правда или истина?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ПРА́ВДА, правды, мн. нет, жен.</a:t>
            </a:r>
            <a:endParaRPr/>
          </a:p>
          <a:p>
            <a:pPr algn="just">
              <a:lnSpc>
                <a:spcPct val="100000"/>
              </a:lnSpc>
              <a:buFont typeface="Arial"/>
              <a:buAutoNum type="arabicPeriod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То, что соответствует действительности, что есть на самом деле, истина.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Для русского человека слово «правда»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 i="1">
                <a:solidFill>
                  <a:srgbClr val="000000"/>
                </a:solidFill>
                <a:latin typeface="Times New Roman"/>
              </a:rPr>
              <a:t>( правда у каждого своя)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 i="1">
                <a:solidFill>
                  <a:srgbClr val="000000"/>
                </a:solidFill>
                <a:latin typeface="Times New Roman"/>
              </a:rPr>
              <a:t>Выражения в русском языке: твоя правда( ваша правда), чистая правда, горькая правда.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charRg st="0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140">
                                            <p:txEl>
                                              <p:charRg st="0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 fill="freeze"/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 fill="freeze"/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 fill="freeze"/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 fill="freeze"/>
                                        <p:tgtEl>
                                          <p:spTgt spid="140">
                                            <p:txEl>
                                              <p:charRg st="251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FF0000"/>
                </a:solidFill>
                <a:latin typeface="Calibri"/>
              </a:rPr>
              <a:t>Правда и Кривда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buFont typeface="Arial"/>
              <a:buAutoNum type="arabicPeriod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Правда – правильный, правый. Буквально, находящийся за правым плечом. Правое плечо – место ангела. </a:t>
            </a:r>
            <a:r>
              <a:rPr lang="ru-RU" sz="2400" i="1">
                <a:solidFill>
                  <a:srgbClr val="000000"/>
                </a:solidFill>
                <a:latin typeface="Times New Roman"/>
              </a:rPr>
              <a:t>Приметы: если чешется правая рука – будете здороваться.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AutoNum type="arabicPeriod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Кривда. Буквально, в современном языке – ложь. В языка кривой – неправильный. Разговорный язык: </a:t>
            </a:r>
            <a:r>
              <a:rPr lang="ru-RU" sz="2400" i="1">
                <a:solidFill>
                  <a:srgbClr val="000000"/>
                </a:solidFill>
                <a:latin typeface="Times New Roman"/>
              </a:rPr>
              <a:t>левый(плохой, некачественный) </a:t>
            </a:r>
            <a:r>
              <a:rPr lang="ru-RU" sz="2400">
                <a:solidFill>
                  <a:srgbClr val="000000"/>
                </a:solidFill>
                <a:latin typeface="Times New Roman"/>
              </a:rPr>
              <a:t>. Левое плечо – место чёрта.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FF0000"/>
                </a:solidFill>
                <a:latin typeface="Times New Roman"/>
              </a:rPr>
              <a:t>Что для русского важнее воля или свобода?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ВОЛЯ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ru-RU" sz="2600" i="1">
                <a:solidFill>
                  <a:srgbClr val="000000"/>
                </a:solidFill>
                <a:latin typeface="Times New Roman"/>
              </a:rPr>
              <a:t>жен. данный человеку произвол действия; свобода, простор в поступках; отсутствие неволи, насилования, принуждения.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600" i="1" u="sng">
                <a:solidFill>
                  <a:srgbClr val="000000"/>
                </a:solidFill>
                <a:latin typeface="Times New Roman"/>
              </a:rPr>
              <a:t>Выражения в языке:  </a:t>
            </a:r>
            <a:r>
              <a:rPr lang="ru-RU" sz="2600" i="1">
                <a:solidFill>
                  <a:srgbClr val="000000"/>
                </a:solidFill>
                <a:latin typeface="Times New Roman"/>
              </a:rPr>
              <a:t>сила воли, железная воля • крепкая воля • настоящая воля • непоколебимая воля • несгибаемая воля • несокрушимая воля • сильная воля • стальная воля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1700" i="1">
                <a:solidFill>
                  <a:srgbClr val="000000"/>
                </a:solidFill>
                <a:latin typeface="Times New Roman"/>
              </a:rPr>
              <a:t>Толковый словарь Даля. В.И. Даль. 1863-1866</a:t>
            </a:r>
            <a:r>
              <a:rPr lang="ru-RU" sz="2600" i="1">
                <a:solidFill>
                  <a:srgbClr val="000000"/>
                </a:solidFill>
                <a:latin typeface="Times New Roman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charRg st="0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144">
                                            <p:txEl>
                                              <p:charRg st="0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charRg st="295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 fill="freeze"/>
                                        <p:tgtEl>
                                          <p:spTgt spid="144">
                                            <p:txEl>
                                              <p:charRg st="295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charRg st="342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 fill="freeze"/>
                                        <p:tgtEl>
                                          <p:spTgt spid="144">
                                            <p:txEl>
                                              <p:charRg st="342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charRg st="342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 fill="freeze"/>
                                        <p:tgtEl>
                                          <p:spTgt spid="144">
                                            <p:txEl>
                                              <p:charRg st="342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Русское понятие воли берёт свое начало в архаическом противопоставлении мира как « своего» , обжитого, устроенного пространства и воли как пространства 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« чужого».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FF0000"/>
                </a:solidFill>
                <a:latin typeface="Times New Roman"/>
              </a:rPr>
              <a:t>Ключевые слова русской культуры</a:t>
            </a:r>
            <a:endParaRPr/>
          </a:p>
        </p:txBody>
      </p:sp>
      <p:pic>
        <p:nvPicPr>
          <p:cNvPr id="14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7640" y="1772640"/>
            <a:ext cx="8856720" cy="396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Times New Roman"/>
              </a:rPr>
              <a:t>Культура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(лат. cultura, от colere - заботиться, обрабатывать). </a:t>
            </a:r>
            <a:endParaRPr/>
          </a:p>
          <a:p>
            <a:pPr algn="just">
              <a:lnSpc>
                <a:spcPct val="100000"/>
              </a:lnSpc>
              <a:buFont typeface="Arial"/>
              <a:buAutoNum type="arabicParenR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обработка почвы, возделывание, уход за растениями. </a:t>
            </a:r>
            <a:endParaRPr/>
          </a:p>
          <a:p>
            <a:pPr algn="just">
              <a:lnSpc>
                <a:spcPct val="100000"/>
              </a:lnSpc>
              <a:buFont typeface="Arial"/>
              <a:buAutoNum type="arabicParenR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 образование, просвещение, развитие, совершенствование духовной и материальной жизни народа.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600" i="1">
                <a:solidFill>
                  <a:srgbClr val="000000"/>
                </a:solidFill>
                <a:latin typeface="Times New Roman"/>
              </a:rPr>
              <a:t>Словарь иностранных слов, вошедших в состав русского языка.- Чудинов А.Н., 1910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3200">
                <a:solidFill>
                  <a:srgbClr val="93CDDD"/>
                </a:solidFill>
                <a:latin typeface="Times New Roman"/>
              </a:rPr>
              <a:t>ОБРАБАТЫВАТЬ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, обработать что, от(об)делать, выделать, выработать вещь из припасов;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| </a:t>
            </a:r>
            <a:r>
              <a:rPr lang="ru-RU" sz="3200" i="1">
                <a:solidFill>
                  <a:srgbClr val="000000"/>
                </a:solidFill>
                <a:latin typeface="Times New Roman"/>
              </a:rPr>
              <a:t>улучшить работой, уходом, приложением труда, сдобрить. 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3200" i="1">
                <a:solidFill>
                  <a:srgbClr val="000000"/>
                </a:solidFill>
                <a:latin typeface="Times New Roman"/>
              </a:rPr>
              <a:t>Обрабатывать почву перед тем, как посадить растения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Times New Roman"/>
              </a:rPr>
              <a:t>Культура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i="1">
                <a:solidFill>
                  <a:srgbClr val="000000"/>
                </a:solidFill>
                <a:latin typeface="Times New Roman"/>
              </a:rPr>
              <a:t>Разводимое растение (с.-х.). Сельскохозяйственные культуры.</a:t>
            </a:r>
            <a:endParaRPr/>
          </a:p>
          <a:p>
            <a:pPr algn="ctr">
              <a:lnSpc>
                <a:spcPct val="150000"/>
              </a:lnSpc>
            </a:pPr>
            <a:r>
              <a:rPr lang="ru-RU" sz="3200" i="1">
                <a:solidFill>
                  <a:srgbClr val="000000"/>
                </a:solidFill>
                <a:latin typeface="Times New Roman"/>
              </a:rPr>
              <a:t>овёс, рожь, пшеница</a:t>
            </a:r>
            <a:endParaRPr/>
          </a:p>
          <a:p>
            <a:pPr algn="ctr">
              <a:lnSpc>
                <a:spcPct val="150000"/>
              </a:lnSpc>
            </a:pPr>
            <a:endParaRPr/>
          </a:p>
          <a:p>
            <a:pPr algn="ctr">
              <a:lnSpc>
                <a:spcPct val="150000"/>
              </a:lnSpc>
            </a:pPr>
            <a:endParaRPr/>
          </a:p>
          <a:p>
            <a:pPr algn="ctr">
              <a:lnSpc>
                <a:spcPct val="150000"/>
              </a:lnSpc>
            </a:pPr>
            <a:r>
              <a:rPr lang="ru-RU" i="1">
                <a:solidFill>
                  <a:srgbClr val="000000"/>
                </a:solidFill>
                <a:latin typeface="Times New Roman"/>
              </a:rPr>
              <a:t>Толковый словарь Ушакова. Д.Н. Ушаков. 1935-1940.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Овёс</a:t>
            </a:r>
            <a:endParaRPr/>
          </a:p>
        </p:txBody>
      </p:sp>
      <p:pic>
        <p:nvPicPr>
          <p:cNvPr id="125" name="Объект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7640" y="1268640"/>
            <a:ext cx="4821480" cy="4852800"/>
          </a:xfrm>
          <a:prstGeom prst="rect">
            <a:avLst/>
          </a:prstGeom>
        </p:spPr>
      </p:pic>
      <p:sp>
        <p:nvSpPr>
          <p:cNvPr id="126" name="CustomShape 2"/>
          <p:cNvSpPr/>
          <p:nvPr/>
        </p:nvSpPr>
        <p:spPr>
          <a:xfrm>
            <a:off x="5076000" y="1340640"/>
            <a:ext cx="3888000" cy="3747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Злак, зёрна которого идут на </a:t>
            </a:r>
            <a:r>
              <a:rPr lang="ru-RU" sz="2000" u="sng">
                <a:solidFill>
                  <a:srgbClr val="000000"/>
                </a:solidFill>
                <a:latin typeface="Times New Roman"/>
              </a:rPr>
              <a:t>корм лошадям</a:t>
            </a:r>
            <a:r>
              <a:rPr lang="ru-RU" sz="2000">
                <a:solidFill>
                  <a:srgbClr val="000000"/>
                </a:solidFill>
                <a:latin typeface="Times New Roman"/>
              </a:rPr>
              <a:t>, а также перерабатываются в крупу.</a:t>
            </a:r>
            <a:endParaRPr/>
          </a:p>
          <a:p>
            <a:pPr algn="just">
              <a:lnSpc>
                <a:spcPct val="150000"/>
              </a:lnSpc>
            </a:pPr>
            <a:endParaRPr/>
          </a:p>
          <a:p>
            <a:pPr algn="just">
              <a:lnSpc>
                <a:spcPct val="150000"/>
              </a:lnSpc>
            </a:pPr>
            <a:endParaRPr/>
          </a:p>
          <a:p>
            <a:pPr algn="just">
              <a:lnSpc>
                <a:spcPct val="150000"/>
              </a:lnSpc>
            </a:pPr>
            <a:endParaRPr/>
          </a:p>
          <a:p>
            <a:pPr algn="just">
              <a:lnSpc>
                <a:spcPct val="150000"/>
              </a:lnSpc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*Лошадь – символ счастья в России.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Рожь</a:t>
            </a:r>
            <a:endParaRPr/>
          </a:p>
        </p:txBody>
      </p:sp>
      <p:pic>
        <p:nvPicPr>
          <p:cNvPr id="128" name="Объект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640" y="1340640"/>
            <a:ext cx="3888000" cy="4896360"/>
          </a:xfrm>
          <a:prstGeom prst="rect">
            <a:avLst/>
          </a:prstGeom>
        </p:spPr>
      </p:pic>
      <p:sp>
        <p:nvSpPr>
          <p:cNvPr id="129" name="CustomShape 2"/>
          <p:cNvSpPr/>
          <p:nvPr/>
        </p:nvSpPr>
        <p:spPr>
          <a:xfrm>
            <a:off x="4644000" y="1340640"/>
            <a:ext cx="4248000" cy="10051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>
                <a:solidFill>
                  <a:srgbClr val="000000"/>
                </a:solidFill>
                <a:latin typeface="Times New Roman"/>
              </a:rPr>
              <a:t>Хлебный злак, из зёрен которого изготовляется мука, идущая на выпечку </a:t>
            </a:r>
            <a:r>
              <a:rPr lang="ru-RU" sz="2000" u="sng">
                <a:solidFill>
                  <a:srgbClr val="000000"/>
                </a:solidFill>
                <a:latin typeface="Times New Roman"/>
              </a:rPr>
              <a:t>чёрного хлеба</a:t>
            </a:r>
            <a:r>
              <a:rPr lang="ru-RU" sz="2000">
                <a:solidFill>
                  <a:srgbClr val="000000"/>
                </a:solidFill>
                <a:latin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Times New Roman"/>
              </a:rPr>
              <a:t>Пшеница</a:t>
            </a:r>
            <a:endParaRPr/>
          </a:p>
        </p:txBody>
      </p:sp>
      <p:pic>
        <p:nvPicPr>
          <p:cNvPr id="131" name="Объект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640" y="1340640"/>
            <a:ext cx="4552920" cy="5040360"/>
          </a:xfrm>
          <a:prstGeom prst="rect">
            <a:avLst/>
          </a:prstGeom>
        </p:spPr>
      </p:pic>
      <p:sp>
        <p:nvSpPr>
          <p:cNvPr id="132" name="CustomShape 2"/>
          <p:cNvSpPr/>
          <p:nvPr/>
        </p:nvSpPr>
        <p:spPr>
          <a:xfrm>
            <a:off x="5148000" y="1412640"/>
            <a:ext cx="3744000" cy="1187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400" i="1">
                <a:solidFill>
                  <a:srgbClr val="000000"/>
                </a:solidFill>
                <a:latin typeface="Times New Roman"/>
              </a:rPr>
              <a:t>Хлебное растение, из зерен которого приготовляется белая мука.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539640" y="177264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800">
                <a:solidFill>
                  <a:srgbClr val="FF0000"/>
                </a:solidFill>
                <a:latin typeface="Times New Roman"/>
              </a:rPr>
              <a:t>Русская культура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FF0000"/>
                </a:solidFill>
                <a:latin typeface="Times New Roman"/>
              </a:rPr>
              <a:t>Идеи русской  культуры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1)Идея непредсказуемости мира</a:t>
            </a:r>
            <a:r>
              <a:rPr lang="ru-RU" sz="2800" i="1">
                <a:solidFill>
                  <a:srgbClr val="000000"/>
                </a:solidFill>
                <a:latin typeface="Times New Roman"/>
              </a:rPr>
              <a:t>( а вдруг, на всякий случай, если что, постараюсь, угораздило, счастье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2)Представление, что главное – это собраться( чтобы что-то сделать необходимо мобилизовать свои внутренние ресурсы, а это трудно; </a:t>
            </a:r>
            <a:r>
              <a:rPr lang="ru-RU" sz="2800" i="1">
                <a:solidFill>
                  <a:srgbClr val="000000"/>
                </a:solidFill>
                <a:latin typeface="Times New Roman"/>
              </a:rPr>
              <a:t>собираться, заодно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3)Представление о том, что для того, чтобы человеку было хорошо, ему необходимо большое пространство( воля, раздолье, размах, широта души, неприкаянный)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</cp:revision>
  <dcterms:modified xsi:type="dcterms:W3CDTF">2019-10-10T05:00:18Z</dcterms:modified>
</cp:coreProperties>
</file>