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553" r:id="rId4"/>
    <p:sldId id="550" r:id="rId5"/>
    <p:sldId id="574" r:id="rId6"/>
    <p:sldId id="575" r:id="rId7"/>
    <p:sldId id="576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49" r:id="rId18"/>
    <p:sldId id="573" r:id="rId19"/>
    <p:sldId id="267" r:id="rId20"/>
  </p:sldIdLst>
  <p:sldSz cx="12192000" cy="6858000"/>
  <p:notesSz cx="12192000" cy="6858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Georgia" pitchFamily="18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83946-C10A-B04B-A644-D19CB8BE9EF0}" type="doc">
      <dgm:prSet loTypeId="urn:microsoft.com/office/officeart/2005/8/layout/vProcess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A38803-C22F-EF4F-A2AE-239FC1C35855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800" dirty="0" smtClean="0">
              <a:latin typeface="+mn-lt"/>
              <a:cs typeface="Calibri" panose="020F0502020204030204" pitchFamily="34" charset="0"/>
            </a:rPr>
            <a:t>ХАРАКТЕРИСТИКА СОЦИАЛЬНОГО ПАРТНЕРСТВА В ДОО</a:t>
          </a:r>
          <a:endParaRPr lang="ru-RU" sz="2800" dirty="0">
            <a:latin typeface="+mn-lt"/>
            <a:cs typeface="Calibri" panose="020F0502020204030204" pitchFamily="34" charset="0"/>
          </a:endParaRPr>
        </a:p>
      </dgm:t>
    </dgm:pt>
    <dgm:pt modelId="{49951B48-3399-1440-8E47-8D87823E6CC1}" type="parTrans" cxnId="{64E83D62-7BD7-B348-A09A-9B6ACD297E8E}">
      <dgm:prSet/>
      <dgm:spPr/>
      <dgm:t>
        <a:bodyPr/>
        <a:lstStyle/>
        <a:p>
          <a:endParaRPr lang="ru-RU"/>
        </a:p>
      </dgm:t>
    </dgm:pt>
    <dgm:pt modelId="{42E28B20-842C-314C-ABAF-0058761CF0E4}" type="sibTrans" cxnId="{64E83D62-7BD7-B348-A09A-9B6ACD297E8E}">
      <dgm:prSet/>
      <dgm:spPr/>
      <dgm:t>
        <a:bodyPr/>
        <a:lstStyle/>
        <a:p>
          <a:endParaRPr lang="ru-RU"/>
        </a:p>
      </dgm:t>
    </dgm:pt>
    <dgm:pt modelId="{6CE8C125-3A9B-764F-8672-597BF93D1FD6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+mn-lt"/>
              <a:cs typeface="Calibri" panose="020F0502020204030204" pitchFamily="34" charset="0"/>
            </a:rPr>
            <a:t>ПРИНЦИПЫ СОЦИАЛЬНОГО ПАРТНЕРСТВА В ДОО</a:t>
          </a:r>
          <a:endParaRPr lang="ru-RU" sz="2800" dirty="0">
            <a:latin typeface="+mn-lt"/>
            <a:cs typeface="Calibri" panose="020F0502020204030204" pitchFamily="34" charset="0"/>
          </a:endParaRPr>
        </a:p>
      </dgm:t>
    </dgm:pt>
    <dgm:pt modelId="{858ADBFD-B9C1-E140-A035-500998B03A0C}" type="parTrans" cxnId="{AECD168D-7C43-6C40-B00F-E4C4865589B8}">
      <dgm:prSet/>
      <dgm:spPr/>
      <dgm:t>
        <a:bodyPr/>
        <a:lstStyle/>
        <a:p>
          <a:endParaRPr lang="ru-RU"/>
        </a:p>
      </dgm:t>
    </dgm:pt>
    <dgm:pt modelId="{198F1B98-5686-504F-BDD8-CCA6886168E1}" type="sibTrans" cxnId="{AECD168D-7C43-6C40-B00F-E4C4865589B8}">
      <dgm:prSet/>
      <dgm:spPr/>
      <dgm:t>
        <a:bodyPr/>
        <a:lstStyle/>
        <a:p>
          <a:endParaRPr lang="ru-RU"/>
        </a:p>
      </dgm:t>
    </dgm:pt>
    <dgm:pt modelId="{1CE34280-0437-0543-B92F-271AEC684C54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+mn-lt"/>
              <a:cs typeface="Calibri" panose="020F0502020204030204" pitchFamily="34" charset="0"/>
            </a:rPr>
            <a:t>ПРИМЕРЫ ПРОЕКТОВ СОЦИАЛЬНОГО ПАРТНЕРСТВА В ДОО</a:t>
          </a:r>
          <a:endParaRPr lang="ru-RU" sz="2800" dirty="0">
            <a:latin typeface="+mn-lt"/>
            <a:cs typeface="Calibri" panose="020F0502020204030204" pitchFamily="34" charset="0"/>
          </a:endParaRPr>
        </a:p>
      </dgm:t>
    </dgm:pt>
    <dgm:pt modelId="{A5A24438-BF45-5D47-B52F-49FDD3E6D883}" type="parTrans" cxnId="{BBC85D9F-DA94-D549-9AE3-C504F5E47A44}">
      <dgm:prSet/>
      <dgm:spPr/>
      <dgm:t>
        <a:bodyPr/>
        <a:lstStyle/>
        <a:p>
          <a:endParaRPr lang="ru-RU"/>
        </a:p>
      </dgm:t>
    </dgm:pt>
    <dgm:pt modelId="{8D261B93-0B48-DA45-A85C-6BAF53512A35}" type="sibTrans" cxnId="{BBC85D9F-DA94-D549-9AE3-C504F5E47A44}">
      <dgm:prSet/>
      <dgm:spPr/>
      <dgm:t>
        <a:bodyPr/>
        <a:lstStyle/>
        <a:p>
          <a:endParaRPr lang="ru-RU"/>
        </a:p>
      </dgm:t>
    </dgm:pt>
    <dgm:pt modelId="{E7973380-03BB-4145-AD25-D05B24B88449}" type="pres">
      <dgm:prSet presAssocID="{A3683946-C10A-B04B-A644-D19CB8BE9E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82F43-99D0-FE41-B1D9-00862D7A77E9}" type="pres">
      <dgm:prSet presAssocID="{A3683946-C10A-B04B-A644-D19CB8BE9EF0}" presName="dummyMaxCanvas" presStyleCnt="0">
        <dgm:presLayoutVars/>
      </dgm:prSet>
      <dgm:spPr/>
    </dgm:pt>
    <dgm:pt modelId="{D955D597-8873-4103-B452-981E34BA1020}" type="pres">
      <dgm:prSet presAssocID="{A3683946-C10A-B04B-A644-D19CB8BE9EF0}" presName="ThreeNodes_1" presStyleLbl="node1" presStyleIdx="0" presStyleCnt="3" custScaleX="108020" custScaleY="97002" custLinFactNeighborX="767" custLinFactNeighborY="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FBB12-9BAE-4F00-B8D0-1D75B6CDF493}" type="pres">
      <dgm:prSet presAssocID="{A3683946-C10A-B04B-A644-D19CB8BE9EF0}" presName="ThreeNodes_2" presStyleLbl="node1" presStyleIdx="1" presStyleCnt="3" custScaleX="108359" custScaleY="104629" custLinFactNeighborX="-2857" custLinFactNeighborY="-3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605A-F786-4CFA-9DEE-7825C1AA3EFE}" type="pres">
      <dgm:prSet presAssocID="{A3683946-C10A-B04B-A644-D19CB8BE9EF0}" presName="ThreeNodes_3" presStyleLbl="node1" presStyleIdx="2" presStyleCnt="3" custScaleX="108977" custScaleY="93518" custLinFactNeighborX="-6727" custLinFactNeighborY="-10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CF400-FC1C-4617-97A7-9CE7A7B2E974}" type="pres">
      <dgm:prSet presAssocID="{A3683946-C10A-B04B-A644-D19CB8BE9EF0}" presName="ThreeConn_1-2" presStyleLbl="fgAccFollowNode1" presStyleIdx="0" presStyleCnt="2" custLinFactNeighborX="8900" custLinFactNeighborY="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DAEC-6E64-4DD1-88BA-0E68DCFB054D}" type="pres">
      <dgm:prSet presAssocID="{A3683946-C10A-B04B-A644-D19CB8BE9EF0}" presName="ThreeConn_2-3" presStyleLbl="fgAccFollowNode1" presStyleIdx="1" presStyleCnt="2" custLinFactNeighborX="34541" custLinFactNeighborY="7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08008-8A16-4739-A471-1C7B15F77CA5}" type="pres">
      <dgm:prSet presAssocID="{A3683946-C10A-B04B-A644-D19CB8BE9EF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BB22-41AE-4F8C-BA86-12F42311FA0C}" type="pres">
      <dgm:prSet presAssocID="{A3683946-C10A-B04B-A644-D19CB8BE9EF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615B8-7A68-4478-A10F-CF4053A523AC}" type="pres">
      <dgm:prSet presAssocID="{A3683946-C10A-B04B-A644-D19CB8BE9EF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08988-5529-4E1B-99DE-F74E77DD1CF5}" type="presOf" srcId="{6CE8C125-3A9B-764F-8672-597BF93D1FD6}" destId="{E430BB22-41AE-4F8C-BA86-12F42311FA0C}" srcOrd="1" destOrd="0" presId="urn:microsoft.com/office/officeart/2005/8/layout/vProcess5"/>
    <dgm:cxn modelId="{3C53FBF1-7008-4E51-9B5D-66F52B752FA1}" type="presOf" srcId="{FEA38803-C22F-EF4F-A2AE-239FC1C35855}" destId="{5F908008-8A16-4739-A471-1C7B15F77CA5}" srcOrd="1" destOrd="0" presId="urn:microsoft.com/office/officeart/2005/8/layout/vProcess5"/>
    <dgm:cxn modelId="{CE0C5CF5-957E-4AF4-B477-74CC7B62FC20}" type="presOf" srcId="{198F1B98-5686-504F-BDD8-CCA6886168E1}" destId="{3583DAEC-6E64-4DD1-88BA-0E68DCFB054D}" srcOrd="0" destOrd="0" presId="urn:microsoft.com/office/officeart/2005/8/layout/vProcess5"/>
    <dgm:cxn modelId="{73A86380-E571-4059-AA1D-EDC88DF36DB7}" type="presOf" srcId="{FEA38803-C22F-EF4F-A2AE-239FC1C35855}" destId="{D955D597-8873-4103-B452-981E34BA1020}" srcOrd="0" destOrd="0" presId="urn:microsoft.com/office/officeart/2005/8/layout/vProcess5"/>
    <dgm:cxn modelId="{CD6E77E7-6D5E-4DB0-80A6-F30059E185B8}" type="presOf" srcId="{1CE34280-0437-0543-B92F-271AEC684C54}" destId="{343C605A-F786-4CFA-9DEE-7825C1AA3EFE}" srcOrd="0" destOrd="0" presId="urn:microsoft.com/office/officeart/2005/8/layout/vProcess5"/>
    <dgm:cxn modelId="{D6F589C1-BFC3-49F5-87C2-DF0FA8EAEBD7}" type="presOf" srcId="{42E28B20-842C-314C-ABAF-0058761CF0E4}" destId="{19DCF400-FC1C-4617-97A7-9CE7A7B2E974}" srcOrd="0" destOrd="0" presId="urn:microsoft.com/office/officeart/2005/8/layout/vProcess5"/>
    <dgm:cxn modelId="{F816BD5B-CBD0-43B9-8F01-7BE1AF87A611}" type="presOf" srcId="{1CE34280-0437-0543-B92F-271AEC684C54}" destId="{B2F615B8-7A68-4478-A10F-CF4053A523AC}" srcOrd="1" destOrd="0" presId="urn:microsoft.com/office/officeart/2005/8/layout/vProcess5"/>
    <dgm:cxn modelId="{64E83D62-7BD7-B348-A09A-9B6ACD297E8E}" srcId="{A3683946-C10A-B04B-A644-D19CB8BE9EF0}" destId="{FEA38803-C22F-EF4F-A2AE-239FC1C35855}" srcOrd="0" destOrd="0" parTransId="{49951B48-3399-1440-8E47-8D87823E6CC1}" sibTransId="{42E28B20-842C-314C-ABAF-0058761CF0E4}"/>
    <dgm:cxn modelId="{AECD168D-7C43-6C40-B00F-E4C4865589B8}" srcId="{A3683946-C10A-B04B-A644-D19CB8BE9EF0}" destId="{6CE8C125-3A9B-764F-8672-597BF93D1FD6}" srcOrd="1" destOrd="0" parTransId="{858ADBFD-B9C1-E140-A035-500998B03A0C}" sibTransId="{198F1B98-5686-504F-BDD8-CCA6886168E1}"/>
    <dgm:cxn modelId="{0909629F-AF73-40BF-8C22-CA3439316B51}" type="presOf" srcId="{6CE8C125-3A9B-764F-8672-597BF93D1FD6}" destId="{628FBB12-9BAE-4F00-B8D0-1D75B6CDF493}" srcOrd="0" destOrd="0" presId="urn:microsoft.com/office/officeart/2005/8/layout/vProcess5"/>
    <dgm:cxn modelId="{BBC85D9F-DA94-D549-9AE3-C504F5E47A44}" srcId="{A3683946-C10A-B04B-A644-D19CB8BE9EF0}" destId="{1CE34280-0437-0543-B92F-271AEC684C54}" srcOrd="2" destOrd="0" parTransId="{A5A24438-BF45-5D47-B52F-49FDD3E6D883}" sibTransId="{8D261B93-0B48-DA45-A85C-6BAF53512A35}"/>
    <dgm:cxn modelId="{0036331A-3AB1-4193-B11A-2A4353B7449C}" type="presOf" srcId="{A3683946-C10A-B04B-A644-D19CB8BE9EF0}" destId="{E7973380-03BB-4145-AD25-D05B24B88449}" srcOrd="0" destOrd="0" presId="urn:microsoft.com/office/officeart/2005/8/layout/vProcess5"/>
    <dgm:cxn modelId="{271356AC-CE33-4264-8734-8D14C7477AB7}" type="presParOf" srcId="{E7973380-03BB-4145-AD25-D05B24B88449}" destId="{60382F43-99D0-FE41-B1D9-00862D7A77E9}" srcOrd="0" destOrd="0" presId="urn:microsoft.com/office/officeart/2005/8/layout/vProcess5"/>
    <dgm:cxn modelId="{56440AB5-F281-43F8-B4E9-E25D4BC194B2}" type="presParOf" srcId="{E7973380-03BB-4145-AD25-D05B24B88449}" destId="{D955D597-8873-4103-B452-981E34BA1020}" srcOrd="1" destOrd="0" presId="urn:microsoft.com/office/officeart/2005/8/layout/vProcess5"/>
    <dgm:cxn modelId="{AD89334E-D5CE-4FA5-809A-6FE733B63B7F}" type="presParOf" srcId="{E7973380-03BB-4145-AD25-D05B24B88449}" destId="{628FBB12-9BAE-4F00-B8D0-1D75B6CDF493}" srcOrd="2" destOrd="0" presId="urn:microsoft.com/office/officeart/2005/8/layout/vProcess5"/>
    <dgm:cxn modelId="{CC41C478-58D2-48E7-9830-199AA4180302}" type="presParOf" srcId="{E7973380-03BB-4145-AD25-D05B24B88449}" destId="{343C605A-F786-4CFA-9DEE-7825C1AA3EFE}" srcOrd="3" destOrd="0" presId="urn:microsoft.com/office/officeart/2005/8/layout/vProcess5"/>
    <dgm:cxn modelId="{C4A323C2-4653-4D2F-8479-6E8B23EFD79E}" type="presParOf" srcId="{E7973380-03BB-4145-AD25-D05B24B88449}" destId="{19DCF400-FC1C-4617-97A7-9CE7A7B2E974}" srcOrd="4" destOrd="0" presId="urn:microsoft.com/office/officeart/2005/8/layout/vProcess5"/>
    <dgm:cxn modelId="{72F62A59-9CDE-4311-9FF1-A84616DCBF0A}" type="presParOf" srcId="{E7973380-03BB-4145-AD25-D05B24B88449}" destId="{3583DAEC-6E64-4DD1-88BA-0E68DCFB054D}" srcOrd="5" destOrd="0" presId="urn:microsoft.com/office/officeart/2005/8/layout/vProcess5"/>
    <dgm:cxn modelId="{830617D8-AA38-4B51-986F-0281C9E825F2}" type="presParOf" srcId="{E7973380-03BB-4145-AD25-D05B24B88449}" destId="{5F908008-8A16-4739-A471-1C7B15F77CA5}" srcOrd="6" destOrd="0" presId="urn:microsoft.com/office/officeart/2005/8/layout/vProcess5"/>
    <dgm:cxn modelId="{4C1ED36A-060B-4563-88C1-409C2935AFE6}" type="presParOf" srcId="{E7973380-03BB-4145-AD25-D05B24B88449}" destId="{E430BB22-41AE-4F8C-BA86-12F42311FA0C}" srcOrd="7" destOrd="0" presId="urn:microsoft.com/office/officeart/2005/8/layout/vProcess5"/>
    <dgm:cxn modelId="{17AF33B2-E9FB-4EDB-B1BC-A6AE08FBA3C9}" type="presParOf" srcId="{E7973380-03BB-4145-AD25-D05B24B88449}" destId="{B2F615B8-7A68-4478-A10F-CF4053A523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B7631-989D-41D7-8597-A04BA40C14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BBC8C-FA2D-4160-8755-6E21B20E31C6}">
      <dgm:prSet phldrT="[Текст]" custT="1"/>
      <dgm:spPr/>
      <dgm:t>
        <a:bodyPr/>
        <a:lstStyle/>
        <a:p>
          <a:r>
            <a:rPr lang="ru-RU" sz="2400" dirty="0" smtClean="0"/>
            <a:t>ИДЕЯ СОЦИАЛЬНОГО ПАРТНЕРСТВА</a:t>
          </a:r>
        </a:p>
        <a:p>
          <a:r>
            <a:rPr lang="ru-RU" sz="2400" b="1" dirty="0" smtClean="0"/>
            <a:t>Позитивная социализация дошкольников</a:t>
          </a:r>
          <a:endParaRPr lang="ru-RU" sz="2400" b="1" dirty="0"/>
        </a:p>
      </dgm:t>
    </dgm:pt>
    <dgm:pt modelId="{B9B4ADDE-94FB-40EF-9C0B-27D3445878C0}" type="parTrans" cxnId="{EF206C21-5429-43E8-A4BA-CDE4C8F8BDA9}">
      <dgm:prSet/>
      <dgm:spPr/>
      <dgm:t>
        <a:bodyPr/>
        <a:lstStyle/>
        <a:p>
          <a:endParaRPr lang="ru-RU"/>
        </a:p>
      </dgm:t>
    </dgm:pt>
    <dgm:pt modelId="{ED096C9D-F065-4A2E-956C-3C3A3FDC6344}" type="sibTrans" cxnId="{EF206C21-5429-43E8-A4BA-CDE4C8F8BDA9}">
      <dgm:prSet/>
      <dgm:spPr/>
      <dgm:t>
        <a:bodyPr/>
        <a:lstStyle/>
        <a:p>
          <a:endParaRPr lang="ru-RU"/>
        </a:p>
      </dgm:t>
    </dgm:pt>
    <dgm:pt modelId="{2BB449EC-5071-405B-B541-4F2EB8B022A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Подпрограмма 1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«Социализация средствами искусства»</a:t>
          </a:r>
        </a:p>
        <a:p>
          <a:endParaRPr lang="ru-RU" sz="1300" dirty="0"/>
        </a:p>
      </dgm:t>
    </dgm:pt>
    <dgm:pt modelId="{FB42D803-4DBD-4C7E-944D-95693C6FFFF1}" type="parTrans" cxnId="{83103492-21F0-418E-B12A-02CD41BDC42E}">
      <dgm:prSet/>
      <dgm:spPr/>
      <dgm:t>
        <a:bodyPr/>
        <a:lstStyle/>
        <a:p>
          <a:endParaRPr lang="ru-RU"/>
        </a:p>
      </dgm:t>
    </dgm:pt>
    <dgm:pt modelId="{51B6F9BE-6779-4FD6-BC50-354E417B637F}" type="sibTrans" cxnId="{83103492-21F0-418E-B12A-02CD41BDC42E}">
      <dgm:prSet/>
      <dgm:spPr/>
      <dgm:t>
        <a:bodyPr/>
        <a:lstStyle/>
        <a:p>
          <a:endParaRPr lang="ru-RU"/>
        </a:p>
      </dgm:t>
    </dgm:pt>
    <dgm:pt modelId="{3C3B7096-A9BD-4836-984B-4732EA38D04E}">
      <dgm:prSet phldrT="[Текст]" custT="1"/>
      <dgm:spPr/>
      <dgm:t>
        <a:bodyPr/>
        <a:lstStyle/>
        <a:p>
          <a:r>
            <a:rPr lang="ru-RU" sz="1600" b="1" dirty="0" smtClean="0"/>
            <a:t>Подпрограмма 2 </a:t>
          </a:r>
          <a:r>
            <a:rPr lang="ru-RU" sz="1600" dirty="0" smtClean="0"/>
            <a:t>«Социализация и здоровье»</a:t>
          </a:r>
          <a:endParaRPr lang="ru-RU" sz="1600" dirty="0"/>
        </a:p>
      </dgm:t>
    </dgm:pt>
    <dgm:pt modelId="{CE622F3B-A19D-41A9-8E4C-57C13A81B261}" type="parTrans" cxnId="{FD941491-DB8C-45B0-9DBA-16F20E4D2CD5}">
      <dgm:prSet/>
      <dgm:spPr/>
      <dgm:t>
        <a:bodyPr/>
        <a:lstStyle/>
        <a:p>
          <a:endParaRPr lang="ru-RU"/>
        </a:p>
      </dgm:t>
    </dgm:pt>
    <dgm:pt modelId="{7AA9B277-3F40-4505-A11E-BEA63C463255}" type="sibTrans" cxnId="{FD941491-DB8C-45B0-9DBA-16F20E4D2CD5}">
      <dgm:prSet/>
      <dgm:spPr/>
      <dgm:t>
        <a:bodyPr/>
        <a:lstStyle/>
        <a:p>
          <a:endParaRPr lang="ru-RU"/>
        </a:p>
      </dgm:t>
    </dgm:pt>
    <dgm:pt modelId="{BF326EA7-0E04-43FF-9355-62BA0A5231B1}">
      <dgm:prSet custT="1"/>
      <dgm:spPr/>
      <dgm:t>
        <a:bodyPr/>
        <a:lstStyle/>
        <a:p>
          <a:r>
            <a:rPr lang="ru-RU" sz="1600" b="1" dirty="0" smtClean="0"/>
            <a:t>Подпрограмма 3 </a:t>
          </a:r>
          <a:r>
            <a:rPr lang="ru-RU" sz="1600" dirty="0" smtClean="0"/>
            <a:t>«Социальные акции и детское </a:t>
          </a:r>
          <a:r>
            <a:rPr lang="ru-RU" sz="1600" dirty="0" err="1" smtClean="0"/>
            <a:t>волонтёрство</a:t>
          </a:r>
          <a:r>
            <a:rPr lang="ru-RU" sz="1600" dirty="0" smtClean="0"/>
            <a:t>»</a:t>
          </a:r>
          <a:endParaRPr lang="ru-RU" sz="1600" dirty="0"/>
        </a:p>
      </dgm:t>
    </dgm:pt>
    <dgm:pt modelId="{0D70E22A-83E1-4FFF-8C1D-1DE2543C5D90}" type="parTrans" cxnId="{F8E26172-0A3B-4746-8525-AB14F4A280DF}">
      <dgm:prSet/>
      <dgm:spPr/>
      <dgm:t>
        <a:bodyPr/>
        <a:lstStyle/>
        <a:p>
          <a:endParaRPr lang="ru-RU"/>
        </a:p>
      </dgm:t>
    </dgm:pt>
    <dgm:pt modelId="{B440C2A8-0BB7-404A-88AD-C80BC8F08F23}" type="sibTrans" cxnId="{F8E26172-0A3B-4746-8525-AB14F4A280DF}">
      <dgm:prSet/>
      <dgm:spPr/>
      <dgm:t>
        <a:bodyPr/>
        <a:lstStyle/>
        <a:p>
          <a:endParaRPr lang="ru-RU"/>
        </a:p>
      </dgm:t>
    </dgm:pt>
    <dgm:pt modelId="{48C1AD50-EB5B-4471-9403-7EE23B32867E}" type="pres">
      <dgm:prSet presAssocID="{0BAB7631-989D-41D7-8597-A04BA40C14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8EB2F1-0427-41B1-A31B-F91331BCACB3}" type="pres">
      <dgm:prSet presAssocID="{3F6BBC8C-FA2D-4160-8755-6E21B20E31C6}" presName="hierRoot1" presStyleCnt="0"/>
      <dgm:spPr/>
    </dgm:pt>
    <dgm:pt modelId="{642E4930-E3D5-4267-A859-E68F56D4B913}" type="pres">
      <dgm:prSet presAssocID="{3F6BBC8C-FA2D-4160-8755-6E21B20E31C6}" presName="composite" presStyleCnt="0"/>
      <dgm:spPr/>
    </dgm:pt>
    <dgm:pt modelId="{35C715EB-85E1-45D0-85F1-A1F5ED6A5A29}" type="pres">
      <dgm:prSet presAssocID="{3F6BBC8C-FA2D-4160-8755-6E21B20E31C6}" presName="background" presStyleLbl="node0" presStyleIdx="0" presStyleCnt="1"/>
      <dgm:spPr/>
    </dgm:pt>
    <dgm:pt modelId="{597E4A1D-C613-4A1E-A0FB-53891197EE8E}" type="pres">
      <dgm:prSet presAssocID="{3F6BBC8C-FA2D-4160-8755-6E21B20E31C6}" presName="text" presStyleLbl="fgAcc0" presStyleIdx="0" presStyleCnt="1" custScaleX="555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477655-F2DD-479C-AEF4-E304DA62079F}" type="pres">
      <dgm:prSet presAssocID="{3F6BBC8C-FA2D-4160-8755-6E21B20E31C6}" presName="hierChild2" presStyleCnt="0"/>
      <dgm:spPr/>
    </dgm:pt>
    <dgm:pt modelId="{6A21A8C6-87B8-46F1-B611-56F49CC81710}" type="pres">
      <dgm:prSet presAssocID="{FB42D803-4DBD-4C7E-944D-95693C6FFFF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C3B731B-30A0-4F89-93AE-2B42B31B4071}" type="pres">
      <dgm:prSet presAssocID="{2BB449EC-5071-405B-B541-4F2EB8B022A5}" presName="hierRoot2" presStyleCnt="0"/>
      <dgm:spPr/>
    </dgm:pt>
    <dgm:pt modelId="{C019A850-9F46-40BE-8797-2E736571A9C7}" type="pres">
      <dgm:prSet presAssocID="{2BB449EC-5071-405B-B541-4F2EB8B022A5}" presName="composite2" presStyleCnt="0"/>
      <dgm:spPr/>
    </dgm:pt>
    <dgm:pt modelId="{B230B801-CDC3-4B71-B032-B75FDA12C67D}" type="pres">
      <dgm:prSet presAssocID="{2BB449EC-5071-405B-B541-4F2EB8B022A5}" presName="background2" presStyleLbl="node2" presStyleIdx="0" presStyleCnt="3"/>
      <dgm:spPr/>
    </dgm:pt>
    <dgm:pt modelId="{BFD6968F-B108-4FF1-BA0C-49536B3969DA}" type="pres">
      <dgm:prSet presAssocID="{2BB449EC-5071-405B-B541-4F2EB8B022A5}" presName="text2" presStyleLbl="fgAcc2" presStyleIdx="0" presStyleCnt="3" custScaleX="181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B8AB36-9EFE-400F-8D63-AE9BE3BF9641}" type="pres">
      <dgm:prSet presAssocID="{2BB449EC-5071-405B-B541-4F2EB8B022A5}" presName="hierChild3" presStyleCnt="0"/>
      <dgm:spPr/>
    </dgm:pt>
    <dgm:pt modelId="{56DAC4E1-3C25-4E6B-9ACC-C9FE399911B0}" type="pres">
      <dgm:prSet presAssocID="{CE622F3B-A19D-41A9-8E4C-57C13A81B26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EAC8FA9-1CFB-4815-9F5C-491B41D52A7E}" type="pres">
      <dgm:prSet presAssocID="{3C3B7096-A9BD-4836-984B-4732EA38D04E}" presName="hierRoot2" presStyleCnt="0"/>
      <dgm:spPr/>
    </dgm:pt>
    <dgm:pt modelId="{B766D76B-7E09-404F-B7EB-2F93EE97A223}" type="pres">
      <dgm:prSet presAssocID="{3C3B7096-A9BD-4836-984B-4732EA38D04E}" presName="composite2" presStyleCnt="0"/>
      <dgm:spPr/>
    </dgm:pt>
    <dgm:pt modelId="{5C13959C-21FF-4C39-AABF-C090FF78A87C}" type="pres">
      <dgm:prSet presAssocID="{3C3B7096-A9BD-4836-984B-4732EA38D04E}" presName="background2" presStyleLbl="node2" presStyleIdx="1" presStyleCnt="3"/>
      <dgm:spPr/>
    </dgm:pt>
    <dgm:pt modelId="{AB818709-5663-42CE-9866-CF57392A044C}" type="pres">
      <dgm:prSet presAssocID="{3C3B7096-A9BD-4836-984B-4732EA38D04E}" presName="text2" presStyleLbl="fgAcc2" presStyleIdx="1" presStyleCnt="3" custScaleX="164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01343-2BE1-4EE8-B1D6-D49648CD351C}" type="pres">
      <dgm:prSet presAssocID="{3C3B7096-A9BD-4836-984B-4732EA38D04E}" presName="hierChild3" presStyleCnt="0"/>
      <dgm:spPr/>
    </dgm:pt>
    <dgm:pt modelId="{98164E1D-884D-4C08-8D8A-8F4ED5504A96}" type="pres">
      <dgm:prSet presAssocID="{0D70E22A-83E1-4FFF-8C1D-1DE2543C5D9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26D5989-C8EA-4B1F-B52B-1A0F015B8D43}" type="pres">
      <dgm:prSet presAssocID="{BF326EA7-0E04-43FF-9355-62BA0A5231B1}" presName="hierRoot2" presStyleCnt="0"/>
      <dgm:spPr/>
    </dgm:pt>
    <dgm:pt modelId="{50E9F48C-BDDE-49BE-9977-8ABDC3F6F3FC}" type="pres">
      <dgm:prSet presAssocID="{BF326EA7-0E04-43FF-9355-62BA0A5231B1}" presName="composite2" presStyleCnt="0"/>
      <dgm:spPr/>
    </dgm:pt>
    <dgm:pt modelId="{A5A6D6E4-A8B2-4258-BDF6-673273DC1197}" type="pres">
      <dgm:prSet presAssocID="{BF326EA7-0E04-43FF-9355-62BA0A5231B1}" presName="background2" presStyleLbl="node2" presStyleIdx="2" presStyleCnt="3"/>
      <dgm:spPr/>
    </dgm:pt>
    <dgm:pt modelId="{1899FFCE-0D81-44FC-A3E2-1374AFDCE26A}" type="pres">
      <dgm:prSet presAssocID="{BF326EA7-0E04-43FF-9355-62BA0A5231B1}" presName="text2" presStyleLbl="fgAcc2" presStyleIdx="2" presStyleCnt="3" custScaleX="142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DFC38-1CC4-40E0-93B2-7624A5BA8837}" type="pres">
      <dgm:prSet presAssocID="{BF326EA7-0E04-43FF-9355-62BA0A5231B1}" presName="hierChild3" presStyleCnt="0"/>
      <dgm:spPr/>
    </dgm:pt>
  </dgm:ptLst>
  <dgm:cxnLst>
    <dgm:cxn modelId="{FD941491-DB8C-45B0-9DBA-16F20E4D2CD5}" srcId="{3F6BBC8C-FA2D-4160-8755-6E21B20E31C6}" destId="{3C3B7096-A9BD-4836-984B-4732EA38D04E}" srcOrd="1" destOrd="0" parTransId="{CE622F3B-A19D-41A9-8E4C-57C13A81B261}" sibTransId="{7AA9B277-3F40-4505-A11E-BEA63C463255}"/>
    <dgm:cxn modelId="{18CAE187-8E5D-442D-8814-77B3C8C8328A}" type="presOf" srcId="{0BAB7631-989D-41D7-8597-A04BA40C14EB}" destId="{48C1AD50-EB5B-4471-9403-7EE23B32867E}" srcOrd="0" destOrd="0" presId="urn:microsoft.com/office/officeart/2005/8/layout/hierarchy1"/>
    <dgm:cxn modelId="{62CF7519-A824-4413-BECA-37187173DE89}" type="presOf" srcId="{3C3B7096-A9BD-4836-984B-4732EA38D04E}" destId="{AB818709-5663-42CE-9866-CF57392A044C}" srcOrd="0" destOrd="0" presId="urn:microsoft.com/office/officeart/2005/8/layout/hierarchy1"/>
    <dgm:cxn modelId="{F243D421-5D35-4FD6-A675-BDAEB2913D38}" type="presOf" srcId="{0D70E22A-83E1-4FFF-8C1D-1DE2543C5D90}" destId="{98164E1D-884D-4C08-8D8A-8F4ED5504A96}" srcOrd="0" destOrd="0" presId="urn:microsoft.com/office/officeart/2005/8/layout/hierarchy1"/>
    <dgm:cxn modelId="{83103492-21F0-418E-B12A-02CD41BDC42E}" srcId="{3F6BBC8C-FA2D-4160-8755-6E21B20E31C6}" destId="{2BB449EC-5071-405B-B541-4F2EB8B022A5}" srcOrd="0" destOrd="0" parTransId="{FB42D803-4DBD-4C7E-944D-95693C6FFFF1}" sibTransId="{51B6F9BE-6779-4FD6-BC50-354E417B637F}"/>
    <dgm:cxn modelId="{F8E26172-0A3B-4746-8525-AB14F4A280DF}" srcId="{3F6BBC8C-FA2D-4160-8755-6E21B20E31C6}" destId="{BF326EA7-0E04-43FF-9355-62BA0A5231B1}" srcOrd="2" destOrd="0" parTransId="{0D70E22A-83E1-4FFF-8C1D-1DE2543C5D90}" sibTransId="{B440C2A8-0BB7-404A-88AD-C80BC8F08F23}"/>
    <dgm:cxn modelId="{EF206C21-5429-43E8-A4BA-CDE4C8F8BDA9}" srcId="{0BAB7631-989D-41D7-8597-A04BA40C14EB}" destId="{3F6BBC8C-FA2D-4160-8755-6E21B20E31C6}" srcOrd="0" destOrd="0" parTransId="{B9B4ADDE-94FB-40EF-9C0B-27D3445878C0}" sibTransId="{ED096C9D-F065-4A2E-956C-3C3A3FDC6344}"/>
    <dgm:cxn modelId="{A10FD03B-C358-446F-8160-D55623A0542A}" type="presOf" srcId="{CE622F3B-A19D-41A9-8E4C-57C13A81B261}" destId="{56DAC4E1-3C25-4E6B-9ACC-C9FE399911B0}" srcOrd="0" destOrd="0" presId="urn:microsoft.com/office/officeart/2005/8/layout/hierarchy1"/>
    <dgm:cxn modelId="{91FEA1D9-B9C5-494B-828C-1F5F6EAC378E}" type="presOf" srcId="{BF326EA7-0E04-43FF-9355-62BA0A5231B1}" destId="{1899FFCE-0D81-44FC-A3E2-1374AFDCE26A}" srcOrd="0" destOrd="0" presId="urn:microsoft.com/office/officeart/2005/8/layout/hierarchy1"/>
    <dgm:cxn modelId="{CE6D3DE8-6837-4626-8207-1CABAA1EDE81}" type="presOf" srcId="{2BB449EC-5071-405B-B541-4F2EB8B022A5}" destId="{BFD6968F-B108-4FF1-BA0C-49536B3969DA}" srcOrd="0" destOrd="0" presId="urn:microsoft.com/office/officeart/2005/8/layout/hierarchy1"/>
    <dgm:cxn modelId="{B2318351-61F5-4A69-8164-F0C468AE2C9C}" type="presOf" srcId="{FB42D803-4DBD-4C7E-944D-95693C6FFFF1}" destId="{6A21A8C6-87B8-46F1-B611-56F49CC81710}" srcOrd="0" destOrd="0" presId="urn:microsoft.com/office/officeart/2005/8/layout/hierarchy1"/>
    <dgm:cxn modelId="{F17C98B5-E629-4F55-9DB9-F877000C3ABC}" type="presOf" srcId="{3F6BBC8C-FA2D-4160-8755-6E21B20E31C6}" destId="{597E4A1D-C613-4A1E-A0FB-53891197EE8E}" srcOrd="0" destOrd="0" presId="urn:microsoft.com/office/officeart/2005/8/layout/hierarchy1"/>
    <dgm:cxn modelId="{F2CFE015-B7AE-4915-BA35-5A5903E50184}" type="presParOf" srcId="{48C1AD50-EB5B-4471-9403-7EE23B32867E}" destId="{E98EB2F1-0427-41B1-A31B-F91331BCACB3}" srcOrd="0" destOrd="0" presId="urn:microsoft.com/office/officeart/2005/8/layout/hierarchy1"/>
    <dgm:cxn modelId="{C2C22E7F-1128-4C7E-9A2F-98E584572292}" type="presParOf" srcId="{E98EB2F1-0427-41B1-A31B-F91331BCACB3}" destId="{642E4930-E3D5-4267-A859-E68F56D4B913}" srcOrd="0" destOrd="0" presId="urn:microsoft.com/office/officeart/2005/8/layout/hierarchy1"/>
    <dgm:cxn modelId="{DCCDBDA4-B130-4B76-88B9-5EB2C57ADE4C}" type="presParOf" srcId="{642E4930-E3D5-4267-A859-E68F56D4B913}" destId="{35C715EB-85E1-45D0-85F1-A1F5ED6A5A29}" srcOrd="0" destOrd="0" presId="urn:microsoft.com/office/officeart/2005/8/layout/hierarchy1"/>
    <dgm:cxn modelId="{26B6FE44-DE1C-4032-B800-837183347AD4}" type="presParOf" srcId="{642E4930-E3D5-4267-A859-E68F56D4B913}" destId="{597E4A1D-C613-4A1E-A0FB-53891197EE8E}" srcOrd="1" destOrd="0" presId="urn:microsoft.com/office/officeart/2005/8/layout/hierarchy1"/>
    <dgm:cxn modelId="{63F54186-67F5-4E84-B6BF-ECB75BCBB013}" type="presParOf" srcId="{E98EB2F1-0427-41B1-A31B-F91331BCACB3}" destId="{0B477655-F2DD-479C-AEF4-E304DA62079F}" srcOrd="1" destOrd="0" presId="urn:microsoft.com/office/officeart/2005/8/layout/hierarchy1"/>
    <dgm:cxn modelId="{3008EB8F-DC69-48B3-9A91-BD77A7AD64F1}" type="presParOf" srcId="{0B477655-F2DD-479C-AEF4-E304DA62079F}" destId="{6A21A8C6-87B8-46F1-B611-56F49CC81710}" srcOrd="0" destOrd="0" presId="urn:microsoft.com/office/officeart/2005/8/layout/hierarchy1"/>
    <dgm:cxn modelId="{C7A109B1-EFEE-4385-A52E-693B4BDAB37A}" type="presParOf" srcId="{0B477655-F2DD-479C-AEF4-E304DA62079F}" destId="{3C3B731B-30A0-4F89-93AE-2B42B31B4071}" srcOrd="1" destOrd="0" presId="urn:microsoft.com/office/officeart/2005/8/layout/hierarchy1"/>
    <dgm:cxn modelId="{CA1DB23A-9ABF-4164-AF3F-F9B2D0FEDAE4}" type="presParOf" srcId="{3C3B731B-30A0-4F89-93AE-2B42B31B4071}" destId="{C019A850-9F46-40BE-8797-2E736571A9C7}" srcOrd="0" destOrd="0" presId="urn:microsoft.com/office/officeart/2005/8/layout/hierarchy1"/>
    <dgm:cxn modelId="{FB601A0D-214A-48F5-B2F4-80201C41E980}" type="presParOf" srcId="{C019A850-9F46-40BE-8797-2E736571A9C7}" destId="{B230B801-CDC3-4B71-B032-B75FDA12C67D}" srcOrd="0" destOrd="0" presId="urn:microsoft.com/office/officeart/2005/8/layout/hierarchy1"/>
    <dgm:cxn modelId="{0536BEFC-431A-47EB-A73E-AEA6C3AC4690}" type="presParOf" srcId="{C019A850-9F46-40BE-8797-2E736571A9C7}" destId="{BFD6968F-B108-4FF1-BA0C-49536B3969DA}" srcOrd="1" destOrd="0" presId="urn:microsoft.com/office/officeart/2005/8/layout/hierarchy1"/>
    <dgm:cxn modelId="{4DEDFC9F-33B1-43B1-B7F6-1CD6A6292CFD}" type="presParOf" srcId="{3C3B731B-30A0-4F89-93AE-2B42B31B4071}" destId="{86B8AB36-9EFE-400F-8D63-AE9BE3BF9641}" srcOrd="1" destOrd="0" presId="urn:microsoft.com/office/officeart/2005/8/layout/hierarchy1"/>
    <dgm:cxn modelId="{C9D85135-6CF7-433D-8102-E9A62069B952}" type="presParOf" srcId="{0B477655-F2DD-479C-AEF4-E304DA62079F}" destId="{56DAC4E1-3C25-4E6B-9ACC-C9FE399911B0}" srcOrd="2" destOrd="0" presId="urn:microsoft.com/office/officeart/2005/8/layout/hierarchy1"/>
    <dgm:cxn modelId="{E2F79219-B304-41BE-A996-F537C90438B7}" type="presParOf" srcId="{0B477655-F2DD-479C-AEF4-E304DA62079F}" destId="{FEAC8FA9-1CFB-4815-9F5C-491B41D52A7E}" srcOrd="3" destOrd="0" presId="urn:microsoft.com/office/officeart/2005/8/layout/hierarchy1"/>
    <dgm:cxn modelId="{AED8BA16-6809-497A-84D9-F1D082E4DF4D}" type="presParOf" srcId="{FEAC8FA9-1CFB-4815-9F5C-491B41D52A7E}" destId="{B766D76B-7E09-404F-B7EB-2F93EE97A223}" srcOrd="0" destOrd="0" presId="urn:microsoft.com/office/officeart/2005/8/layout/hierarchy1"/>
    <dgm:cxn modelId="{B85CEED5-76EB-4A08-8647-A7B53EBDB412}" type="presParOf" srcId="{B766D76B-7E09-404F-B7EB-2F93EE97A223}" destId="{5C13959C-21FF-4C39-AABF-C090FF78A87C}" srcOrd="0" destOrd="0" presId="urn:microsoft.com/office/officeart/2005/8/layout/hierarchy1"/>
    <dgm:cxn modelId="{C05A60EC-E6D2-4DF9-BCE7-A9CE90A1D4DF}" type="presParOf" srcId="{B766D76B-7E09-404F-B7EB-2F93EE97A223}" destId="{AB818709-5663-42CE-9866-CF57392A044C}" srcOrd="1" destOrd="0" presId="urn:microsoft.com/office/officeart/2005/8/layout/hierarchy1"/>
    <dgm:cxn modelId="{F367F0AD-19C4-4B87-BEAC-B7622DD82595}" type="presParOf" srcId="{FEAC8FA9-1CFB-4815-9F5C-491B41D52A7E}" destId="{DC601343-2BE1-4EE8-B1D6-D49648CD351C}" srcOrd="1" destOrd="0" presId="urn:microsoft.com/office/officeart/2005/8/layout/hierarchy1"/>
    <dgm:cxn modelId="{4B3C6BC1-2EF3-4997-9E6B-AAC80B8E208C}" type="presParOf" srcId="{0B477655-F2DD-479C-AEF4-E304DA62079F}" destId="{98164E1D-884D-4C08-8D8A-8F4ED5504A96}" srcOrd="4" destOrd="0" presId="urn:microsoft.com/office/officeart/2005/8/layout/hierarchy1"/>
    <dgm:cxn modelId="{19B3BF7F-F260-480F-AF97-FCE64296201E}" type="presParOf" srcId="{0B477655-F2DD-479C-AEF4-E304DA62079F}" destId="{C26D5989-C8EA-4B1F-B52B-1A0F015B8D43}" srcOrd="5" destOrd="0" presId="urn:microsoft.com/office/officeart/2005/8/layout/hierarchy1"/>
    <dgm:cxn modelId="{0C91E879-A5CB-47A6-9199-BB1B98ED84D6}" type="presParOf" srcId="{C26D5989-C8EA-4B1F-B52B-1A0F015B8D43}" destId="{50E9F48C-BDDE-49BE-9977-8ABDC3F6F3FC}" srcOrd="0" destOrd="0" presId="urn:microsoft.com/office/officeart/2005/8/layout/hierarchy1"/>
    <dgm:cxn modelId="{18A0D5E8-536F-4BC5-B13E-C2B9139659C4}" type="presParOf" srcId="{50E9F48C-BDDE-49BE-9977-8ABDC3F6F3FC}" destId="{A5A6D6E4-A8B2-4258-BDF6-673273DC1197}" srcOrd="0" destOrd="0" presId="urn:microsoft.com/office/officeart/2005/8/layout/hierarchy1"/>
    <dgm:cxn modelId="{E80AD614-FDCF-48F9-968F-7D0054B58661}" type="presParOf" srcId="{50E9F48C-BDDE-49BE-9977-8ABDC3F6F3FC}" destId="{1899FFCE-0D81-44FC-A3E2-1374AFDCE26A}" srcOrd="1" destOrd="0" presId="urn:microsoft.com/office/officeart/2005/8/layout/hierarchy1"/>
    <dgm:cxn modelId="{241C4180-1347-4468-9921-F9999A2332BA}" type="presParOf" srcId="{C26D5989-C8EA-4B1F-B52B-1A0F015B8D43}" destId="{F80DFC38-1CC4-40E0-93B2-7624A5BA88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55D597-8873-4103-B452-981E34BA1020}">
      <dsp:nvSpPr>
        <dsp:cNvPr id="0" name=""/>
        <dsp:cNvSpPr/>
      </dsp:nvSpPr>
      <dsp:spPr>
        <a:xfrm>
          <a:off x="-342828" y="59829"/>
          <a:ext cx="10634612" cy="1596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+mn-lt"/>
              <a:cs typeface="Calibri" panose="020F0502020204030204" pitchFamily="34" charset="0"/>
            </a:rPr>
            <a:t>ХАРАКТЕРИСТИКА СОЦИАЛЬНОГО ПАРТНЕРСТВА В ДОО</a:t>
          </a:r>
          <a:endParaRPr lang="ru-RU" sz="2800" kern="1200" dirty="0">
            <a:latin typeface="+mn-lt"/>
            <a:cs typeface="Calibri" panose="020F0502020204030204" pitchFamily="34" charset="0"/>
          </a:endParaRPr>
        </a:p>
      </dsp:txBody>
      <dsp:txXfrm>
        <a:off x="-342828" y="59829"/>
        <a:ext cx="8820242" cy="1596575"/>
      </dsp:txXfrm>
    </dsp:sp>
    <dsp:sp modelId="{628FBB12-9BAE-4F00-B8D0-1D75B6CDF493}">
      <dsp:nvSpPr>
        <dsp:cNvPr id="0" name=""/>
        <dsp:cNvSpPr/>
      </dsp:nvSpPr>
      <dsp:spPr>
        <a:xfrm>
          <a:off x="152379" y="1828800"/>
          <a:ext cx="10667986" cy="1722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  <a:cs typeface="Calibri" panose="020F0502020204030204" pitchFamily="34" charset="0"/>
            </a:rPr>
            <a:t>ПРИНЦИПЫ СОЦИАЛЬНОГО ПАРТНЕРСТВА В ДОО</a:t>
          </a:r>
          <a:endParaRPr lang="ru-RU" sz="2800" kern="1200" dirty="0">
            <a:latin typeface="+mn-lt"/>
            <a:cs typeface="Calibri" panose="020F0502020204030204" pitchFamily="34" charset="0"/>
          </a:endParaRPr>
        </a:p>
      </dsp:txBody>
      <dsp:txXfrm>
        <a:off x="152379" y="1828800"/>
        <a:ext cx="8567417" cy="1722109"/>
      </dsp:txXfrm>
    </dsp:sp>
    <dsp:sp modelId="{343C605A-F786-4CFA-9DEE-7825C1AA3EFE}">
      <dsp:nvSpPr>
        <dsp:cNvPr id="0" name=""/>
        <dsp:cNvSpPr/>
      </dsp:nvSpPr>
      <dsp:spPr>
        <a:xfrm>
          <a:off x="609635" y="3718566"/>
          <a:ext cx="10728829" cy="1539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  <a:cs typeface="Calibri" panose="020F0502020204030204" pitchFamily="34" charset="0"/>
            </a:rPr>
            <a:t>ПРИМЕРЫ ПРОЕКТОВ СОЦИАЛЬНОГО ПАРТНЕРСТВА В ДОО</a:t>
          </a:r>
          <a:endParaRPr lang="ru-RU" sz="2800" kern="1200" dirty="0">
            <a:latin typeface="+mn-lt"/>
            <a:cs typeface="Calibri" panose="020F0502020204030204" pitchFamily="34" charset="0"/>
          </a:endParaRPr>
        </a:p>
      </dsp:txBody>
      <dsp:txXfrm>
        <a:off x="609635" y="3718566"/>
        <a:ext cx="8616279" cy="1539231"/>
      </dsp:txXfrm>
    </dsp:sp>
    <dsp:sp modelId="{19DCF400-FC1C-4617-97A7-9CE7A7B2E974}">
      <dsp:nvSpPr>
        <dsp:cNvPr id="0" name=""/>
        <dsp:cNvSpPr/>
      </dsp:nvSpPr>
      <dsp:spPr>
        <a:xfrm>
          <a:off x="8846854" y="1253622"/>
          <a:ext cx="1069848" cy="106984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846854" y="1253622"/>
        <a:ext cx="1069848" cy="1069848"/>
      </dsp:txXfrm>
    </dsp:sp>
    <dsp:sp modelId="{3583DAEC-6E64-4DD1-88BA-0E68DCFB054D}">
      <dsp:nvSpPr>
        <dsp:cNvPr id="0" name=""/>
        <dsp:cNvSpPr/>
      </dsp:nvSpPr>
      <dsp:spPr>
        <a:xfrm>
          <a:off x="9989853" y="3237865"/>
          <a:ext cx="1069848" cy="106984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989853" y="3237865"/>
        <a:ext cx="1069848" cy="10698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164E1D-884D-4C08-8D8A-8F4ED5504A96}">
      <dsp:nvSpPr>
        <dsp:cNvPr id="0" name=""/>
        <dsp:cNvSpPr/>
      </dsp:nvSpPr>
      <dsp:spPr>
        <a:xfrm>
          <a:off x="5694769" y="1905645"/>
          <a:ext cx="4006106" cy="59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51"/>
              </a:lnTo>
              <a:lnTo>
                <a:pt x="4006106" y="406251"/>
              </a:lnTo>
              <a:lnTo>
                <a:pt x="4006106" y="596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AC4E1-3C25-4E6B-9ACC-C9FE399911B0}">
      <dsp:nvSpPr>
        <dsp:cNvPr id="0" name=""/>
        <dsp:cNvSpPr/>
      </dsp:nvSpPr>
      <dsp:spPr>
        <a:xfrm>
          <a:off x="5694769" y="1905645"/>
          <a:ext cx="402132" cy="59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51"/>
              </a:lnTo>
              <a:lnTo>
                <a:pt x="402132" y="406251"/>
              </a:lnTo>
              <a:lnTo>
                <a:pt x="402132" y="596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1A8C6-87B8-46F1-B611-56F49CC81710}">
      <dsp:nvSpPr>
        <dsp:cNvPr id="0" name=""/>
        <dsp:cNvSpPr/>
      </dsp:nvSpPr>
      <dsp:spPr>
        <a:xfrm>
          <a:off x="2090795" y="1905645"/>
          <a:ext cx="3603974" cy="596138"/>
        </a:xfrm>
        <a:custGeom>
          <a:avLst/>
          <a:gdLst/>
          <a:ahLst/>
          <a:cxnLst/>
          <a:rect l="0" t="0" r="0" b="0"/>
          <a:pathLst>
            <a:path>
              <a:moveTo>
                <a:pt x="3603974" y="0"/>
              </a:moveTo>
              <a:lnTo>
                <a:pt x="3603974" y="406251"/>
              </a:lnTo>
              <a:lnTo>
                <a:pt x="0" y="406251"/>
              </a:lnTo>
              <a:lnTo>
                <a:pt x="0" y="596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15EB-85E1-45D0-85F1-A1F5ED6A5A29}">
      <dsp:nvSpPr>
        <dsp:cNvPr id="0" name=""/>
        <dsp:cNvSpPr/>
      </dsp:nvSpPr>
      <dsp:spPr>
        <a:xfrm>
          <a:off x="6542" y="604048"/>
          <a:ext cx="11376453" cy="1301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E4A1D-C613-4A1E-A0FB-53891197EE8E}">
      <dsp:nvSpPr>
        <dsp:cNvPr id="0" name=""/>
        <dsp:cNvSpPr/>
      </dsp:nvSpPr>
      <dsp:spPr>
        <a:xfrm>
          <a:off x="234294" y="820411"/>
          <a:ext cx="11376453" cy="130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ИДЕЯ СОЦИАЛЬНОГО ПАРТНЕРСТВА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Позитивная социализация дошкольников</a:t>
          </a:r>
          <a:endParaRPr lang="ru-RU" sz="2400" b="1" kern="1200" dirty="0"/>
        </a:p>
      </dsp:txBody>
      <dsp:txXfrm>
        <a:off x="234294" y="820411"/>
        <a:ext cx="11376453" cy="1301597"/>
      </dsp:txXfrm>
    </dsp:sp>
    <dsp:sp modelId="{B230B801-CDC3-4B71-B032-B75FDA12C67D}">
      <dsp:nvSpPr>
        <dsp:cNvPr id="0" name=""/>
        <dsp:cNvSpPr/>
      </dsp:nvSpPr>
      <dsp:spPr>
        <a:xfrm>
          <a:off x="227092" y="2501783"/>
          <a:ext cx="3727406" cy="1301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6968F-B108-4FF1-BA0C-49536B3969DA}">
      <dsp:nvSpPr>
        <dsp:cNvPr id="0" name=""/>
        <dsp:cNvSpPr/>
      </dsp:nvSpPr>
      <dsp:spPr>
        <a:xfrm>
          <a:off x="454843" y="2718147"/>
          <a:ext cx="3727406" cy="130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Подпрограмма 1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 «Социализация средствами искусства»</a:t>
          </a:r>
        </a:p>
        <a:p>
          <a:pPr lvl="0" algn="ctr">
            <a:spcBef>
              <a:spcPct val="0"/>
            </a:spcBef>
          </a:pPr>
          <a:endParaRPr lang="ru-RU" sz="1300" kern="1200" dirty="0"/>
        </a:p>
      </dsp:txBody>
      <dsp:txXfrm>
        <a:off x="454843" y="2718147"/>
        <a:ext cx="3727406" cy="1301597"/>
      </dsp:txXfrm>
    </dsp:sp>
    <dsp:sp modelId="{5C13959C-21FF-4C39-AABF-C090FF78A87C}">
      <dsp:nvSpPr>
        <dsp:cNvPr id="0" name=""/>
        <dsp:cNvSpPr/>
      </dsp:nvSpPr>
      <dsp:spPr>
        <a:xfrm>
          <a:off x="4410000" y="2501783"/>
          <a:ext cx="3373802" cy="1301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8709-5663-42CE-9866-CF57392A044C}">
      <dsp:nvSpPr>
        <dsp:cNvPr id="0" name=""/>
        <dsp:cNvSpPr/>
      </dsp:nvSpPr>
      <dsp:spPr>
        <a:xfrm>
          <a:off x="4637752" y="2718147"/>
          <a:ext cx="3373802" cy="130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Подпрограмма 2 </a:t>
          </a:r>
          <a:r>
            <a:rPr lang="ru-RU" sz="1600" kern="1200" dirty="0" smtClean="0"/>
            <a:t>«Социализация и здоровье»</a:t>
          </a:r>
          <a:endParaRPr lang="ru-RU" sz="1600" kern="1200" dirty="0"/>
        </a:p>
      </dsp:txBody>
      <dsp:txXfrm>
        <a:off x="4637752" y="2718147"/>
        <a:ext cx="3373802" cy="1301597"/>
      </dsp:txXfrm>
    </dsp:sp>
    <dsp:sp modelId="{A5A6D6E4-A8B2-4258-BDF6-673273DC1197}">
      <dsp:nvSpPr>
        <dsp:cNvPr id="0" name=""/>
        <dsp:cNvSpPr/>
      </dsp:nvSpPr>
      <dsp:spPr>
        <a:xfrm>
          <a:off x="8239305" y="2501783"/>
          <a:ext cx="2923141" cy="1301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9FFCE-0D81-44FC-A3E2-1374AFDCE26A}">
      <dsp:nvSpPr>
        <dsp:cNvPr id="0" name=""/>
        <dsp:cNvSpPr/>
      </dsp:nvSpPr>
      <dsp:spPr>
        <a:xfrm>
          <a:off x="8467056" y="2718147"/>
          <a:ext cx="2923141" cy="130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Подпрограмма 3 </a:t>
          </a:r>
          <a:r>
            <a:rPr lang="ru-RU" sz="1600" kern="1200" dirty="0" smtClean="0"/>
            <a:t>«Социальные акции и детское </a:t>
          </a:r>
          <a:r>
            <a:rPr lang="ru-RU" sz="1600" kern="1200" dirty="0" err="1" smtClean="0"/>
            <a:t>волонтёрство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8467056" y="2718147"/>
        <a:ext cx="2923141" cy="130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9E0C9-35C6-490C-AAB6-F88E532A97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79A3B-78D6-4F25-9E89-ECCA4EEB2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99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9371"/>
            <a:ext cx="10358120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93748"/>
            <a:ext cx="10358120" cy="3789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h_C3gc8_4" TargetMode="External"/><Relationship Id="rId2" Type="http://schemas.openxmlformats.org/officeDocument/2006/relationships/hyperlink" Target="https://ds62spb.ru/wp-content/uploads/2021/07/Meropriyatiya-s-sotsialnymi-partnerami-po-godam-2020-202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d-yrVoYzD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il-to-lid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438401"/>
            <a:ext cx="9525000" cy="284180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-635" algn="ctr">
              <a:lnSpc>
                <a:spcPts val="4300"/>
              </a:lnSpc>
              <a:spcBef>
                <a:spcPts val="660"/>
              </a:spcBef>
            </a:pPr>
            <a:r>
              <a:rPr lang="ru-RU" sz="4000" b="1" spc="-5" dirty="0">
                <a:solidFill>
                  <a:srgbClr val="0070C0"/>
                </a:solidFill>
                <a:latin typeface="Calibri"/>
                <a:cs typeface="Calibri"/>
              </a:rPr>
              <a:t>Дополнительная профессиональная п</a:t>
            </a:r>
            <a:r>
              <a:rPr sz="4000" b="1" spc="-5" dirty="0" err="1">
                <a:solidFill>
                  <a:srgbClr val="0070C0"/>
                </a:solidFill>
                <a:latin typeface="Calibri"/>
                <a:cs typeface="Calibri"/>
              </a:rPr>
              <a:t>рограмма</a:t>
            </a:r>
            <a:r>
              <a:rPr sz="4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4000" b="1" spc="-5" dirty="0" err="1">
                <a:solidFill>
                  <a:srgbClr val="0070C0"/>
                </a:solidFill>
                <a:latin typeface="Calibri"/>
                <a:cs typeface="Calibri"/>
              </a:rPr>
              <a:t>повышения</a:t>
            </a:r>
            <a:r>
              <a:rPr lang="ru-RU" sz="4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4000" b="1" spc="-5" dirty="0" smtClean="0">
                <a:solidFill>
                  <a:srgbClr val="0070C0"/>
                </a:solidFill>
                <a:latin typeface="Calibri"/>
                <a:cs typeface="Calibri"/>
              </a:rPr>
              <a:t>квалификации</a:t>
            </a:r>
            <a:br>
              <a:rPr lang="ru-RU" sz="4000" b="1" spc="-5" dirty="0" smtClean="0">
                <a:solidFill>
                  <a:srgbClr val="0070C0"/>
                </a:solidFill>
                <a:latin typeface="Calibri"/>
                <a:cs typeface="Calibri"/>
              </a:rPr>
            </a:br>
            <a:r>
              <a:rPr lang="ru-RU" sz="4000" b="1" spc="-5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ru-RU" sz="4000" b="1" spc="-5" dirty="0">
                <a:solidFill>
                  <a:srgbClr val="0070C0"/>
                </a:solidFill>
                <a:latin typeface="Calibri"/>
                <a:cs typeface="Calibri"/>
              </a:rPr>
            </a:br>
            <a:r>
              <a:rPr lang="ru-RU" sz="4000" b="1" spc="-5" dirty="0" smtClean="0">
                <a:solidFill>
                  <a:srgbClr val="0070C0"/>
                </a:solidFill>
                <a:latin typeface="Calibri"/>
                <a:cs typeface="Calibri"/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</a:rPr>
              <a:t>Методическая деятельность в системе дошкольного образования</a:t>
            </a:r>
            <a:r>
              <a:rPr lang="ru-RU" sz="4000" b="1" spc="-5" dirty="0" smtClean="0">
                <a:solidFill>
                  <a:srgbClr val="0070C0"/>
                </a:solidFill>
                <a:latin typeface="Calibri"/>
                <a:cs typeface="Calibri"/>
              </a:rPr>
              <a:t>»</a:t>
            </a:r>
            <a:endParaRPr sz="4000" b="1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427831"/>
            <a:ext cx="2181225" cy="2088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5425" y="459771"/>
            <a:ext cx="2181225" cy="20595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Подпрограмма 1</a:t>
            </a:r>
            <a:br>
              <a:rPr lang="ru-RU" sz="3200" b="1" dirty="0" smtClean="0"/>
            </a:br>
            <a:r>
              <a:rPr lang="ru-RU" sz="3200" b="1" dirty="0" smtClean="0"/>
              <a:t> «Социализация средствами искусства»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700809"/>
            <a:ext cx="11856640" cy="4896543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СУЩНОСТЬ СОЦИАЛЬНОГО ПАРТНЕРСТВА</a:t>
            </a:r>
            <a:r>
              <a:rPr lang="en-US" u="sng" dirty="0" smtClean="0"/>
              <a:t>:</a:t>
            </a:r>
            <a:endParaRPr lang="ru-RU" sz="2000" b="1" u="sng" dirty="0" smtClean="0"/>
          </a:p>
          <a:p>
            <a:pPr>
              <a:buNone/>
            </a:pPr>
            <a:r>
              <a:rPr lang="ru-RU" sz="2200" dirty="0" smtClean="0"/>
              <a:t>- совместные занятия (для дошкольников и школьников)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- совместные выставки детского творчества (работы дошкольников выставляются в школе и в библиотеке </a:t>
            </a:r>
            <a:r>
              <a:rPr lang="en-US" sz="2200" dirty="0" smtClean="0">
                <a:sym typeface="Wingdings"/>
              </a:rPr>
              <a:t></a:t>
            </a:r>
            <a:r>
              <a:rPr lang="ru-RU" sz="2200" dirty="0" smtClean="0"/>
              <a:t> работы детей начальной школы – в детском саду и в библиотеке)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- тематические конкурсы детского творчества (организатор НИИ Славянской культуры)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- мастерские и мастер-классы для детей, организованные педагогами детского сада и школы друг для друга в рамках тематики конкурсов детского творчества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- обучающие мастер-классы для взрослых (педагоги и родители)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- виртуальные экскурсии в Русский музей для начальной школы (организатор - детский сад).</a:t>
            </a:r>
          </a:p>
          <a:p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Подпрограмма 1</a:t>
            </a:r>
            <a:br>
              <a:rPr lang="ru-RU" sz="3200" b="1" dirty="0" smtClean="0"/>
            </a:br>
            <a:r>
              <a:rPr lang="ru-RU" sz="3200" b="1" dirty="0" smtClean="0"/>
              <a:t> «Социализация средствами искусства»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03" y="2276873"/>
            <a:ext cx="11041227" cy="1938992"/>
          </a:xfrm>
        </p:spPr>
        <p:txBody>
          <a:bodyPr/>
          <a:lstStyle/>
          <a:p>
            <a:pPr algn="ctr"/>
            <a:r>
              <a:rPr lang="ru-RU" u="sng" dirty="0" smtClean="0"/>
              <a:t>РЕЗУЛЬТАТ СОЦИАЛЬНОГО ПАРТНЕРСТВА</a:t>
            </a:r>
            <a:r>
              <a:rPr lang="en-US" u="sng" dirty="0" smtClean="0"/>
              <a:t>:</a:t>
            </a:r>
            <a:endParaRPr lang="ru-RU" u="sng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- единая доступная культурно-развивающая среда в социализации детей дошкольного и младшего школьного возраста (начальная школа) </a:t>
            </a:r>
            <a:r>
              <a:rPr lang="en-US" sz="2400" b="1" dirty="0" smtClean="0">
                <a:sym typeface="Wingdings"/>
              </a:rPr>
              <a:t></a:t>
            </a:r>
            <a:r>
              <a:rPr lang="ru-RU" sz="2400" b="1" dirty="0" smtClean="0">
                <a:sym typeface="Wingdings"/>
              </a:rPr>
              <a:t> реализация принципов ФГОС ДО </a:t>
            </a:r>
            <a:r>
              <a:rPr lang="en-US" sz="2400" b="1" dirty="0" smtClean="0">
                <a:sym typeface="Wingdings"/>
              </a:rPr>
              <a:t> </a:t>
            </a:r>
            <a:r>
              <a:rPr lang="ru-RU" sz="2400" b="1" dirty="0" smtClean="0">
                <a:sym typeface="Wingdings"/>
              </a:rPr>
              <a:t>повышение качества дошкольного образования</a:t>
            </a:r>
            <a:r>
              <a:rPr lang="ru-RU" sz="2400" dirty="0" smtClean="0"/>
              <a:t>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Подпрограмма 2</a:t>
            </a:r>
            <a:br>
              <a:rPr lang="ru-RU" sz="3200" b="1" dirty="0" smtClean="0"/>
            </a:br>
            <a:r>
              <a:rPr lang="ru-RU" sz="3200" b="1" dirty="0" smtClean="0"/>
              <a:t>«Социализация и здоровье»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412777"/>
            <a:ext cx="11856640" cy="3970318"/>
          </a:xfrm>
        </p:spPr>
        <p:txBody>
          <a:bodyPr/>
          <a:lstStyle/>
          <a:p>
            <a:pPr algn="ctr"/>
            <a:r>
              <a:rPr lang="ru-RU" u="sng" dirty="0" smtClean="0"/>
              <a:t>УЧАСТНИКИ СОЦИАЛЬНОГО ПАРТНЕРСТВА</a:t>
            </a:r>
            <a:r>
              <a:rPr lang="en-US" u="sng" dirty="0" smtClean="0"/>
              <a:t>:</a:t>
            </a:r>
            <a:endParaRPr lang="ru-RU" u="sng" dirty="0" smtClean="0"/>
          </a:p>
          <a:p>
            <a:pPr>
              <a:buNone/>
            </a:pPr>
            <a:r>
              <a:rPr lang="ru-RU" sz="2400" dirty="0" smtClean="0">
                <a:solidFill>
                  <a:srgbClr val="033D4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Поликлиника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Сеть стоматологических поликлиник «Семейная стоматология»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Северо-западный федеральный медицинский исследовательский центр им.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В.А.Алмазова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ГБОУ СОШ №644 Приморского района г. Санкт-Петербурга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-Добровольной пожарное общество Санкт-Петербурга (ДПО)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Федеральное государственное бюджетное учреждение культуры «Государственный Русский музей», Отдел «Российский центр музейной педагогики и детского творчества» Русского музея, Проект «Русский музей – виртуальный филиал».</a:t>
            </a:r>
          </a:p>
          <a:p>
            <a:endParaRPr lang="ru-RU" sz="2400" dirty="0">
              <a:solidFill>
                <a:srgbClr val="033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Подпрограмма 2</a:t>
            </a:r>
            <a:br>
              <a:rPr lang="ru-RU" sz="3200" b="1" dirty="0" smtClean="0"/>
            </a:br>
            <a:r>
              <a:rPr lang="ru-RU" sz="3200" b="1" dirty="0" smtClean="0"/>
              <a:t>«Социализация и здоровье»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828800"/>
            <a:ext cx="11521280" cy="4114799"/>
          </a:xfrm>
        </p:spPr>
        <p:txBody>
          <a:bodyPr/>
          <a:lstStyle/>
          <a:p>
            <a:pPr algn="ctr"/>
            <a:r>
              <a:rPr lang="ru-RU" u="sng" dirty="0" smtClean="0"/>
              <a:t>СУЩНОСТЬ СОЦИАЛЬНОГО ПАРТНЕРСТВА</a:t>
            </a:r>
            <a:r>
              <a:rPr lang="en-US" u="sng" dirty="0" smtClean="0"/>
              <a:t>:</a:t>
            </a:r>
            <a:endParaRPr lang="ru-RU" u="sng" dirty="0" smtClean="0"/>
          </a:p>
          <a:p>
            <a:pPr>
              <a:buNone/>
            </a:pPr>
            <a:r>
              <a:rPr lang="ru-RU" sz="2400" dirty="0" smtClean="0"/>
              <a:t>- открытые мероприятия для родителей по формированию ЗОЖ семьи и безопасного поведения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открытые мероприятия по обмену профессиональным опытом (ЛФК, бассейн, занятия по физическому воспитанию, организация двигательной активности на улице)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совместные занятия и другие формы образовательной деятельности по воспитанию ЗОЖ и полезных привычек у детей, безопасного поведения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Конкурсы и досуги, спортивные праздники районного и городского уровня</a:t>
            </a:r>
            <a:r>
              <a:rPr lang="en-US" sz="24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Подпрограмма 2</a:t>
            </a:r>
            <a:br>
              <a:rPr lang="ru-RU" sz="3200" b="1" dirty="0" smtClean="0"/>
            </a:br>
            <a:r>
              <a:rPr lang="ru-RU" sz="3200" b="1" dirty="0" smtClean="0"/>
              <a:t>«Социализация и здоровье»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700809"/>
            <a:ext cx="11521280" cy="2769989"/>
          </a:xfrm>
        </p:spPr>
        <p:txBody>
          <a:bodyPr/>
          <a:lstStyle/>
          <a:p>
            <a:pPr algn="ctr"/>
            <a:r>
              <a:rPr lang="ru-RU" u="sng" dirty="0" smtClean="0"/>
              <a:t>РЕЗУЛЬТАТ СОЦИАЛЬНОГО ПАРТНЕРСТВА</a:t>
            </a:r>
            <a:r>
              <a:rPr lang="en-US" u="sng" dirty="0" smtClean="0"/>
              <a:t>:</a:t>
            </a:r>
            <a:endParaRPr lang="ru-RU" u="sng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- единая обучающая среда взрослых участников сетевого взаимодействия (педагоги – медики – родители - другие специалисты) </a:t>
            </a:r>
            <a:r>
              <a:rPr lang="en-US" sz="2400" b="1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ru-RU" sz="2400" dirty="0" smtClean="0"/>
              <a:t>условие повышения профессиональной компетенции и компетенции родителей;</a:t>
            </a:r>
          </a:p>
          <a:p>
            <a:pPr>
              <a:buNone/>
            </a:pPr>
            <a:r>
              <a:rPr lang="ru-RU" sz="2400" dirty="0" smtClean="0"/>
              <a:t>- расширение и углубление ценностей и представлений о здоровье, безопасном поведении и ЗОЖ у детей </a:t>
            </a:r>
            <a:r>
              <a:rPr lang="en-US" sz="2400" b="1" dirty="0" smtClean="0">
                <a:sym typeface="Wingdings"/>
              </a:rPr>
              <a:t></a:t>
            </a:r>
            <a:r>
              <a:rPr lang="ru-RU" sz="2400" dirty="0" smtClean="0"/>
              <a:t> условие становления личности </a:t>
            </a:r>
            <a:r>
              <a:rPr lang="en-US" sz="2400" b="1" dirty="0" smtClean="0">
                <a:sym typeface="Wingdings"/>
              </a:rPr>
              <a:t></a:t>
            </a:r>
            <a:r>
              <a:rPr lang="ru-RU" sz="2400" b="1" dirty="0" smtClean="0">
                <a:sym typeface="Wingdings"/>
              </a:rPr>
              <a:t> повышение качества дошкольного образования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Подпрограмма 3</a:t>
            </a:r>
            <a:br>
              <a:rPr lang="ru-RU" sz="3200" b="1" dirty="0" smtClean="0"/>
            </a:br>
            <a:r>
              <a:rPr lang="ru-RU" sz="3200" b="1" dirty="0" smtClean="0"/>
              <a:t>«Социальные акции и детское </a:t>
            </a:r>
            <a:r>
              <a:rPr lang="ru-RU" sz="3200" b="1" dirty="0" err="1" smtClean="0"/>
              <a:t>волонтерство</a:t>
            </a:r>
            <a:r>
              <a:rPr lang="ru-RU" sz="3200" b="1" dirty="0" smtClean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700809"/>
            <a:ext cx="11521280" cy="4896543"/>
          </a:xfrm>
        </p:spPr>
        <p:txBody>
          <a:bodyPr>
            <a:normAutofit/>
          </a:bodyPr>
          <a:lstStyle/>
          <a:p>
            <a:r>
              <a:rPr lang="ru-RU" u="sng" dirty="0" smtClean="0"/>
              <a:t>УЧАСТНИКИ</a:t>
            </a:r>
            <a:r>
              <a:rPr lang="en-US" u="sng" dirty="0" smtClean="0"/>
              <a:t>:</a:t>
            </a:r>
            <a:endParaRPr lang="ru-RU" u="sng" dirty="0" smtClean="0"/>
          </a:p>
          <a:p>
            <a:pPr>
              <a:buFontTx/>
              <a:buChar char="-"/>
            </a:pPr>
            <a:r>
              <a:rPr lang="ru-RU" sz="2400" dirty="0" smtClean="0"/>
              <a:t>ГБДОУ «Радуга» Центрального района;</a:t>
            </a:r>
          </a:p>
          <a:p>
            <a:pPr>
              <a:buFontTx/>
              <a:buChar char="-"/>
            </a:pPr>
            <a:r>
              <a:rPr lang="ru-RU" sz="2400" dirty="0" smtClean="0"/>
              <a:t>ГБДОУ № 54 Фрунзенского района;</a:t>
            </a:r>
          </a:p>
          <a:p>
            <a:pPr>
              <a:buFontTx/>
              <a:buChar char="-"/>
            </a:pPr>
            <a:r>
              <a:rPr lang="ru-RU" sz="2400" dirty="0" smtClean="0"/>
              <a:t>ГБДОУ № 32 Петроградского района.</a:t>
            </a:r>
          </a:p>
          <a:p>
            <a:pPr>
              <a:buFontTx/>
              <a:buChar char="-"/>
            </a:pPr>
            <a:r>
              <a:rPr lang="ru-RU" sz="2400" dirty="0" smtClean="0"/>
              <a:t>Педагогическое общество России.</a:t>
            </a:r>
          </a:p>
          <a:p>
            <a:r>
              <a:rPr lang="ru-RU" u="sng" dirty="0" smtClean="0"/>
              <a:t>СУЩНОСТЬ</a:t>
            </a:r>
            <a:r>
              <a:rPr lang="en-US" u="sng" dirty="0" smtClean="0"/>
              <a:t>:</a:t>
            </a:r>
            <a:endParaRPr lang="ru-RU" u="sng" dirty="0" smtClean="0"/>
          </a:p>
          <a:p>
            <a:pPr>
              <a:buFontTx/>
              <a:buChar char="-"/>
            </a:pPr>
            <a:r>
              <a:rPr lang="ru-RU" sz="2400" dirty="0" smtClean="0"/>
              <a:t>Формирование банка форм и методов позитивной социализации дошкольников в ДОО; </a:t>
            </a:r>
          </a:p>
          <a:p>
            <a:r>
              <a:rPr lang="ru-RU" sz="2400" dirty="0" smtClean="0"/>
              <a:t>Внутрифирменное повышение квалификации участников сетевого взаимодействия;</a:t>
            </a:r>
          </a:p>
          <a:p>
            <a:r>
              <a:rPr lang="ru-RU" sz="2400" dirty="0" smtClean="0"/>
              <a:t>Проектирование совместных парциальных программ и технологий по реализации ОО «Социально-коммуникативное развитие»;</a:t>
            </a:r>
          </a:p>
          <a:p>
            <a:r>
              <a:rPr lang="ru-RU" u="sng" dirty="0" smtClean="0"/>
              <a:t>РЕЗУЛЬТАТ</a:t>
            </a:r>
            <a:r>
              <a:rPr lang="en-US" u="sng" dirty="0" smtClean="0"/>
              <a:t>:</a:t>
            </a:r>
            <a:endParaRPr lang="ru-RU" u="sng" dirty="0" smtClean="0"/>
          </a:p>
          <a:p>
            <a:pPr>
              <a:buFontTx/>
              <a:buChar char="-"/>
            </a:pPr>
            <a:r>
              <a:rPr lang="ru-RU" sz="2400" dirty="0" smtClean="0"/>
              <a:t>Повышение качества дошкольного образования в соответствии с ФГОС ДО;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Формирование социальной компетентности дошкольников в ДОО;</a:t>
            </a:r>
          </a:p>
          <a:p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09371"/>
            <a:ext cx="10894059" cy="98488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ИТОГИ СОЦИАЛЬНОГО ПАРТНЕРСТВА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КАК МЕТОДИЧЕСКИЙ РЕЗУЛЬТАТ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socakc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577975"/>
            <a:ext cx="35052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3DA513A-DA4A-40BF-8553-591DFBBC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CABD9-F9B8-40BD-BBCA-2A461EF6F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676400"/>
            <a:ext cx="10358120" cy="4308872"/>
          </a:xfrm>
        </p:spPr>
        <p:txBody>
          <a:bodyPr/>
          <a:lstStyle/>
          <a:p>
            <a:pPr fontAlgn="t"/>
            <a:r>
              <a:rPr lang="ru-RU" dirty="0" smtClean="0"/>
              <a:t>1. </a:t>
            </a:r>
            <a:r>
              <a:rPr lang="ru-RU" sz="2000" dirty="0" smtClean="0"/>
              <a:t>Медова Ю.В. Педагогические возможности социального партнерства: </a:t>
            </a:r>
            <a:r>
              <a:rPr lang="ru-RU" sz="2000" dirty="0" err="1" smtClean="0"/>
              <a:t>Автореф</a:t>
            </a:r>
            <a:r>
              <a:rPr lang="ru-RU" sz="2000" dirty="0" smtClean="0"/>
              <a:t>. </a:t>
            </a:r>
            <a:r>
              <a:rPr lang="ru-RU" sz="2000" dirty="0" err="1" smtClean="0"/>
              <a:t>дис</a:t>
            </a:r>
            <a:r>
              <a:rPr lang="ru-RU" sz="2000" dirty="0" smtClean="0"/>
              <a:t>. ... канд. </a:t>
            </a:r>
            <a:r>
              <a:rPr lang="ru-RU" sz="2000" dirty="0" err="1" smtClean="0"/>
              <a:t>пед</a:t>
            </a:r>
            <a:r>
              <a:rPr lang="ru-RU" sz="2000" dirty="0" smtClean="0"/>
              <a:t>. наук / Ю.В. Медова. - Калуга, 2015 - 24 с.</a:t>
            </a:r>
          </a:p>
          <a:p>
            <a:pPr fontAlgn="t"/>
            <a:r>
              <a:rPr lang="ru-RU" sz="2000" dirty="0" smtClean="0"/>
              <a:t>2. </a:t>
            </a:r>
            <a:r>
              <a:rPr lang="ru-RU" sz="2000" dirty="0" err="1" smtClean="0"/>
              <a:t>Мозжухина</a:t>
            </a:r>
            <a:r>
              <a:rPr lang="ru-RU" sz="2000" dirty="0" smtClean="0"/>
              <a:t> Г.Л. Педагогическое партнерство образовательного учреждения и семьи в эстетическом воспитании детей: </a:t>
            </a:r>
            <a:r>
              <a:rPr lang="ru-RU" sz="2000" dirty="0" err="1" smtClean="0"/>
              <a:t>Дис</a:t>
            </a:r>
            <a:r>
              <a:rPr lang="ru-RU" sz="2000" dirty="0" smtClean="0"/>
              <a:t>. ... канд. </a:t>
            </a:r>
            <a:r>
              <a:rPr lang="ru-RU" sz="2000" dirty="0" err="1" smtClean="0"/>
              <a:t>пед</a:t>
            </a:r>
            <a:r>
              <a:rPr lang="ru-RU" sz="2000" dirty="0" smtClean="0"/>
              <a:t>. наук. / Г.Л. </a:t>
            </a:r>
            <a:r>
              <a:rPr lang="ru-RU" sz="2000" dirty="0" err="1" smtClean="0"/>
              <a:t>Мозжухина</a:t>
            </a:r>
            <a:r>
              <a:rPr lang="ru-RU" sz="2000" dirty="0" smtClean="0"/>
              <a:t>. - Брянск, 2016 - 32 с.</a:t>
            </a:r>
          </a:p>
          <a:p>
            <a:pPr fontAlgn="t"/>
            <a:r>
              <a:rPr lang="ru-RU" sz="2000" dirty="0" smtClean="0"/>
              <a:t>8. Никольская О.Д. Организация социально-педагогического партнерства как фактора повышения качества дошкольного образования: </a:t>
            </a:r>
            <a:r>
              <a:rPr lang="ru-RU" sz="2000" dirty="0" err="1" smtClean="0"/>
              <a:t>Автореф</a:t>
            </a:r>
            <a:r>
              <a:rPr lang="ru-RU" sz="2000" dirty="0" smtClean="0"/>
              <a:t>. </a:t>
            </a:r>
            <a:r>
              <a:rPr lang="ru-RU" sz="2000" dirty="0" err="1" smtClean="0"/>
              <a:t>дис</a:t>
            </a:r>
            <a:r>
              <a:rPr lang="ru-RU" sz="2000" dirty="0" smtClean="0"/>
              <a:t>. ... канд. </a:t>
            </a:r>
            <a:r>
              <a:rPr lang="ru-RU" sz="2000" dirty="0" err="1" smtClean="0"/>
              <a:t>пед</a:t>
            </a:r>
            <a:r>
              <a:rPr lang="ru-RU" sz="2000" dirty="0" smtClean="0"/>
              <a:t>. наук / О.Д. Никольская. - Челябинск, 2017 - 25 с.</a:t>
            </a:r>
          </a:p>
          <a:p>
            <a:pPr fontAlgn="t"/>
            <a:r>
              <a:rPr lang="ru-RU" sz="2000" dirty="0" smtClean="0"/>
              <a:t>4. </a:t>
            </a:r>
            <a:r>
              <a:rPr lang="ru-RU" sz="2000" dirty="0" err="1" smtClean="0"/>
              <a:t>Реморенко</a:t>
            </a:r>
            <a:r>
              <a:rPr lang="ru-RU" sz="2000" dirty="0" smtClean="0"/>
              <a:t> И.М. Разное управление для разного образования / И.М. </a:t>
            </a:r>
            <a:r>
              <a:rPr lang="ru-RU" sz="2000" dirty="0" err="1" smtClean="0"/>
              <a:t>Реморенко</a:t>
            </a:r>
            <a:r>
              <a:rPr lang="ru-RU" sz="2000" dirty="0" smtClean="0"/>
              <a:t>. - СПб.: Агентство образовательного сотрудничества, 2005. - 368 с.</a:t>
            </a:r>
          </a:p>
          <a:p>
            <a:pPr algn="just"/>
            <a:r>
              <a:rPr lang="ru-RU" sz="2000" dirty="0" smtClean="0"/>
              <a:t>5.Ахтырская Ю.В., </a:t>
            </a:r>
            <a:r>
              <a:rPr lang="ru-RU" sz="2000" dirty="0" err="1" smtClean="0"/>
              <a:t>Деркунская</a:t>
            </a:r>
            <a:r>
              <a:rPr lang="ru-RU" sz="2000" dirty="0" smtClean="0"/>
              <a:t> В.А., Янковская В.М. Сетевое взаимодействие и социальное партнерство в дошкольной образовательной организации // Академический вестник. Вестник Санкт-Петербургской академии </a:t>
            </a:r>
            <a:r>
              <a:rPr lang="ru-RU" sz="2000" dirty="0" err="1" smtClean="0"/>
              <a:t>постдипломного</a:t>
            </a:r>
            <a:r>
              <a:rPr lang="ru-RU" sz="2000" dirty="0" smtClean="0"/>
              <a:t> педагогического образования, № 4 (46) , 2019, с.14-23</a:t>
            </a:r>
          </a:p>
          <a:p>
            <a:pPr fontAlgn="t"/>
            <a:endParaRPr lang="ru-RU" sz="2000" dirty="0"/>
          </a:p>
        </p:txBody>
      </p:sp>
      <p:sp>
        <p:nvSpPr>
          <p:cNvPr id="7" name="Google Shape;97;p2">
            <a:extLst>
              <a:ext uri="{FF2B5EF4-FFF2-40B4-BE49-F238E27FC236}">
                <a16:creationId xmlns:a16="http://schemas.microsoft.com/office/drawing/2014/main" xmlns="" id="{DCF84C64-EB61-4FE5-9943-F7AFD0A31DEB}"/>
              </a:ext>
            </a:extLst>
          </p:cNvPr>
          <p:cNvSpPr txBox="1">
            <a:spLocks/>
          </p:cNvSpPr>
          <p:nvPr/>
        </p:nvSpPr>
        <p:spPr>
          <a:xfrm>
            <a:off x="927825" y="607672"/>
            <a:ext cx="10358120" cy="112502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ru-RU" b="1" kern="0" dirty="0"/>
              <a:t>Рекомендуемые источники по </a:t>
            </a:r>
            <a:r>
              <a:rPr lang="ru-RU" b="1" kern="0" dirty="0" smtClean="0"/>
              <a:t>теме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xmlns="" val="106520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6939" y="309371"/>
            <a:ext cx="10358120" cy="13542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Рекомендуемые ссылки на авторские материалы социального партнерства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10358120" cy="3447098"/>
          </a:xfrm>
        </p:spPr>
        <p:txBody>
          <a:bodyPr/>
          <a:lstStyle/>
          <a:p>
            <a:r>
              <a:rPr lang="en-US" sz="2800" dirty="0" smtClean="0">
                <a:hlinkClick r:id="rId2"/>
              </a:rPr>
              <a:t>https://ds62spb.ru/wp-content/uploads/2021/07/Meropriyatiya-s-sotsialnymi-partnerami-po-godam-2020-2021.pdf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www.youtube.com/watch?v=bCh_C3gc8_4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en-US" sz="2800" dirty="0" smtClean="0"/>
              <a:t> </a:t>
            </a:r>
            <a:r>
              <a:rPr lang="en-US" sz="2800" dirty="0" smtClean="0">
                <a:hlinkClick r:id="rId4"/>
              </a:rPr>
              <a:t>https://youtu.be/xd-yrVoYzDE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886EF70-2ABB-408C-BE9D-DBC4879CB52B}"/>
              </a:ext>
            </a:extLst>
          </p:cNvPr>
          <p:cNvSpPr/>
          <p:nvPr/>
        </p:nvSpPr>
        <p:spPr>
          <a:xfrm>
            <a:off x="1219200" y="1295400"/>
            <a:ext cx="10363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СПАСИБО ЗА </a:t>
            </a:r>
            <a:r>
              <a:rPr lang="ru-RU" altLang="ru-RU" sz="4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ВНИМАНИЕ!</a:t>
            </a:r>
            <a:endParaRPr lang="ru-RU" altLang="ru-RU" sz="40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ru-RU" altLang="ru-RU" sz="2800" b="1" i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altLang="ru-RU" sz="2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Координаты </a:t>
            </a:r>
            <a:r>
              <a:rPr lang="ru-RU" altLang="ru-RU" sz="28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для связи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endParaRPr lang="ru-RU" alt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altLang="ru-RU" sz="2800" b="1" i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Деркунская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Вера Александровна</a:t>
            </a:r>
            <a:endParaRPr lang="ru-RU" alt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ru-RU" altLang="ru-RU" sz="2800" b="1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hlinkClick r:id="rId2"/>
            </a:endParaRPr>
          </a:p>
          <a:p>
            <a:pPr algn="ctr"/>
            <a:r>
              <a:rPr lang="en-US" alt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vderkunskaya@yandex.ru</a:t>
            </a:r>
            <a:endParaRPr lang="en-US" altLang="ru-RU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+79112610247</a:t>
            </a:r>
            <a:endParaRPr 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ru-RU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ru-RU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257800"/>
            <a:ext cx="10972800" cy="57708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ctr"/>
            <a:r>
              <a:rPr lang="ru-RU" sz="3200" b="1" dirty="0" err="1" smtClean="0">
                <a:solidFill>
                  <a:srgbClr val="00B050"/>
                </a:solidFill>
                <a:latin typeface="Calibri"/>
                <a:cs typeface="Calibri"/>
              </a:rPr>
              <a:t>Деркунская</a:t>
            </a:r>
            <a:r>
              <a:rPr lang="ru-RU" sz="3200" b="1" dirty="0" smtClean="0">
                <a:solidFill>
                  <a:srgbClr val="00B050"/>
                </a:solidFill>
                <a:latin typeface="Calibri"/>
                <a:cs typeface="Calibri"/>
              </a:rPr>
              <a:t> Вера Александровна, </a:t>
            </a:r>
            <a:r>
              <a:rPr lang="ru-RU" sz="3200" b="1" dirty="0" err="1">
                <a:solidFill>
                  <a:srgbClr val="00B050"/>
                </a:solidFill>
                <a:latin typeface="Calibri"/>
                <a:cs typeface="Calibri"/>
              </a:rPr>
              <a:t>канд.пед.наук</a:t>
            </a:r>
            <a:r>
              <a:rPr lang="ru-RU" sz="3200" b="1" dirty="0">
                <a:solidFill>
                  <a:srgbClr val="00B050"/>
                </a:solidFill>
                <a:latin typeface="Calibri"/>
                <a:cs typeface="Calibri"/>
              </a:rPr>
              <a:t>, доцент</a:t>
            </a:r>
            <a:endParaRPr sz="3200" b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427831"/>
            <a:ext cx="2181225" cy="2088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5425" y="459771"/>
            <a:ext cx="2181225" cy="205958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A15DE744-7AC6-40B6-B30E-D2E9D5BA662B}"/>
              </a:ext>
            </a:extLst>
          </p:cNvPr>
          <p:cNvSpPr txBox="1">
            <a:spLocks/>
          </p:cNvSpPr>
          <p:nvPr/>
        </p:nvSpPr>
        <p:spPr>
          <a:xfrm>
            <a:off x="876300" y="1905000"/>
            <a:ext cx="10439400" cy="430887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5080" indent="-635" algn="ctr">
              <a:lnSpc>
                <a:spcPts val="4300"/>
              </a:lnSpc>
              <a:spcBef>
                <a:spcPts val="660"/>
              </a:spcBef>
            </a:pPr>
            <a:r>
              <a:rPr lang="ru-RU" sz="4800" b="1" dirty="0" smtClean="0">
                <a:solidFill>
                  <a:srgbClr val="0070C0"/>
                </a:solidFill>
              </a:rPr>
              <a:t>Модуль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«Взаимодействие дошкольного образовательного учреждения с социальным окружением»</a:t>
            </a:r>
          </a:p>
          <a:p>
            <a:pPr marL="12700" marR="5080" indent="-635" algn="ctr">
              <a:lnSpc>
                <a:spcPts val="4300"/>
              </a:lnSpc>
              <a:spcBef>
                <a:spcPts val="66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Тема: «Характеристика социального партнерства </a:t>
            </a:r>
          </a:p>
          <a:p>
            <a:pPr marL="12700" marR="5080" indent="-635" algn="ctr">
              <a:lnSpc>
                <a:spcPts val="4300"/>
              </a:lnSpc>
              <a:spcBef>
                <a:spcPts val="66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в системе дошкольного образования»</a:t>
            </a:r>
          </a:p>
          <a:p>
            <a:pPr marL="12700" marR="5080" indent="-635" algn="ctr">
              <a:lnSpc>
                <a:spcPts val="4300"/>
              </a:lnSpc>
              <a:spcBef>
                <a:spcPts val="660"/>
              </a:spcBef>
            </a:pPr>
            <a:endParaRPr lang="ru-RU" sz="5400" b="1" dirty="0" smtClean="0">
              <a:solidFill>
                <a:srgbClr val="0070C0"/>
              </a:solidFill>
            </a:endParaRPr>
          </a:p>
          <a:p>
            <a:pPr marL="12700" marR="5080" indent="-635" algn="ctr">
              <a:lnSpc>
                <a:spcPts val="4300"/>
              </a:lnSpc>
              <a:spcBef>
                <a:spcPts val="660"/>
              </a:spcBef>
            </a:pPr>
            <a:endParaRPr lang="en-US" sz="5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4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228600"/>
            <a:ext cx="43938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0070C0"/>
                </a:solidFill>
              </a:rPr>
              <a:t>План лекции</a:t>
            </a:r>
            <a:endParaRPr b="1" spc="-5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A6D502AA-F358-4916-A68A-B8E8A9AA4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89559291"/>
              </p:ext>
            </p:extLst>
          </p:nvPr>
        </p:nvGraphicFramePr>
        <p:xfrm>
          <a:off x="609600" y="1066800"/>
          <a:ext cx="1158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6939" y="309371"/>
            <a:ext cx="10358120" cy="5539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ХАРАКТЕРИСТИКИ СОЦИАЛЬНОГО ПАРТНЕРСТВА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11506200" cy="6278642"/>
          </a:xfrm>
        </p:spPr>
        <p:txBody>
          <a:bodyPr/>
          <a:lstStyle/>
          <a:p>
            <a:pPr algn="just"/>
            <a:r>
              <a:rPr lang="ru-RU" sz="2400" b="1" dirty="0" smtClean="0"/>
              <a:t>Социальное</a:t>
            </a:r>
            <a:r>
              <a:rPr lang="ru-RU" sz="2400" dirty="0" smtClean="0"/>
              <a:t> </a:t>
            </a:r>
            <a:r>
              <a:rPr lang="ru-RU" sz="2400" b="1" dirty="0" smtClean="0"/>
              <a:t>партнерство</a:t>
            </a:r>
            <a:r>
              <a:rPr lang="ru-RU" sz="2400" dirty="0" smtClean="0"/>
              <a:t> </a:t>
            </a:r>
            <a:r>
              <a:rPr lang="ru-RU" sz="2400" b="1" dirty="0" smtClean="0"/>
              <a:t>в</a:t>
            </a:r>
            <a:r>
              <a:rPr lang="ru-RU" sz="2400" dirty="0" smtClean="0"/>
              <a:t> </a:t>
            </a:r>
            <a:r>
              <a:rPr lang="ru-RU" sz="2400" b="1" dirty="0" smtClean="0"/>
              <a:t>образовании</a:t>
            </a:r>
            <a:r>
              <a:rPr lang="ru-RU" sz="2400" dirty="0" smtClean="0"/>
              <a:t> –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</a:t>
            </a:r>
            <a:r>
              <a:rPr lang="ru-RU" sz="2400" b="1" dirty="0" smtClean="0"/>
              <a:t>партнерство</a:t>
            </a:r>
            <a:r>
              <a:rPr lang="ru-RU" sz="2400" dirty="0" smtClean="0"/>
              <a:t>, которое инициирует система </a:t>
            </a:r>
            <a:r>
              <a:rPr lang="ru-RU" sz="2400" b="1" dirty="0" smtClean="0"/>
              <a:t>образования</a:t>
            </a:r>
            <a:r>
              <a:rPr lang="ru-RU" sz="2400" dirty="0" smtClean="0"/>
              <a:t> как особая сфера </a:t>
            </a:r>
            <a:r>
              <a:rPr lang="ru-RU" sz="2400" b="1" dirty="0" smtClean="0"/>
              <a:t>социальной</a:t>
            </a:r>
            <a:r>
              <a:rPr lang="ru-RU" sz="2400" dirty="0" smtClean="0"/>
              <a:t> жизни. </a:t>
            </a:r>
            <a:r>
              <a:rPr lang="ru-RU" sz="2400" b="1" dirty="0" smtClean="0"/>
              <a:t>Социальное</a:t>
            </a:r>
            <a:r>
              <a:rPr lang="ru-RU" sz="2400" dirty="0" smtClean="0"/>
              <a:t> </a:t>
            </a:r>
            <a:r>
              <a:rPr lang="ru-RU" sz="2400" b="1" dirty="0" smtClean="0"/>
              <a:t>партнерство</a:t>
            </a:r>
            <a:r>
              <a:rPr lang="ru-RU" sz="2400" dirty="0" smtClean="0"/>
              <a:t> позволяет изменять, проектировать, апробировать и устанавливать новые общественно значимые функции системы </a:t>
            </a:r>
            <a:r>
              <a:rPr lang="ru-RU" sz="2400" b="1" dirty="0" smtClean="0"/>
              <a:t>образования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Становление социального партнерства в образовании отвечает вызовам времени, определяющим тенденции развития современной системы образования в целом, и главное – </a:t>
            </a:r>
            <a:r>
              <a:rPr lang="ru-RU" sz="2400" b="1" dirty="0" smtClean="0"/>
              <a:t>это партнерство способно удовлетворить потребности каждого субъекта, выйти за рамки привычного, обыденного, а значит, и повлиять на качество дошкольного образования.</a:t>
            </a:r>
          </a:p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Базовый принцип социального партнерства - </a:t>
            </a:r>
            <a:r>
              <a:rPr lang="ru-RU" sz="2400" b="1" dirty="0" smtClean="0"/>
              <a:t>сплочение разных </a:t>
            </a:r>
            <a:r>
              <a:rPr lang="ru-RU" sz="2400" b="1" dirty="0" err="1" smtClean="0"/>
              <a:t>социокультурных</a:t>
            </a:r>
            <a:r>
              <a:rPr lang="ru-RU" sz="2400" b="1" dirty="0" smtClean="0"/>
              <a:t> групп, имеющих собственные интересы в сфере образования, вокруг общей цели </a:t>
            </a:r>
            <a:r>
              <a:rPr lang="ru-RU" sz="2400" dirty="0" smtClean="0"/>
              <a:t>– разностороннего и целостного развития личности ребенка, расширения условий и возможностей для его становления и самореализации, позитивной социализации.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355998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>«Люди вместе могут совершить то, чего не в силах сделать в одиночку; единение умов и рук, сосредоточение их сил может стать почти всемогущим»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Д. Уэбстер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69654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b="1" dirty="0" smtClean="0"/>
              <a:t>Социальное партнерство в реализации образовательной программы дошкольного образования </a:t>
            </a:r>
            <a:r>
              <a:rPr lang="ru-RU" sz="2000" dirty="0" smtClean="0"/>
              <a:t>обеспечивает возможность качественного освоения дошкольниками образовательной программы с использованием ресурсов разных организаций, осуществляющих образовательную и иную деятельность (социальную, культурную, оздоровительную, профилактика безопасного поведения, творческую и т.д.). </a:t>
            </a:r>
          </a:p>
          <a:p>
            <a:pPr algn="just">
              <a:defRPr/>
            </a:pPr>
            <a:endParaRPr lang="ru-RU" sz="2000" dirty="0" smtClean="0"/>
          </a:p>
          <a:p>
            <a:pPr algn="just">
              <a:defRPr/>
            </a:pPr>
            <a:r>
              <a:rPr lang="ru-RU" sz="2000" b="1" dirty="0" smtClean="0"/>
              <a:t>Создание эффективной модели социального партнерства в дошкольном образовании </a:t>
            </a:r>
            <a:r>
              <a:rPr lang="ru-RU" sz="2000" dirty="0" smtClean="0"/>
              <a:t>позволит обеспечить инновации в содержании и практиках развития детей раннего и дошкольного возраста, включить их в содержание профессиональной подготовки и переподготовки, повышение квалификации педагогических кадров.</a:t>
            </a:r>
          </a:p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/>
          </a:p>
          <a:p>
            <a:pPr algn="just">
              <a:defRPr/>
            </a:pPr>
            <a:r>
              <a:rPr lang="ru-RU" sz="2000" dirty="0" smtClean="0"/>
              <a:t>Очень важно рассмотреть </a:t>
            </a:r>
            <a:r>
              <a:rPr lang="ru-RU" sz="2000" b="1" dirty="0" smtClean="0"/>
              <a:t>социальное партнерство как ресурсное обоюдное дополнение обоих организаций </a:t>
            </a:r>
            <a:r>
              <a:rPr lang="ru-RU" sz="2000" dirty="0" smtClean="0"/>
              <a:t>и их развития, где очевидна взаимная польза и смыслы. </a:t>
            </a:r>
            <a:r>
              <a:rPr lang="ru-RU" sz="2000" b="1" dirty="0" smtClean="0"/>
              <a:t>Социальное партнерство ДОО – это взаимное обогащение и создание сквозных программ и проектов, которые полезны для всех.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939" y="309371"/>
            <a:ext cx="10358120" cy="7574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Основные принципы социального партнерства ДОО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11506199" cy="5170646"/>
          </a:xfrm>
        </p:spPr>
        <p:txBody>
          <a:bodyPr/>
          <a:lstStyle/>
          <a:p>
            <a:pPr fontAlgn="t"/>
            <a:r>
              <a:rPr lang="ru-RU" sz="2800" dirty="0" smtClean="0"/>
              <a:t>- уважение и учет интересов участников соглашения;</a:t>
            </a:r>
          </a:p>
          <a:p>
            <a:pPr fontAlgn="t"/>
            <a:r>
              <a:rPr lang="ru-RU" sz="2800" dirty="0" smtClean="0"/>
              <a:t>- заинтересованность договаривающихся сторон в участии в договорных отношениях;</a:t>
            </a:r>
          </a:p>
          <a:p>
            <a:pPr fontAlgn="t"/>
            <a:r>
              <a:rPr lang="ru-RU" sz="2800" dirty="0" smtClean="0"/>
              <a:t>- равноправие и доверие сторон, вступающих в отношения социального партнерства;</a:t>
            </a:r>
          </a:p>
          <a:p>
            <a:pPr fontAlgn="t"/>
            <a:r>
              <a:rPr lang="ru-RU" sz="2800" dirty="0" smtClean="0"/>
              <a:t>- свобода выбора и обсуждения вопросов, входящих в сферу социального партнерства;</a:t>
            </a:r>
          </a:p>
          <a:p>
            <a:pPr fontAlgn="t"/>
            <a:r>
              <a:rPr lang="ru-RU" sz="2800" dirty="0" smtClean="0"/>
              <a:t>- добровольность принятия обязательств социальными партнерами на основе взаимного согласования;</a:t>
            </a:r>
          </a:p>
          <a:p>
            <a:pPr fontAlgn="t"/>
            <a:r>
              <a:rPr lang="ru-RU" sz="2800" dirty="0" smtClean="0"/>
              <a:t>- систематичность проведения консультаций и переговоров по вопросам, входящим в сферу социального партнерства;</a:t>
            </a:r>
          </a:p>
          <a:p>
            <a:pPr fontAlgn="t"/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5859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Основные принципы социального партнерства ДОО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5410200"/>
          </a:xfrm>
        </p:spPr>
        <p:txBody>
          <a:bodyPr>
            <a:normAutofit/>
          </a:bodyPr>
          <a:lstStyle/>
          <a:p>
            <a:pPr fontAlgn="t"/>
            <a:r>
              <a:rPr lang="ru-RU" sz="3200" dirty="0" smtClean="0"/>
              <a:t>- наличие определенных соответствующих полномочий социальных партнеров и их представителей при ведении переговоров и во время подписания соглашения о партнерстве;</a:t>
            </a:r>
          </a:p>
          <a:p>
            <a:pPr fontAlgn="t"/>
            <a:r>
              <a:rPr lang="ru-RU" sz="3200" dirty="0" smtClean="0"/>
              <a:t>- реальность обеспечения принятых партнерами обязательств, то есть объектом соглашения о партнерстве должны стать только обеспеченные своими средствами и ресурсами мероприятия;</a:t>
            </a:r>
          </a:p>
          <a:p>
            <a:pPr fontAlgn="t"/>
            <a:r>
              <a:rPr lang="ru-RU" sz="3200" dirty="0" smtClean="0"/>
              <a:t>- обязательность исполнения достигнутых договоренностей;</a:t>
            </a:r>
          </a:p>
          <a:p>
            <a:pPr fontAlgn="t"/>
            <a:r>
              <a:rPr lang="ru-RU" sz="3200" dirty="0" smtClean="0"/>
              <a:t>- систематичность контроля за выполнением принятых в рамках социального партнерства соглашений, договоров и решений каждой из сторон, подписавших соглашение.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908720"/>
            <a:ext cx="11521280" cy="738664"/>
          </a:xfrm>
        </p:spPr>
        <p:txBody>
          <a:bodyPr/>
          <a:lstStyle/>
          <a:p>
            <a:pPr algn="ctr"/>
            <a:r>
              <a:rPr lang="ru-RU" sz="2400" b="1" dirty="0" smtClean="0"/>
              <a:t>ПРИМЕР МОДЕЛИ СОЦИАЛЬНОГО ПАРТНЕРСТВА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b="1" dirty="0" smtClean="0"/>
              <a:t>ГБДОУ №62 Приморского района Санкт-Петербурга)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5360" y="1700809"/>
          <a:ext cx="11617291" cy="462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98488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200" b="1" dirty="0" smtClean="0"/>
              <a:t>Подпрограмма 1</a:t>
            </a:r>
            <a:br>
              <a:rPr lang="ru-RU" sz="3200" b="1" dirty="0" smtClean="0"/>
            </a:br>
            <a:r>
              <a:rPr lang="ru-RU" sz="3200" b="1" dirty="0" smtClean="0"/>
              <a:t> «Социализация средствами искусства»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1772817"/>
            <a:ext cx="11425269" cy="4551784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УЧАСТНИКИ СОЦИАЛЬНОГО ПАРТНЕРСТВА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 культуры «Государственный Русский музей», Отдел «Российский центр музейной педагогики и детского творчества» Русского музея, Проект «Русский музей – виртуальный филиал»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ГБОУ СОШ №644 Приморского района г. Санкт-Петербурга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Автономная некоммерческая организация «Научно-исследовательский институт славянской культуры»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СПб ГБУ «Централизованная библиотечная система Приморского района» г. Санкт-Петербурга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1102</Words>
  <Application>Microsoft Office PowerPoint</Application>
  <PresentationFormat>Произвольный</PresentationFormat>
  <Paragraphs>117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Georgia</vt:lpstr>
      <vt:lpstr>Office Theme</vt:lpstr>
      <vt:lpstr>Дополнительная профессиональная программа повышения квалификации  «Методическая деятельность в системе дошкольного образования»</vt:lpstr>
      <vt:lpstr>Деркунская Вера Александровна, канд.пед.наук, доцент</vt:lpstr>
      <vt:lpstr>План лекции</vt:lpstr>
      <vt:lpstr>ХАРАКТЕРИСТИКИ СОЦИАЛЬНОГО ПАРТНЕРСТВА</vt:lpstr>
      <vt:lpstr>«Люди вместе могут совершить то, чего не в силах сделать в одиночку; единение умов и рук, сосредоточение их сил может стать почти всемогущим» Д. Уэбстер</vt:lpstr>
      <vt:lpstr> Основные принципы социального партнерства ДОО  </vt:lpstr>
      <vt:lpstr>Основные принципы социального партнерства ДОО</vt:lpstr>
      <vt:lpstr>ПРИМЕР МОДЕЛИ СОЦИАЛЬНОГО ПАРТНЕРСТВА (ГБДОУ №62 Приморского района Санкт-Петербурга)</vt:lpstr>
      <vt:lpstr>Подпрограмма 1  «Социализация средствами искусства»</vt:lpstr>
      <vt:lpstr>Подпрограмма 1  «Социализация средствами искусства»</vt:lpstr>
      <vt:lpstr>Подпрограмма 1  «Социализация средствами искусства»</vt:lpstr>
      <vt:lpstr>Подпрограмма 2 «Социализация и здоровье»</vt:lpstr>
      <vt:lpstr>Подпрограмма 2 «Социализация и здоровье»</vt:lpstr>
      <vt:lpstr>Подпрограмма 2 «Социализация и здоровье»</vt:lpstr>
      <vt:lpstr>Подпрограмма 3 «Социальные акции и детское волонтерство»</vt:lpstr>
      <vt:lpstr>ИТОГИ СОЦИАЛЬНОГО ПАРТНЕРСТВА  КАК МЕТОДИЧЕСКИЙ РЕЗУЛЬТАТ</vt:lpstr>
      <vt:lpstr> </vt:lpstr>
      <vt:lpstr>Рекомендуемые ссылки на авторские материалы социального партнерства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повышения качества  дошкольного образования на русском  языке в Республике Узбекистан «Малыш»(«Миттивой»)</dc:title>
  <dc:creator>Лидия Ничипоренко</dc:creator>
  <cp:lastModifiedBy>user</cp:lastModifiedBy>
  <cp:revision>63</cp:revision>
  <dcterms:created xsi:type="dcterms:W3CDTF">2020-11-30T19:52:04Z</dcterms:created>
  <dcterms:modified xsi:type="dcterms:W3CDTF">2022-10-31T00:31:27Z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2020-11-30T00:00:00Z</vt:filetime>
  </property>
</Properties>
</file>