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6" r:id="rId5"/>
    <p:sldId id="261" r:id="rId6"/>
    <p:sldId id="265" r:id="rId7"/>
    <p:sldId id="259" r:id="rId8"/>
    <p:sldId id="268" r:id="rId9"/>
    <p:sldId id="262" r:id="rId10"/>
    <p:sldId id="263" r:id="rId11"/>
    <p:sldId id="289" r:id="rId12"/>
    <p:sldId id="264" r:id="rId13"/>
    <p:sldId id="269" r:id="rId14"/>
    <p:sldId id="270" r:id="rId15"/>
    <p:sldId id="271" r:id="rId16"/>
    <p:sldId id="272" r:id="rId17"/>
    <p:sldId id="274" r:id="rId18"/>
    <p:sldId id="275" r:id="rId19"/>
    <p:sldId id="290" r:id="rId20"/>
    <p:sldId id="286" r:id="rId21"/>
    <p:sldId id="273" r:id="rId22"/>
    <p:sldId id="276" r:id="rId23"/>
    <p:sldId id="282" r:id="rId24"/>
    <p:sldId id="280" r:id="rId25"/>
    <p:sldId id="283" r:id="rId26"/>
    <p:sldId id="277" r:id="rId27"/>
    <p:sldId id="279" r:id="rId28"/>
    <p:sldId id="285" r:id="rId29"/>
    <p:sldId id="278" r:id="rId30"/>
    <p:sldId id="284" r:id="rId31"/>
    <p:sldId id="302" r:id="rId32"/>
    <p:sldId id="292" r:id="rId33"/>
    <p:sldId id="293" r:id="rId34"/>
    <p:sldId id="294" r:id="rId35"/>
    <p:sldId id="295" r:id="rId36"/>
    <p:sldId id="296" r:id="rId37"/>
    <p:sldId id="297" r:id="rId38"/>
    <p:sldId id="298" r:id="rId39"/>
    <p:sldId id="299" r:id="rId40"/>
    <p:sldId id="300" r:id="rId41"/>
    <p:sldId id="301" r:id="rId42"/>
    <p:sldId id="287" r:id="rId43"/>
    <p:sldId id="281"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5DC075-6C16-4E85-8D9C-FE08C39FD26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8CA81F6-CD0D-41F3-B46E-1D18109CA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6BCA730-2057-428D-A8D6-C0D38E224CCF}"/>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12DF50E0-3E4F-41F9-BCF7-0A382924A0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1E5AE30-C482-423B-9622-04F6FC6BBD61}"/>
              </a:ext>
            </a:extLst>
          </p:cNvPr>
          <p:cNvSpPr>
            <a:spLocks noGrp="1"/>
          </p:cNvSpPr>
          <p:nvPr>
            <p:ph type="sldNum" sz="quarter" idx="12"/>
          </p:nvPr>
        </p:nvSpPr>
        <p:spPr/>
        <p:txBody>
          <a:bodyPr/>
          <a:lstStyle/>
          <a:p>
            <a:fld id="{B5C6FE20-162B-4F87-9FA3-DD049670BEB2}" type="slidenum">
              <a:rPr lang="ru-RU" smtClean="0"/>
              <a:t>‹#›</a:t>
            </a:fld>
            <a:endParaRPr lang="ru-RU"/>
          </a:p>
        </p:txBody>
      </p:sp>
      <p:pic>
        <p:nvPicPr>
          <p:cNvPr id="8" name="Рисунок 7">
            <a:extLst>
              <a:ext uri="{FF2B5EF4-FFF2-40B4-BE49-F238E27FC236}">
                <a16:creationId xmlns:a16="http://schemas.microsoft.com/office/drawing/2014/main" id="{84D6E9E0-9DFF-4EB9-9185-15B0B1752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19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A3944C-174D-47E3-89AC-A88F3839B6D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91EC2F1-818A-4B15-B51F-9838976405A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1873AB7-ABE7-4C00-9E80-BDD43480E92B}"/>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6E52C3D5-3730-477A-B970-3EE1868F0F5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ACED54-3F5F-4CE5-A8A4-FFECA66FF97A}"/>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229997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A3F710E-D9E7-4FD8-81C7-CCD13DC2217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AD01F1A-B69D-4374-92BF-F6E06A57DDA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D4DB22-B8B1-4BEF-904B-96E404AC4B70}"/>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1F8A9AC8-DE70-4B9F-B0AF-FE8DF59017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6CB422-9F81-49F4-8D7A-4BC3740C6289}"/>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223824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8AFFC-8568-43E4-A489-138B2547BB9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67284DA-BAE4-423B-87C3-6B0CE147B67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942D62B-080F-4B2B-81B1-C42C354BFD4E}"/>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5C570130-411D-49DB-A4FA-24A05209DC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A8F4A25-E951-47F5-AC0D-4FAC10BAD498}"/>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236346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E5E790-7397-43AC-8153-916FD4E0CF5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B2C506D-D820-4198-9ED9-2F98D63DD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2509845-8E72-41C1-B425-7F747798617C}"/>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3EF3BC55-D404-49A4-9F1A-AAD6556548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1FFF53-14EA-44B8-AD33-6491B88C9D56}"/>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317775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E2C6AA-6C51-459A-8285-4B44B6CFD4D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DD33857-5DA3-415C-A766-B08AB413511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DCA45CB-BB46-47E3-88A9-C35CB106C14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F2A6DFD-0775-410A-BE2E-F718B1BC969B}"/>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6" name="Нижний колонтитул 5">
            <a:extLst>
              <a:ext uri="{FF2B5EF4-FFF2-40B4-BE49-F238E27FC236}">
                <a16:creationId xmlns:a16="http://schemas.microsoft.com/office/drawing/2014/main" id="{2408C53B-5C1E-476E-9D77-FF30D01E221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F6615D8-6868-4B89-8906-8C3FE5D9413D}"/>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249816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11A8BF-482B-4021-BBD1-ECBBCD97AB0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CA1AFC4-87A1-49A0-AA8C-881837E4E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1BF2350-97E5-4AE5-A892-16E45694371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A3D0AA8-B96F-4CA5-9A01-B849409EB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65D9D97-18A5-45AE-B8F1-F896430B3A6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44C973F-94CA-46ED-96C9-83FBE18DE271}"/>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8" name="Нижний колонтитул 7">
            <a:extLst>
              <a:ext uri="{FF2B5EF4-FFF2-40B4-BE49-F238E27FC236}">
                <a16:creationId xmlns:a16="http://schemas.microsoft.com/office/drawing/2014/main" id="{C4D521B1-8923-4210-A4C3-A5EEFB73112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73FE5CA-E9E6-4A4E-97E6-2FCA2D121148}"/>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143089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6647A3-BECB-4B2B-B5C4-48DDF5BBFFB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C9CB5E2-C87C-4BDE-A491-DA600DB0FBD0}"/>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4" name="Нижний колонтитул 3">
            <a:extLst>
              <a:ext uri="{FF2B5EF4-FFF2-40B4-BE49-F238E27FC236}">
                <a16:creationId xmlns:a16="http://schemas.microsoft.com/office/drawing/2014/main" id="{BB389F5F-4131-4347-A863-F730FE20C96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07AD921-7BCF-49CE-B5F6-323A913600FF}"/>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134131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74D6A00-8362-409A-9285-285577896701}"/>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3" name="Нижний колонтитул 2">
            <a:extLst>
              <a:ext uri="{FF2B5EF4-FFF2-40B4-BE49-F238E27FC236}">
                <a16:creationId xmlns:a16="http://schemas.microsoft.com/office/drawing/2014/main" id="{84389AF4-A1DD-4DD9-A1DD-B1829D93A7A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FCC1299-D91A-4168-8E29-2FEEF9D23542}"/>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44304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D9C2DA-6E07-443E-A634-37F8B627F05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9902733-E2C2-4A9D-B27B-1EF9FDFCC8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D245AEB-5552-4445-BF70-9EE50C88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5B800FD-EEE4-40AB-A4BB-9949764C33E6}"/>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6" name="Нижний колонтитул 5">
            <a:extLst>
              <a:ext uri="{FF2B5EF4-FFF2-40B4-BE49-F238E27FC236}">
                <a16:creationId xmlns:a16="http://schemas.microsoft.com/office/drawing/2014/main" id="{EB9F37DE-EDEB-4D07-BF57-694C1AF1783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F0F74F5-5959-4F17-B6E0-C2179FE1C8E8}"/>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250685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DC8FFF-00F1-4687-ABD8-42AA94518A9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970C9BE-06E7-4CE2-9B0A-D85136392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0E6B276-9536-4D19-97B0-A5BC410EF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F9FFEAC-FD75-4D4B-B8AE-C5EDE977ED05}"/>
              </a:ext>
            </a:extLst>
          </p:cNvPr>
          <p:cNvSpPr>
            <a:spLocks noGrp="1"/>
          </p:cNvSpPr>
          <p:nvPr>
            <p:ph type="dt" sz="half" idx="10"/>
          </p:nvPr>
        </p:nvSpPr>
        <p:spPr/>
        <p:txBody>
          <a:bodyPr/>
          <a:lstStyle/>
          <a:p>
            <a:fld id="{FC8DE362-7682-4665-AB66-18DDB28DE1E5}" type="datetimeFigureOut">
              <a:rPr lang="ru-RU" smtClean="0"/>
              <a:t>11.11.2022</a:t>
            </a:fld>
            <a:endParaRPr lang="ru-RU"/>
          </a:p>
        </p:txBody>
      </p:sp>
      <p:sp>
        <p:nvSpPr>
          <p:cNvPr id="6" name="Нижний колонтитул 5">
            <a:extLst>
              <a:ext uri="{FF2B5EF4-FFF2-40B4-BE49-F238E27FC236}">
                <a16:creationId xmlns:a16="http://schemas.microsoft.com/office/drawing/2014/main" id="{E554F734-9A1D-4258-BD2F-DF505526DFD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BF13E1C-33CE-49C6-A324-99D19BB4B443}"/>
              </a:ext>
            </a:extLst>
          </p:cNvPr>
          <p:cNvSpPr>
            <a:spLocks noGrp="1"/>
          </p:cNvSpPr>
          <p:nvPr>
            <p:ph type="sldNum" sz="quarter" idx="12"/>
          </p:nvPr>
        </p:nvSpPr>
        <p:spPr/>
        <p:txBody>
          <a:bodyPr/>
          <a:lstStyle/>
          <a:p>
            <a:fld id="{B5C6FE20-162B-4F87-9FA3-DD049670BEB2}" type="slidenum">
              <a:rPr lang="ru-RU" smtClean="0"/>
              <a:t>‹#›</a:t>
            </a:fld>
            <a:endParaRPr lang="ru-RU"/>
          </a:p>
        </p:txBody>
      </p:sp>
    </p:spTree>
    <p:extLst>
      <p:ext uri="{BB962C8B-B14F-4D97-AF65-F5344CB8AC3E}">
        <p14:creationId xmlns:p14="http://schemas.microsoft.com/office/powerpoint/2010/main" val="154980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BC3477-2B9E-4BF8-937C-1CDEB0A466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145376B-B578-43F8-8C82-9D4578D11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0FC6FB5-590E-4E4E-924B-6092292A4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DE362-7682-4665-AB66-18DDB28DE1E5}" type="datetimeFigureOut">
              <a:rPr lang="ru-RU" smtClean="0"/>
              <a:t>11.11.2022</a:t>
            </a:fld>
            <a:endParaRPr lang="ru-RU"/>
          </a:p>
        </p:txBody>
      </p:sp>
      <p:sp>
        <p:nvSpPr>
          <p:cNvPr id="5" name="Нижний колонтитул 4">
            <a:extLst>
              <a:ext uri="{FF2B5EF4-FFF2-40B4-BE49-F238E27FC236}">
                <a16:creationId xmlns:a16="http://schemas.microsoft.com/office/drawing/2014/main" id="{F1FCF1E2-DFE5-4A57-8EE7-286E5C640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E2E5B02-F509-4113-A4A0-000EC5BD1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6FE20-162B-4F87-9FA3-DD049670BEB2}" type="slidenum">
              <a:rPr lang="ru-RU" smtClean="0"/>
              <a:t>‹#›</a:t>
            </a:fld>
            <a:endParaRPr lang="ru-RU"/>
          </a:p>
        </p:txBody>
      </p:sp>
      <p:pic>
        <p:nvPicPr>
          <p:cNvPr id="8" name="Рисунок 7">
            <a:extLst>
              <a:ext uri="{FF2B5EF4-FFF2-40B4-BE49-F238E27FC236}">
                <a16:creationId xmlns:a16="http://schemas.microsoft.com/office/drawing/2014/main" id="{4A8EB0AB-E724-4EE9-A118-A9731EEEAC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30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onster-evo.ru/kursovaya/russkii-yazyk-kak-ne-rodnoi-obuchenie-russkomu-yazyku-kak-nerodnomu-nu-hot/" TargetMode="External"/><Relationship Id="rId2" Type="http://schemas.openxmlformats.org/officeDocument/2006/relationships/hyperlink" Target="https://cyberleninka.ru/article/n/razmyshlenie-o-terminologii-i-praktike-prepodavaniya-russkogo-yazyka-v-mire-russkiy-kak-inostrannyy-kak-nerodnoy-i-drugoy-rodnoy/viewer" TargetMode="External"/><Relationship Id="rId1" Type="http://schemas.openxmlformats.org/officeDocument/2006/relationships/slideLayout" Target="../slideLayouts/slideLayout2.xml"/><Relationship Id="rId4" Type="http://schemas.openxmlformats.org/officeDocument/2006/relationships/hyperlink" Target="https://ndelo.ru/detail/yazyki-gosudarstvennye-i-rodny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8B8A48-0734-4D36-913B-5351F32A2077}"/>
              </a:ext>
            </a:extLst>
          </p:cNvPr>
          <p:cNvSpPr>
            <a:spLocks noGrp="1"/>
          </p:cNvSpPr>
          <p:nvPr>
            <p:ph type="ctrTitle"/>
          </p:nvPr>
        </p:nvSpPr>
        <p:spPr>
          <a:xfrm>
            <a:off x="1219200" y="1815090"/>
            <a:ext cx="9144000" cy="2387600"/>
          </a:xfrm>
        </p:spPr>
        <p:txBody>
          <a:bodyPr>
            <a:normAutofit fontScale="90000"/>
          </a:bodyPr>
          <a:lstStyle/>
          <a:p>
            <a:r>
              <a:rPr lang="ru-RU" sz="7200" b="1" dirty="0" smtClean="0">
                <a:ln w="9525">
                  <a:solidFill>
                    <a:schemeClr val="bg1"/>
                  </a:solidFill>
                  <a:prstDash val="solid"/>
                </a:ln>
                <a:solidFill>
                  <a:srgbClr val="6C2D09"/>
                </a:solidFill>
                <a:effectLst>
                  <a:outerShdw blurRad="12700" dist="38100" dir="2700000" algn="tl" rotWithShape="0">
                    <a:schemeClr val="bg1">
                      <a:lumMod val="50000"/>
                    </a:schemeClr>
                  </a:outerShdw>
                </a:effectLst>
                <a:latin typeface="+mn-lt"/>
              </a:rPr>
              <a:t>Русскоязычное пространство в современном мире</a:t>
            </a:r>
            <a:endParaRPr lang="ru-RU" sz="7200" b="1" dirty="0">
              <a:ln w="9525">
                <a:solidFill>
                  <a:schemeClr val="bg1"/>
                </a:solidFill>
                <a:prstDash val="solid"/>
              </a:ln>
              <a:solidFill>
                <a:srgbClr val="6C2D09"/>
              </a:solidFill>
              <a:effectLst>
                <a:outerShdw blurRad="12700" dist="38100" dir="2700000" algn="tl" rotWithShape="0">
                  <a:schemeClr val="bg1">
                    <a:lumMod val="50000"/>
                  </a:schemeClr>
                </a:outerShdw>
              </a:effectLst>
              <a:latin typeface="+mn-lt"/>
            </a:endParaRPr>
          </a:p>
        </p:txBody>
      </p:sp>
      <p:sp>
        <p:nvSpPr>
          <p:cNvPr id="3" name="Подзаголовок 2">
            <a:extLst>
              <a:ext uri="{FF2B5EF4-FFF2-40B4-BE49-F238E27FC236}">
                <a16:creationId xmlns:a16="http://schemas.microsoft.com/office/drawing/2014/main" id="{D8EEBFF7-EC1A-40BA-A522-D4ECB3F253AE}"/>
              </a:ext>
            </a:extLst>
          </p:cNvPr>
          <p:cNvSpPr>
            <a:spLocks noGrp="1"/>
          </p:cNvSpPr>
          <p:nvPr>
            <p:ph type="subTitle" idx="1"/>
          </p:nvPr>
        </p:nvSpPr>
        <p:spPr>
          <a:xfrm>
            <a:off x="1219200" y="4294765"/>
            <a:ext cx="9144000" cy="1655762"/>
          </a:xfrm>
        </p:spPr>
        <p:txBody>
          <a:bodyPr/>
          <a:lstStyle/>
          <a:p>
            <a:r>
              <a:rPr lang="ru-RU" dirty="0" err="1" smtClean="0"/>
              <a:t>Коломейцева</a:t>
            </a:r>
            <a:r>
              <a:rPr lang="ru-RU" dirty="0" smtClean="0"/>
              <a:t> Е.Б. </a:t>
            </a:r>
            <a:endParaRPr lang="ru-RU" dirty="0"/>
          </a:p>
        </p:txBody>
      </p:sp>
    </p:spTree>
    <p:extLst>
      <p:ext uri="{BB962C8B-B14F-4D97-AF65-F5344CB8AC3E}">
        <p14:creationId xmlns:p14="http://schemas.microsoft.com/office/powerpoint/2010/main" val="301842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0158" y="373487"/>
            <a:ext cx="10413642" cy="1317201"/>
          </a:xfrm>
        </p:spPr>
        <p:txBody>
          <a:bodyPr/>
          <a:lstStyle/>
          <a:p>
            <a:r>
              <a:rPr lang="ru-RU" dirty="0" smtClean="0"/>
              <a:t>Ломоносов М.В.: </a:t>
            </a:r>
            <a:endParaRPr lang="ru-RU" dirty="0"/>
          </a:p>
        </p:txBody>
      </p:sp>
      <p:sp>
        <p:nvSpPr>
          <p:cNvPr id="3" name="Объект 2"/>
          <p:cNvSpPr>
            <a:spLocks noGrp="1"/>
          </p:cNvSpPr>
          <p:nvPr>
            <p:ph idx="1"/>
          </p:nvPr>
        </p:nvSpPr>
        <p:spPr/>
        <p:txBody>
          <a:bodyPr/>
          <a:lstStyle/>
          <a:p>
            <a:r>
              <a:rPr lang="ru-RU" dirty="0"/>
              <a:t>Карл V, римский император, говаривал, что испанским языком прилично говорить с Богом, французским — с друзьями, немецким — с неприятелем, итальянским — с женским полом. Но если бы он русский знал язык, то конечно к тому бы добавил, что им со всеми говорить пристойно, т.к. нашёл бы в нём и великолепие испанского, и живость французского, и крепость немецкого, и нежность итальянского, и богатство, и сильную изобразительность латинского и греческого языка.</a:t>
            </a:r>
            <a:br>
              <a:rPr lang="ru-RU" dirty="0"/>
            </a:br>
            <a:r>
              <a:rPr lang="ru-RU" dirty="0"/>
              <a:t>           </a:t>
            </a:r>
          </a:p>
        </p:txBody>
      </p:sp>
    </p:spTree>
    <p:extLst>
      <p:ext uri="{BB962C8B-B14F-4D97-AF65-F5344CB8AC3E}">
        <p14:creationId xmlns:p14="http://schemas.microsoft.com/office/powerpoint/2010/main" val="260814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1678" y="579549"/>
            <a:ext cx="9512121" cy="5597414"/>
          </a:xfrm>
        </p:spPr>
        <p:txBody>
          <a:bodyPr/>
          <a:lstStyle/>
          <a:p>
            <a:pPr marL="0" indent="0">
              <a:buNone/>
            </a:pPr>
            <a:r>
              <a:rPr lang="ru-RU" dirty="0"/>
              <a:t>Для сохранения позиций русского языка в мире и развития русистики большое значение</a:t>
            </a:r>
            <a:br>
              <a:rPr lang="ru-RU" dirty="0"/>
            </a:br>
            <a:r>
              <a:rPr lang="ru-RU" dirty="0"/>
              <a:t>имели следующие </a:t>
            </a:r>
            <a:r>
              <a:rPr lang="ru-RU" dirty="0" smtClean="0"/>
              <a:t>события.</a:t>
            </a:r>
          </a:p>
          <a:p>
            <a:r>
              <a:rPr lang="ru-RU" dirty="0" smtClean="0"/>
              <a:t>В </a:t>
            </a:r>
            <a:r>
              <a:rPr lang="ru-RU" dirty="0"/>
              <a:t>1960—1970-е годы научно-исследовательским центром по изучению русского языка как</a:t>
            </a:r>
            <a:br>
              <a:rPr lang="ru-RU" dirty="0"/>
            </a:br>
            <a:r>
              <a:rPr lang="ru-RU" dirty="0"/>
              <a:t>иностранного и подготовке кадров высшей квалификации стал </a:t>
            </a:r>
            <a:r>
              <a:rPr lang="ru-RU" i="1" dirty="0"/>
              <a:t>Государственный институт</a:t>
            </a:r>
            <a:br>
              <a:rPr lang="ru-RU" i="1" dirty="0"/>
            </a:br>
            <a:r>
              <a:rPr lang="ru-RU" i="1" dirty="0"/>
              <a:t>русского языка имени А.С. Пушкина </a:t>
            </a:r>
            <a:r>
              <a:rPr lang="ru-RU" i="1" dirty="0" smtClean="0"/>
              <a:t>(ГИРЯП</a:t>
            </a:r>
            <a:r>
              <a:rPr lang="ru-RU" i="1" dirty="0"/>
              <a:t>)</a:t>
            </a:r>
            <a:r>
              <a:rPr lang="ru-RU" dirty="0"/>
              <a:t>. </a:t>
            </a:r>
            <a:endParaRPr lang="ru-RU" dirty="0" smtClean="0"/>
          </a:p>
          <a:p>
            <a:r>
              <a:rPr lang="ru-RU" dirty="0" smtClean="0"/>
              <a:t>Начал </a:t>
            </a:r>
            <a:r>
              <a:rPr lang="ru-RU" dirty="0"/>
              <a:t>издаваться журнал «Русский язык за</a:t>
            </a:r>
            <a:br>
              <a:rPr lang="ru-RU" dirty="0"/>
            </a:br>
            <a:r>
              <a:rPr lang="ru-RU" dirty="0"/>
              <a:t>рубежом», в 1974 году было открыто издательство «Русский язык», просуществовавшее до</a:t>
            </a:r>
            <a:br>
              <a:rPr lang="ru-RU" dirty="0"/>
            </a:br>
            <a:r>
              <a:rPr lang="ru-RU" dirty="0"/>
              <a:t>1993 года. </a:t>
            </a:r>
            <a:br>
              <a:rPr lang="ru-RU" dirty="0"/>
            </a:br>
            <a:endParaRPr lang="ru-RU" dirty="0"/>
          </a:p>
        </p:txBody>
      </p:sp>
    </p:spTree>
    <p:extLst>
      <p:ext uri="{BB962C8B-B14F-4D97-AF65-F5344CB8AC3E}">
        <p14:creationId xmlns:p14="http://schemas.microsoft.com/office/powerpoint/2010/main" val="158624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1374" y="360608"/>
            <a:ext cx="9692425" cy="5816355"/>
          </a:xfrm>
        </p:spPr>
        <p:txBody>
          <a:bodyPr>
            <a:normAutofit fontScale="92500" lnSpcReduction="10000"/>
          </a:bodyPr>
          <a:lstStyle/>
          <a:p>
            <a:pPr marL="0" indent="0">
              <a:buNone/>
            </a:pPr>
            <a:r>
              <a:rPr lang="ru-RU" dirty="0" smtClean="0"/>
              <a:t>Во время СССР Академия </a:t>
            </a:r>
            <a:r>
              <a:rPr lang="ru-RU" dirty="0"/>
              <a:t>наук СССР, органы </a:t>
            </a:r>
            <a:r>
              <a:rPr lang="ru-RU" dirty="0" smtClean="0"/>
              <a:t>просвещения сделали </a:t>
            </a:r>
            <a:r>
              <a:rPr lang="ru-RU" dirty="0"/>
              <a:t>очень много для сохранения русского языка как культурной </a:t>
            </a:r>
            <a:r>
              <a:rPr lang="ru-RU" dirty="0" smtClean="0"/>
              <a:t>ценности. Издавались </a:t>
            </a:r>
            <a:r>
              <a:rPr lang="ru-RU" dirty="0"/>
              <a:t>различные </a:t>
            </a:r>
            <a:r>
              <a:rPr lang="ru-RU" dirty="0" smtClean="0"/>
              <a:t>словари: толковые</a:t>
            </a:r>
            <a:r>
              <a:rPr lang="ru-RU" dirty="0"/>
              <a:t>, орфоэпические, синонимов, трудностей и правильности русской речи, </a:t>
            </a:r>
            <a:r>
              <a:rPr lang="ru-RU" dirty="0" smtClean="0"/>
              <a:t>паронимов, как то:</a:t>
            </a:r>
          </a:p>
          <a:p>
            <a:pPr>
              <a:buFontTx/>
              <a:buChar char="-"/>
            </a:pPr>
            <a:r>
              <a:rPr lang="ru-RU" dirty="0" smtClean="0"/>
              <a:t>“</a:t>
            </a:r>
            <a:r>
              <a:rPr lang="ru-RU" dirty="0"/>
              <a:t>Грамматический словарь русского языка” А.А. Зализняка, указывающий правила образования всех существующих </a:t>
            </a:r>
            <a:r>
              <a:rPr lang="ru-RU" dirty="0" smtClean="0"/>
              <a:t>словоформ;</a:t>
            </a:r>
          </a:p>
          <a:p>
            <a:pPr>
              <a:buFontTx/>
              <a:buChar char="-"/>
            </a:pPr>
            <a:r>
              <a:rPr lang="ru-RU" dirty="0" smtClean="0"/>
              <a:t>Однотомный </a:t>
            </a:r>
            <a:r>
              <a:rPr lang="ru-RU" dirty="0"/>
              <a:t>толковый словарь русского языка С.И. Ожегова, а впоследствии С.И. Ожегова и Н.Ю. Шведовой, </a:t>
            </a:r>
            <a:endParaRPr lang="ru-RU" dirty="0" smtClean="0"/>
          </a:p>
          <a:p>
            <a:pPr marL="0" indent="0">
              <a:buNone/>
            </a:pPr>
            <a:endParaRPr lang="ru-RU" dirty="0" smtClean="0"/>
          </a:p>
          <a:p>
            <a:pPr marL="0" indent="0">
              <a:buNone/>
            </a:pPr>
            <a:r>
              <a:rPr lang="ru-RU" b="1" dirty="0" smtClean="0"/>
              <a:t>Эта работа ведётся и сейчас: в </a:t>
            </a:r>
            <a:r>
              <a:rPr lang="ru-RU" b="1" dirty="0"/>
              <a:t>Санкт-Петербурге </a:t>
            </a:r>
            <a:r>
              <a:rPr lang="ru-RU" b="1" dirty="0" smtClean="0"/>
              <a:t>были подготовлены (под </a:t>
            </a:r>
            <a:r>
              <a:rPr lang="ru-RU" b="1" dirty="0"/>
              <a:t>руководством Л.А. </a:t>
            </a:r>
            <a:r>
              <a:rPr lang="ru-RU" b="1" dirty="0" smtClean="0"/>
              <a:t>Вербицкой) </a:t>
            </a:r>
            <a:r>
              <a:rPr lang="ru-RU" b="1" dirty="0"/>
              <a:t>выпуски “Давайте говорить правильно”. Ж</a:t>
            </a:r>
            <a:r>
              <a:rPr lang="ru-RU" b="1" dirty="0" smtClean="0"/>
              <a:t>урнал </a:t>
            </a:r>
            <a:r>
              <a:rPr lang="ru-RU" b="1" dirty="0"/>
              <a:t>“Знамя” открыл новую рубрику “Родная речь</a:t>
            </a:r>
            <a:r>
              <a:rPr lang="ru-RU" b="1" dirty="0" smtClean="0"/>
              <a:t>”, действует портал «</a:t>
            </a:r>
            <a:r>
              <a:rPr lang="ru-RU" b="1" dirty="0" err="1" smtClean="0"/>
              <a:t>Грамота.ру</a:t>
            </a:r>
            <a:r>
              <a:rPr lang="ru-RU" b="1" dirty="0" smtClean="0"/>
              <a:t>» и т.д.</a:t>
            </a:r>
            <a:endParaRPr lang="ru-RU" b="1" dirty="0"/>
          </a:p>
        </p:txBody>
      </p:sp>
    </p:spTree>
    <p:extLst>
      <p:ext uri="{BB962C8B-B14F-4D97-AF65-F5344CB8AC3E}">
        <p14:creationId xmlns:p14="http://schemas.microsoft.com/office/powerpoint/2010/main" val="60938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Организации, занимающиеся сохранением и развитием русского языка:</a:t>
            </a:r>
            <a:endParaRPr lang="ru-RU" dirty="0"/>
          </a:p>
        </p:txBody>
      </p:sp>
      <p:sp>
        <p:nvSpPr>
          <p:cNvPr id="3" name="Объект 2"/>
          <p:cNvSpPr>
            <a:spLocks noGrp="1"/>
          </p:cNvSpPr>
          <p:nvPr>
            <p:ph idx="1"/>
          </p:nvPr>
        </p:nvSpPr>
        <p:spPr/>
        <p:txBody>
          <a:bodyPr/>
          <a:lstStyle/>
          <a:p>
            <a:r>
              <a:rPr lang="ru-RU" dirty="0" smtClean="0"/>
              <a:t>МАПРЯЛ – </a:t>
            </a:r>
            <a:r>
              <a:rPr lang="ru-RU" cap="all" dirty="0"/>
              <a:t>МЕЖДУНАРОДНАЯ АССОЦИАЦИЯ ПРЕПОДАВАТЕЛЕЙ РУССКОГО ЯЗЫКА И </a:t>
            </a:r>
            <a:r>
              <a:rPr lang="ru-RU" cap="all" dirty="0" smtClean="0"/>
              <a:t>ЛИТЕРАТУРЫ;</a:t>
            </a:r>
          </a:p>
          <a:p>
            <a:r>
              <a:rPr lang="ru-RU" cap="all" dirty="0" smtClean="0"/>
              <a:t>РОПРЯЛ – РОССИЙСКОЕ ОБЩЕСТВО ПРЕПОДАВАТЕЛЕЙ РУССКОГО ЯЗЫКА И ЛИТЕРАТУРЫ;</a:t>
            </a:r>
          </a:p>
          <a:p>
            <a:r>
              <a:rPr lang="ru-RU" cap="all" dirty="0" smtClean="0"/>
              <a:t>Фонд «Русский мир»;</a:t>
            </a:r>
          </a:p>
          <a:p>
            <a:r>
              <a:rPr lang="ru-RU" dirty="0"/>
              <a:t>Фонд содействия продвижению русского языка и образования на </a:t>
            </a:r>
            <a:r>
              <a:rPr lang="ru-RU" dirty="0" smtClean="0"/>
              <a:t>русском;</a:t>
            </a:r>
          </a:p>
          <a:p>
            <a:r>
              <a:rPr lang="ru-RU" dirty="0" smtClean="0"/>
              <a:t>Центр развития русского языка.</a:t>
            </a:r>
            <a:endParaRPr lang="ru-RU" dirty="0"/>
          </a:p>
          <a:p>
            <a:endParaRPr lang="ru-RU" dirty="0"/>
          </a:p>
        </p:txBody>
      </p:sp>
    </p:spTree>
    <p:extLst>
      <p:ext uri="{BB962C8B-B14F-4D97-AF65-F5344CB8AC3E}">
        <p14:creationId xmlns:p14="http://schemas.microsoft.com/office/powerpoint/2010/main" val="250247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1423" y="341463"/>
            <a:ext cx="3295228" cy="345007"/>
          </a:xfrm>
        </p:spPr>
        <p:txBody>
          <a:bodyPr>
            <a:normAutofit fontScale="90000"/>
          </a:bodyPr>
          <a:lstStyle/>
          <a:p>
            <a:r>
              <a:rPr lang="ru-RU" dirty="0" smtClean="0"/>
              <a:t>МАПРЯЛ </a:t>
            </a:r>
            <a:endParaRPr lang="ru-RU" dirty="0"/>
          </a:p>
        </p:txBody>
      </p:sp>
      <p:sp>
        <p:nvSpPr>
          <p:cNvPr id="3" name="Объект 2"/>
          <p:cNvSpPr>
            <a:spLocks noGrp="1"/>
          </p:cNvSpPr>
          <p:nvPr>
            <p:ph idx="1"/>
          </p:nvPr>
        </p:nvSpPr>
        <p:spPr>
          <a:xfrm>
            <a:off x="1390918" y="2562895"/>
            <a:ext cx="9962882" cy="3614067"/>
          </a:xfrm>
        </p:spPr>
        <p:txBody>
          <a:bodyPr/>
          <a:lstStyle/>
          <a:p>
            <a:r>
              <a:rPr lang="ru-RU" dirty="0"/>
              <a:t>это неправительственное общественное </a:t>
            </a:r>
            <a:r>
              <a:rPr lang="ru-RU" dirty="0" smtClean="0"/>
              <a:t>объединение (1967 по </a:t>
            </a:r>
            <a:r>
              <a:rPr lang="ru-RU" dirty="0" err="1" smtClean="0"/>
              <a:t>н.в</a:t>
            </a:r>
            <a:r>
              <a:rPr lang="ru-RU" dirty="0" smtClean="0"/>
              <a:t>.), </a:t>
            </a:r>
            <a:r>
              <a:rPr lang="ru-RU" dirty="0"/>
              <a:t>целью которого является популяризация, сохранение, развитие и изучение русского языка и литературы как части </a:t>
            </a:r>
            <a:r>
              <a:rPr lang="ru-RU" dirty="0" smtClean="0"/>
              <a:t>мировой </a:t>
            </a:r>
            <a:r>
              <a:rPr lang="ru-RU" dirty="0"/>
              <a:t>культуры</a:t>
            </a:r>
            <a:r>
              <a:rPr lang="ru-RU" dirty="0" smtClean="0"/>
              <a:t>.</a:t>
            </a:r>
          </a:p>
          <a:p>
            <a:r>
              <a:rPr lang="ru-RU" dirty="0" smtClean="0"/>
              <a:t>Издаёт журналы «Мир русского слова» и др. , проводит конгрессы, открытые уроки и др. </a:t>
            </a:r>
          </a:p>
          <a:p>
            <a:r>
              <a:rPr lang="ru-RU" dirty="0" smtClean="0"/>
              <a:t>Сайт: </a:t>
            </a:r>
            <a:r>
              <a:rPr lang="en-US" dirty="0"/>
              <a:t>http://ru.mapryal.org/</a:t>
            </a:r>
            <a:endParaRPr lang="ru-RU" dirty="0"/>
          </a:p>
        </p:txBody>
      </p:sp>
      <p:pic>
        <p:nvPicPr>
          <p:cNvPr id="4100" name="Picture 4" descr="МАПРЯЛ исследует особенности применения электронных учебных ресурсов в  преподавании русского языка - Puškini Institu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268" y="137868"/>
            <a:ext cx="4311158" cy="242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1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b="1" dirty="0" err="1"/>
              <a:t>Росси́йское</a:t>
            </a:r>
            <a:r>
              <a:rPr lang="ru-RU" b="1" dirty="0"/>
              <a:t> </a:t>
            </a:r>
            <a:r>
              <a:rPr lang="ru-RU" b="1" dirty="0" err="1"/>
              <a:t>о́бщество</a:t>
            </a:r>
            <a:r>
              <a:rPr lang="ru-RU" b="1" dirty="0"/>
              <a:t> </a:t>
            </a:r>
            <a:r>
              <a:rPr lang="ru-RU" b="1" dirty="0" err="1"/>
              <a:t>преподава́телей</a:t>
            </a:r>
            <a:r>
              <a:rPr lang="ru-RU" b="1" dirty="0"/>
              <a:t> </a:t>
            </a:r>
            <a:r>
              <a:rPr lang="ru-RU" b="1" dirty="0" err="1"/>
              <a:t>ру́сского</a:t>
            </a:r>
            <a:r>
              <a:rPr lang="ru-RU" b="1" dirty="0"/>
              <a:t> языка́ и </a:t>
            </a:r>
            <a:r>
              <a:rPr lang="ru-RU" b="1" dirty="0" err="1"/>
              <a:t>литерату́ры</a:t>
            </a:r>
            <a:r>
              <a:rPr lang="ru-RU" dirty="0"/>
              <a:t> (</a:t>
            </a:r>
            <a:r>
              <a:rPr lang="ru-RU" i="1" dirty="0"/>
              <a:t>РОПРЯЛ</a:t>
            </a:r>
            <a:r>
              <a:rPr lang="ru-RU" dirty="0"/>
              <a:t>) — ассоциация, являющаяся неправительственной бесприбыльной организацией, созданной для популяризации, сохранения, развития и изучения русского языка и </a:t>
            </a:r>
            <a:r>
              <a:rPr lang="ru-RU" dirty="0" smtClean="0"/>
              <a:t>литературы</a:t>
            </a:r>
            <a:r>
              <a:rPr lang="ru-RU" dirty="0"/>
              <a:t> как части мировой культуры</a:t>
            </a:r>
            <a:r>
              <a:rPr lang="ru-RU" dirty="0" smtClean="0"/>
              <a:t>.</a:t>
            </a:r>
          </a:p>
          <a:p>
            <a:r>
              <a:rPr lang="ru-RU" dirty="0" smtClean="0"/>
              <a:t>Развивает связи между учителями русского языка, печатает периодические издания о языке, проводит мероприятия.</a:t>
            </a:r>
          </a:p>
          <a:p>
            <a:r>
              <a:rPr lang="ru-RU" dirty="0" smtClean="0"/>
              <a:t>Сайт </a:t>
            </a:r>
            <a:r>
              <a:rPr lang="en-US" dirty="0"/>
              <a:t>http://ropryal.ru/</a:t>
            </a:r>
            <a:endParaRPr lang="ru-RU" dirty="0"/>
          </a:p>
        </p:txBody>
      </p:sp>
      <p:pic>
        <p:nvPicPr>
          <p:cNvPr id="5122" name="Picture 2" descr="ROPRY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364" y="286979"/>
            <a:ext cx="1905000"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2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1070" y="1996225"/>
            <a:ext cx="9872730" cy="4180738"/>
          </a:xfrm>
        </p:spPr>
        <p:txBody>
          <a:bodyPr/>
          <a:lstStyle/>
          <a:p>
            <a:r>
              <a:rPr lang="ru-RU" dirty="0" smtClean="0"/>
              <a:t>Фонд </a:t>
            </a:r>
            <a:r>
              <a:rPr lang="ru-RU" dirty="0"/>
              <a:t>«Русский мир» создан во исполнение Указа Президента РФ В. В. Путина от 21 июня 2007 года</a:t>
            </a:r>
            <a:r>
              <a:rPr lang="ru-RU" dirty="0" smtClean="0"/>
              <a:t>.</a:t>
            </a:r>
          </a:p>
          <a:p>
            <a:r>
              <a:rPr lang="ru-RU" dirty="0"/>
              <a:t>Целями Фонда являются популяризация русского языка, являющегося национальным достоянием России и важным элементом российской и мировой культуры, и поддержка программ изучения русского языка в Российской Федерации и за рубежом</a:t>
            </a:r>
            <a:r>
              <a:rPr lang="ru-RU" dirty="0" smtClean="0"/>
              <a:t>.</a:t>
            </a:r>
          </a:p>
          <a:p>
            <a:r>
              <a:rPr lang="ru-RU" dirty="0" smtClean="0"/>
              <a:t>Сайт: </a:t>
            </a:r>
            <a:r>
              <a:rPr lang="en-US" dirty="0"/>
              <a:t>https://russkiymir.ru/</a:t>
            </a:r>
            <a:endParaRPr lang="ru-RU" dirty="0"/>
          </a:p>
          <a:p>
            <a:endParaRPr lang="ru-RU" dirty="0"/>
          </a:p>
        </p:txBody>
      </p:sp>
      <p:pic>
        <p:nvPicPr>
          <p:cNvPr id="6146" name="Picture 2" descr="Фонд «Русский мир» — Российские соотечественники в Армен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774" y="196805"/>
            <a:ext cx="2898256" cy="162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1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5160" y="798490"/>
            <a:ext cx="9988639" cy="892198"/>
          </a:xfrm>
        </p:spPr>
        <p:txBody>
          <a:bodyPr>
            <a:normAutofit fontScale="90000"/>
          </a:bodyPr>
          <a:lstStyle/>
          <a:p>
            <a:r>
              <a:rPr lang="ru-RU" dirty="0"/>
              <a:t>Фонд содействия продвижению русского языка и образования на русском</a:t>
            </a:r>
            <a:br>
              <a:rPr lang="ru-RU" dirty="0"/>
            </a:br>
            <a:endParaRPr lang="ru-RU" dirty="0"/>
          </a:p>
        </p:txBody>
      </p:sp>
      <p:sp>
        <p:nvSpPr>
          <p:cNvPr id="3" name="Объект 2"/>
          <p:cNvSpPr>
            <a:spLocks noGrp="1"/>
          </p:cNvSpPr>
          <p:nvPr>
            <p:ph idx="1"/>
          </p:nvPr>
        </p:nvSpPr>
        <p:spPr>
          <a:xfrm>
            <a:off x="838200" y="1825625"/>
            <a:ext cx="10095963" cy="2566071"/>
          </a:xfrm>
        </p:spPr>
        <p:txBody>
          <a:bodyPr/>
          <a:lstStyle/>
          <a:p>
            <a:r>
              <a:rPr lang="ru-RU" dirty="0"/>
              <a:t>Основная цель Фонда – создание системы поддержки комплексных проектов по продвижению русского языка и образования на русском языке в мире на основе принципов государственно-частного партнерства с использованием инвестиционного потенциала бизнеса.</a:t>
            </a:r>
          </a:p>
          <a:p>
            <a:r>
              <a:rPr lang="en-US" dirty="0" smtClean="0"/>
              <a:t>C</a:t>
            </a:r>
            <a:r>
              <a:rPr lang="ru-RU" dirty="0" err="1" smtClean="0"/>
              <a:t>айт</a:t>
            </a:r>
            <a:r>
              <a:rPr lang="ru-RU" dirty="0" smtClean="0"/>
              <a:t>: </a:t>
            </a:r>
            <a:r>
              <a:rPr lang="en-US" dirty="0"/>
              <a:t>https://www.pushkin.institute/projects/fondrus/</a:t>
            </a:r>
            <a:endParaRPr lang="ru-RU" dirty="0"/>
          </a:p>
        </p:txBody>
      </p:sp>
      <p:pic>
        <p:nvPicPr>
          <p:cNvPr id="4" name="Рисунок 3"/>
          <p:cNvPicPr>
            <a:picLocks noChangeAspect="1"/>
          </p:cNvPicPr>
          <p:nvPr/>
        </p:nvPicPr>
        <p:blipFill>
          <a:blip r:embed="rId2"/>
          <a:stretch>
            <a:fillRect/>
          </a:stretch>
        </p:blipFill>
        <p:spPr>
          <a:xfrm>
            <a:off x="5267589" y="4451589"/>
            <a:ext cx="5959524" cy="2406411"/>
          </a:xfrm>
          <a:prstGeom prst="rect">
            <a:avLst/>
          </a:prstGeom>
        </p:spPr>
      </p:pic>
    </p:spTree>
    <p:extLst>
      <p:ext uri="{BB962C8B-B14F-4D97-AF65-F5344CB8AC3E}">
        <p14:creationId xmlns:p14="http://schemas.microsoft.com/office/powerpoint/2010/main" val="397442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«Центр развития русского языка»</a:t>
            </a:r>
          </a:p>
        </p:txBody>
      </p:sp>
      <p:sp>
        <p:nvSpPr>
          <p:cNvPr id="3" name="Объект 2"/>
          <p:cNvSpPr>
            <a:spLocks noGrp="1"/>
          </p:cNvSpPr>
          <p:nvPr>
            <p:ph idx="1"/>
          </p:nvPr>
        </p:nvSpPr>
        <p:spPr/>
        <p:txBody>
          <a:bodyPr/>
          <a:lstStyle/>
          <a:p>
            <a:pPr fontAlgn="base"/>
            <a:r>
              <a:rPr lang="ru-RU" dirty="0" smtClean="0"/>
              <a:t>С 200 года действует</a:t>
            </a:r>
            <a:r>
              <a:rPr lang="ru-RU" dirty="0"/>
              <a:t> как общественная организация и имеющая статус регионального общественного фонда (с 2009 года — «Центр развития межличностных коммуникаций»).</a:t>
            </a:r>
          </a:p>
          <a:p>
            <a:pPr fontAlgn="base"/>
            <a:r>
              <a:rPr lang="ru-RU" dirty="0"/>
              <a:t>Деятельность Центра направлена на поддержку и распространение русского языка и культуры, как в России, так и за ее </a:t>
            </a:r>
            <a:r>
              <a:rPr lang="ru-RU" dirty="0" smtClean="0"/>
              <a:t>пределами.</a:t>
            </a:r>
          </a:p>
          <a:p>
            <a:pPr fontAlgn="base"/>
            <a:r>
              <a:rPr lang="ru-RU" dirty="0" smtClean="0"/>
              <a:t>Сайт: </a:t>
            </a:r>
            <a:r>
              <a:rPr lang="en-US" dirty="0" smtClean="0"/>
              <a:t>http</a:t>
            </a:r>
            <a:r>
              <a:rPr lang="en-US" dirty="0"/>
              <a:t>://www.mbfk.ru/programs/education/russian_language/</a:t>
            </a:r>
            <a:endParaRPr lang="ru-RU" dirty="0"/>
          </a:p>
          <a:p>
            <a:endParaRPr lang="ru-RU" dirty="0"/>
          </a:p>
        </p:txBody>
      </p:sp>
    </p:spTree>
    <p:extLst>
      <p:ext uri="{BB962C8B-B14F-4D97-AF65-F5344CB8AC3E}">
        <p14:creationId xmlns:p14="http://schemas.microsoft.com/office/powerpoint/2010/main" val="88438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042" y="940158"/>
            <a:ext cx="9550758" cy="5236805"/>
          </a:xfrm>
        </p:spPr>
        <p:txBody>
          <a:bodyPr/>
          <a:lstStyle/>
          <a:p>
            <a:r>
              <a:rPr lang="ru-RU" dirty="0"/>
              <a:t>В 2008 году было создано федеральное агентство по делам Содружества </a:t>
            </a:r>
            <a:r>
              <a:rPr lang="ru-RU" dirty="0" smtClean="0"/>
              <a:t>Независимых Государств</a:t>
            </a:r>
            <a:r>
              <a:rPr lang="ru-RU" dirty="0"/>
              <a:t>, соотечественников, проживающих за рубежом, и по </a:t>
            </a:r>
            <a:r>
              <a:rPr lang="ru-RU" dirty="0" smtClean="0"/>
              <a:t>международному гуманитарному </a:t>
            </a:r>
            <a:r>
              <a:rPr lang="ru-RU" dirty="0"/>
              <a:t>сотрудничеству — </a:t>
            </a:r>
            <a:r>
              <a:rPr lang="ru-RU" dirty="0" err="1"/>
              <a:t>Россотрудничество</a:t>
            </a:r>
            <a:r>
              <a:rPr lang="ru-RU" dirty="0"/>
              <a:t>. </a:t>
            </a:r>
            <a:endParaRPr lang="ru-RU" dirty="0" smtClean="0"/>
          </a:p>
          <a:p>
            <a:endParaRPr lang="ru-RU" dirty="0" smtClean="0"/>
          </a:p>
          <a:p>
            <a:r>
              <a:rPr lang="ru-RU" dirty="0" smtClean="0"/>
              <a:t>Его </a:t>
            </a:r>
            <a:r>
              <a:rPr lang="ru-RU" dirty="0"/>
              <a:t>целью является поддержание</a:t>
            </a:r>
            <a:br>
              <a:rPr lang="ru-RU" dirty="0"/>
            </a:br>
            <a:r>
              <a:rPr lang="ru-RU" dirty="0"/>
              <a:t>русскоязычного образования, пропаганда русского языка и культуры в странах СНГ. </a:t>
            </a:r>
            <a:r>
              <a:rPr lang="ru-RU" dirty="0" smtClean="0"/>
              <a:t>Его центры </a:t>
            </a:r>
            <a:r>
              <a:rPr lang="ru-RU" dirty="0"/>
              <a:t>российской науки и культуры есть более чем в 70 странах мира. </a:t>
            </a:r>
            <a:br>
              <a:rPr lang="ru-RU" dirty="0"/>
            </a:br>
            <a:endParaRPr lang="ru-RU" dirty="0"/>
          </a:p>
        </p:txBody>
      </p:sp>
    </p:spTree>
    <p:extLst>
      <p:ext uri="{BB962C8B-B14F-4D97-AF65-F5344CB8AC3E}">
        <p14:creationId xmlns:p14="http://schemas.microsoft.com/office/powerpoint/2010/main" val="68438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3194" y="463639"/>
            <a:ext cx="9460606" cy="5713323"/>
          </a:xfrm>
        </p:spPr>
        <p:txBody>
          <a:bodyPr>
            <a:normAutofit/>
          </a:bodyPr>
          <a:lstStyle/>
          <a:p>
            <a:pPr marL="0" indent="0">
              <a:buNone/>
            </a:pPr>
            <a:r>
              <a:rPr lang="ru-RU" dirty="0"/>
              <a:t>Российская Федерация — многонациональное государство. Все народы, населяющие её, развивают свою национальную культуру и язык. </a:t>
            </a:r>
            <a:endParaRPr lang="ru-RU" dirty="0" smtClean="0"/>
          </a:p>
          <a:p>
            <a:pPr marL="0" indent="0" algn="just">
              <a:buNone/>
            </a:pPr>
            <a:r>
              <a:rPr lang="ru-RU" dirty="0" smtClean="0"/>
              <a:t>Русский </a:t>
            </a:r>
            <a:r>
              <a:rPr lang="ru-RU" dirty="0"/>
              <a:t>язык используется народами Российской Федерации как язык межнационального общения. Знание русского языка облегчает общение людей различных национальностей, </a:t>
            </a:r>
            <a:r>
              <a:rPr lang="ru-RU" dirty="0" smtClean="0"/>
              <a:t>населяющих </a:t>
            </a:r>
            <a:r>
              <a:rPr lang="ru-RU" dirty="0"/>
              <a:t>страну, облегчает их взаимопонимание.</a:t>
            </a:r>
            <a:endParaRPr lang="ru-RU" b="1" dirty="0"/>
          </a:p>
        </p:txBody>
      </p:sp>
      <p:pic>
        <p:nvPicPr>
          <p:cNvPr id="3074" name="Picture 2" descr="Карта России по областя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280" y="3728379"/>
            <a:ext cx="6014434" cy="286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237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5131" y="862885"/>
            <a:ext cx="9152520" cy="4955203"/>
          </a:xfrm>
          <a:prstGeom prst="rect">
            <a:avLst/>
          </a:prstGeom>
          <a:noFill/>
        </p:spPr>
        <p:txBody>
          <a:bodyPr wrap="square" rtlCol="0">
            <a:spAutoFit/>
          </a:bodyPr>
          <a:lstStyle/>
          <a:p>
            <a:r>
              <a:rPr lang="ru-RU" sz="3200" b="1" dirty="0" smtClean="0">
                <a:solidFill>
                  <a:srgbClr val="FF0000"/>
                </a:solidFill>
              </a:rPr>
              <a:t>МЕТОДИКА ПРЕПОДАВАНИЯ РУССКОГО ЯЗЫКА:</a:t>
            </a:r>
          </a:p>
          <a:p>
            <a:endParaRPr lang="ru-RU" sz="3200" b="1" dirty="0">
              <a:solidFill>
                <a:srgbClr val="FF0000"/>
              </a:solidFill>
            </a:endParaRPr>
          </a:p>
          <a:p>
            <a:pPr marL="285750" indent="-285750">
              <a:lnSpc>
                <a:spcPct val="150000"/>
              </a:lnSpc>
              <a:buFontTx/>
              <a:buChar char="-"/>
            </a:pPr>
            <a:r>
              <a:rPr lang="ru-RU" sz="2400" dirty="0" smtClean="0"/>
              <a:t>МЕТОДИКА ПРЕПОДАВАНИЯ РУССКОГО ЯЗЫКА КАК ГОСУДАРСТВЕННОГО</a:t>
            </a:r>
          </a:p>
          <a:p>
            <a:pPr marL="285750" indent="-285750">
              <a:lnSpc>
                <a:spcPct val="150000"/>
              </a:lnSpc>
              <a:buFontTx/>
              <a:buChar char="-"/>
            </a:pPr>
            <a:r>
              <a:rPr lang="ru-RU" sz="2400" dirty="0"/>
              <a:t>МЕТОДИКА ПРЕПОДАВАНИЯ РУССКОГО ЯЗЫКА </a:t>
            </a:r>
            <a:r>
              <a:rPr lang="ru-RU" sz="2400" dirty="0" smtClean="0"/>
              <a:t>КАК РОДНОГО</a:t>
            </a:r>
          </a:p>
          <a:p>
            <a:pPr marL="285750" indent="-285750">
              <a:lnSpc>
                <a:spcPct val="150000"/>
              </a:lnSpc>
              <a:buFontTx/>
              <a:buChar char="-"/>
            </a:pPr>
            <a:r>
              <a:rPr lang="ru-RU" sz="2400" dirty="0"/>
              <a:t>МЕТОДИКА ПРЕПОДАВАНИЯ РУССКОГО ЯЗЫКА </a:t>
            </a:r>
            <a:r>
              <a:rPr lang="ru-RU" sz="2400" dirty="0" smtClean="0"/>
              <a:t>КАК НЕРОДНОГО</a:t>
            </a:r>
          </a:p>
          <a:p>
            <a:pPr marL="285750" indent="-285750">
              <a:lnSpc>
                <a:spcPct val="150000"/>
              </a:lnSpc>
              <a:buFontTx/>
              <a:buChar char="-"/>
            </a:pPr>
            <a:r>
              <a:rPr lang="ru-RU" sz="2400" dirty="0"/>
              <a:t>МЕТОДИКА ПРЕПОДАВАНИЯ РУССКОГО ЯЗЫКА </a:t>
            </a:r>
            <a:r>
              <a:rPr lang="ru-RU" sz="2400" dirty="0" smtClean="0"/>
              <a:t>КАК ИНОСТРАННОГО</a:t>
            </a:r>
          </a:p>
          <a:p>
            <a:pPr marL="285750" indent="-285750">
              <a:lnSpc>
                <a:spcPct val="150000"/>
              </a:lnSpc>
              <a:buFontTx/>
              <a:buChar char="-"/>
            </a:pPr>
            <a:r>
              <a:rPr lang="ru-RU" sz="2400" dirty="0"/>
              <a:t>МЕТОДИКА ПРЕПОДАВАНИЯ РУССКОГО ЯЗЫКА </a:t>
            </a:r>
            <a:r>
              <a:rPr lang="ru-RU" sz="2400" dirty="0" smtClean="0"/>
              <a:t>ДЛЯ БИЛИНГВОВ</a:t>
            </a:r>
            <a:endParaRPr lang="ru-RU" sz="2400" dirty="0"/>
          </a:p>
        </p:txBody>
      </p:sp>
    </p:spTree>
    <p:extLst>
      <p:ext uri="{BB962C8B-B14F-4D97-AF65-F5344CB8AC3E}">
        <p14:creationId xmlns:p14="http://schemas.microsoft.com/office/powerpoint/2010/main" val="205942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3 НАПРАВЛЕНИЯ ИЗУЧЕНИЯ РУССКОГО ЯЗЫКА</a:t>
            </a:r>
            <a:endParaRPr lang="ru-RU" dirty="0"/>
          </a:p>
        </p:txBody>
      </p:sp>
      <p:sp>
        <p:nvSpPr>
          <p:cNvPr id="3" name="Объект 2"/>
          <p:cNvSpPr>
            <a:spLocks noGrp="1"/>
          </p:cNvSpPr>
          <p:nvPr>
            <p:ph idx="1"/>
          </p:nvPr>
        </p:nvSpPr>
        <p:spPr>
          <a:xfrm>
            <a:off x="2099256" y="1867437"/>
            <a:ext cx="5640947" cy="4309526"/>
          </a:xfrm>
        </p:spPr>
        <p:txBody>
          <a:bodyPr/>
          <a:lstStyle/>
          <a:p>
            <a:r>
              <a:rPr lang="ru-RU" dirty="0" smtClean="0"/>
              <a:t>Русский как родной</a:t>
            </a:r>
          </a:p>
          <a:p>
            <a:r>
              <a:rPr lang="ru-RU" dirty="0" smtClean="0"/>
              <a:t>Русский как другой родной </a:t>
            </a:r>
          </a:p>
          <a:p>
            <a:endParaRPr lang="ru-RU" dirty="0" smtClean="0"/>
          </a:p>
          <a:p>
            <a:r>
              <a:rPr lang="ru-RU" dirty="0" smtClean="0"/>
              <a:t>Русский как неродной (язык межнационального общения)</a:t>
            </a:r>
          </a:p>
          <a:p>
            <a:endParaRPr lang="ru-RU" dirty="0" smtClean="0"/>
          </a:p>
          <a:p>
            <a:r>
              <a:rPr lang="ru-RU" dirty="0" smtClean="0"/>
              <a:t>Русский как иностранный</a:t>
            </a:r>
            <a:endParaRPr lang="ru-RU" dirty="0"/>
          </a:p>
        </p:txBody>
      </p:sp>
      <p:pic>
        <p:nvPicPr>
          <p:cNvPr id="4" name="Рисунок 3"/>
          <p:cNvPicPr>
            <a:picLocks noChangeAspect="1"/>
          </p:cNvPicPr>
          <p:nvPr/>
        </p:nvPicPr>
        <p:blipFill>
          <a:blip r:embed="rId2"/>
          <a:stretch>
            <a:fillRect/>
          </a:stretch>
        </p:blipFill>
        <p:spPr>
          <a:xfrm>
            <a:off x="6888291" y="1867437"/>
            <a:ext cx="5166333" cy="4065813"/>
          </a:xfrm>
          <a:prstGeom prst="rect">
            <a:avLst/>
          </a:prstGeom>
        </p:spPr>
      </p:pic>
    </p:spTree>
    <p:extLst>
      <p:ext uri="{BB962C8B-B14F-4D97-AF65-F5344CB8AC3E}">
        <p14:creationId xmlns:p14="http://schemas.microsoft.com/office/powerpoint/2010/main" val="34900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6376" y="360609"/>
            <a:ext cx="9267423" cy="1330080"/>
          </a:xfrm>
        </p:spPr>
        <p:txBody>
          <a:bodyPr/>
          <a:lstStyle/>
          <a:p>
            <a:r>
              <a:rPr lang="ru-RU" dirty="0" smtClean="0"/>
              <a:t>РКР – русский язык как родной</a:t>
            </a:r>
            <a:endParaRPr lang="ru-RU" dirty="0"/>
          </a:p>
        </p:txBody>
      </p:sp>
      <p:sp>
        <p:nvSpPr>
          <p:cNvPr id="3" name="Объект 2"/>
          <p:cNvSpPr>
            <a:spLocks noGrp="1"/>
          </p:cNvSpPr>
          <p:nvPr>
            <p:ph idx="1"/>
          </p:nvPr>
        </p:nvSpPr>
        <p:spPr>
          <a:xfrm>
            <a:off x="1790162" y="1690689"/>
            <a:ext cx="9563637" cy="4486274"/>
          </a:xfrm>
        </p:spPr>
        <p:txBody>
          <a:bodyPr/>
          <a:lstStyle/>
          <a:p>
            <a:r>
              <a:rPr lang="ru-RU" dirty="0"/>
              <a:t>Русский язык как родной преподается тем учащимся, кто с раннего детства овладевал речевой деятельностью именно на русском языке и для которых русский язык является основным средством общения</a:t>
            </a:r>
            <a:r>
              <a:rPr lang="ru-RU" dirty="0" smtClean="0"/>
              <a:t>.</a:t>
            </a:r>
          </a:p>
          <a:p>
            <a:r>
              <a:rPr lang="ru-RU" dirty="0" smtClean="0"/>
              <a:t>Изучается: пунктуация, правила орфографии и т.п. </a:t>
            </a:r>
          </a:p>
          <a:p>
            <a:r>
              <a:rPr lang="ru-RU" b="1" dirty="0" smtClean="0"/>
              <a:t>Цель:</a:t>
            </a:r>
            <a:r>
              <a:rPr lang="ru-RU" dirty="0" smtClean="0"/>
              <a:t> улучшить уже имеющийся навык владения языком.</a:t>
            </a:r>
            <a:endParaRPr lang="ru-RU" dirty="0"/>
          </a:p>
        </p:txBody>
      </p:sp>
    </p:spTree>
    <p:extLst>
      <p:ext uri="{BB962C8B-B14F-4D97-AF65-F5344CB8AC3E}">
        <p14:creationId xmlns:p14="http://schemas.microsoft.com/office/powerpoint/2010/main" val="1499528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76907" y="216284"/>
            <a:ext cx="8570890" cy="5946055"/>
          </a:xfrm>
          <a:prstGeom prst="rect">
            <a:avLst/>
          </a:prstGeom>
        </p:spPr>
      </p:pic>
    </p:spTree>
    <p:extLst>
      <p:ext uri="{BB962C8B-B14F-4D97-AF65-F5344CB8AC3E}">
        <p14:creationId xmlns:p14="http://schemas.microsoft.com/office/powerpoint/2010/main" val="286273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7132" y="360609"/>
            <a:ext cx="9666668" cy="1330080"/>
          </a:xfrm>
        </p:spPr>
        <p:txBody>
          <a:bodyPr/>
          <a:lstStyle/>
          <a:p>
            <a:r>
              <a:rPr lang="ru-RU" dirty="0" smtClean="0"/>
              <a:t>РКДР – русский язык как другой родной</a:t>
            </a:r>
            <a:endParaRPr lang="ru-RU" dirty="0"/>
          </a:p>
        </p:txBody>
      </p:sp>
      <p:sp>
        <p:nvSpPr>
          <p:cNvPr id="3" name="Объект 2"/>
          <p:cNvSpPr>
            <a:spLocks noGrp="1"/>
          </p:cNvSpPr>
          <p:nvPr>
            <p:ph idx="1"/>
          </p:nvPr>
        </p:nvSpPr>
        <p:spPr>
          <a:xfrm>
            <a:off x="1815920" y="1893193"/>
            <a:ext cx="9537879" cy="4283769"/>
          </a:xfrm>
        </p:spPr>
        <p:txBody>
          <a:bodyPr/>
          <a:lstStyle/>
          <a:p>
            <a:r>
              <a:rPr lang="ru-RU" dirty="0" smtClean="0"/>
              <a:t>Параллельное обучение русскому языку, учитываются пробелы в знаниях учеников-</a:t>
            </a:r>
            <a:r>
              <a:rPr lang="ru-RU" dirty="0" err="1" smtClean="0"/>
              <a:t>билингвов</a:t>
            </a:r>
            <a:r>
              <a:rPr lang="ru-RU" dirty="0" smtClean="0"/>
              <a:t>.</a:t>
            </a:r>
          </a:p>
          <a:p>
            <a:r>
              <a:rPr lang="ru-RU" b="1" dirty="0" smtClean="0"/>
              <a:t>Цель: </a:t>
            </a:r>
            <a:r>
              <a:rPr lang="ru-RU" dirty="0" smtClean="0"/>
              <a:t>убрать пробелы в знании русского языка. </a:t>
            </a:r>
            <a:endParaRPr lang="ru-RU" dirty="0"/>
          </a:p>
        </p:txBody>
      </p:sp>
    </p:spTree>
    <p:extLst>
      <p:ext uri="{BB962C8B-B14F-4D97-AF65-F5344CB8AC3E}">
        <p14:creationId xmlns:p14="http://schemas.microsoft.com/office/powerpoint/2010/main" val="3337705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00777" y="1047117"/>
            <a:ext cx="6362164" cy="4962488"/>
          </a:xfrm>
          <a:prstGeom prst="rect">
            <a:avLst/>
          </a:prstGeom>
        </p:spPr>
      </p:pic>
    </p:spTree>
    <p:extLst>
      <p:ext uri="{BB962C8B-B14F-4D97-AF65-F5344CB8AC3E}">
        <p14:creationId xmlns:p14="http://schemas.microsoft.com/office/powerpoint/2010/main" val="3013242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РКН – русский язык как неродной</a:t>
            </a:r>
            <a:endParaRPr lang="ru-RU" dirty="0"/>
          </a:p>
        </p:txBody>
      </p:sp>
      <p:sp>
        <p:nvSpPr>
          <p:cNvPr id="3" name="Объект 2"/>
          <p:cNvSpPr>
            <a:spLocks noGrp="1"/>
          </p:cNvSpPr>
          <p:nvPr>
            <p:ph idx="1"/>
          </p:nvPr>
        </p:nvSpPr>
        <p:spPr>
          <a:xfrm>
            <a:off x="1571222" y="1584101"/>
            <a:ext cx="9782577" cy="4592862"/>
          </a:xfrm>
        </p:spPr>
        <p:txBody>
          <a:bodyPr>
            <a:normAutofit lnSpcReduction="10000"/>
          </a:bodyPr>
          <a:lstStyle/>
          <a:p>
            <a:r>
              <a:rPr lang="ru-RU" dirty="0"/>
              <a:t>Русский язык как неродной ориентирован на </a:t>
            </a:r>
            <a:r>
              <a:rPr lang="ru-RU" dirty="0" err="1"/>
              <a:t>иноговорящих</a:t>
            </a:r>
            <a:r>
              <a:rPr lang="ru-RU" dirty="0"/>
              <a:t> граждан РФ, «достаточно хорошо представляющих себе реалии российской жизни, в определенной степени владеющих русским языком и — самое главное — хорошо понимающих, что такое менталитет россиянина и его культура. Более того, они сами формируют в какой-то степени и менталитет, и культуру РФ</a:t>
            </a:r>
            <a:r>
              <a:rPr lang="ru-RU" dirty="0" smtClean="0"/>
              <a:t>».</a:t>
            </a:r>
          </a:p>
          <a:p>
            <a:r>
              <a:rPr lang="ru-RU" dirty="0"/>
              <a:t>специфика РКН обусловлена разным путем усвоения родного и неродного языков — не «снизу вверх», а «сверху вниз» </a:t>
            </a:r>
            <a:r>
              <a:rPr lang="ru-RU" dirty="0" smtClean="0"/>
              <a:t>.</a:t>
            </a:r>
          </a:p>
          <a:p>
            <a:r>
              <a:rPr lang="ru-RU" b="1" dirty="0" smtClean="0"/>
              <a:t>Цель: </a:t>
            </a:r>
            <a:r>
              <a:rPr lang="ru-RU" dirty="0" smtClean="0"/>
              <a:t>подготовить к поступлению в вузы России, в дальнейшем к возможному использованию языка в работе. </a:t>
            </a:r>
            <a:endParaRPr lang="ru-RU" dirty="0"/>
          </a:p>
        </p:txBody>
      </p:sp>
    </p:spTree>
    <p:extLst>
      <p:ext uri="{BB962C8B-B14F-4D97-AF65-F5344CB8AC3E}">
        <p14:creationId xmlns:p14="http://schemas.microsoft.com/office/powerpoint/2010/main" val="761207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8344" y="334851"/>
            <a:ext cx="9795456" cy="1355837"/>
          </a:xfrm>
        </p:spPr>
        <p:txBody>
          <a:bodyPr/>
          <a:lstStyle/>
          <a:p>
            <a:r>
              <a:rPr lang="ru-RU" dirty="0" smtClean="0"/>
              <a:t>РКН, РУССКИЙ ЯЗЫК В НАЦИОНАЛЬНОЙ ШКОЛЕ</a:t>
            </a:r>
            <a:endParaRPr lang="ru-RU" dirty="0"/>
          </a:p>
        </p:txBody>
      </p:sp>
      <p:sp>
        <p:nvSpPr>
          <p:cNvPr id="3" name="Объект 2"/>
          <p:cNvSpPr>
            <a:spLocks noGrp="1"/>
          </p:cNvSpPr>
          <p:nvPr>
            <p:ph idx="1"/>
          </p:nvPr>
        </p:nvSpPr>
        <p:spPr>
          <a:xfrm>
            <a:off x="2021982" y="1893193"/>
            <a:ext cx="9331817" cy="4283769"/>
          </a:xfrm>
        </p:spPr>
        <p:txBody>
          <a:bodyPr/>
          <a:lstStyle/>
          <a:p>
            <a:r>
              <a:rPr lang="ru-RU" dirty="0"/>
              <a:t>Русский язык для части учащихся выступает в качестве учеб­ного предмета специализирующего характера (например, в </a:t>
            </a:r>
            <a:r>
              <a:rPr lang="ru-RU" dirty="0" smtClean="0"/>
              <a:t>клас­сах гуманитарного </a:t>
            </a:r>
            <a:r>
              <a:rPr lang="ru-RU" dirty="0"/>
              <a:t>профиля) и рассматривается как средство профессиональной подготовки по другим специальностям.</a:t>
            </a:r>
          </a:p>
          <a:p>
            <a:endParaRPr lang="ru-RU" dirty="0"/>
          </a:p>
          <a:p>
            <a:r>
              <a:rPr lang="ru-RU" dirty="0"/>
              <a:t>Целью обучения русскому языку в национальной школе </a:t>
            </a:r>
            <a:r>
              <a:rPr lang="ru-RU" dirty="0" smtClean="0"/>
              <a:t>также является </a:t>
            </a:r>
            <a:r>
              <a:rPr lang="ru-RU" dirty="0"/>
              <a:t>развитие личности школьника через систему знаний о языке, умений и навыков в различных видах речевой дея­тельности.</a:t>
            </a:r>
          </a:p>
        </p:txBody>
      </p:sp>
    </p:spTree>
    <p:extLst>
      <p:ext uri="{BB962C8B-B14F-4D97-AF65-F5344CB8AC3E}">
        <p14:creationId xmlns:p14="http://schemas.microsoft.com/office/powerpoint/2010/main" val="4091780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833" y="489760"/>
            <a:ext cx="7166356" cy="5762062"/>
          </a:xfrm>
          <a:prstGeom prst="rect">
            <a:avLst/>
          </a:prstGeom>
        </p:spPr>
      </p:pic>
    </p:spTree>
    <p:extLst>
      <p:ext uri="{BB962C8B-B14F-4D97-AF65-F5344CB8AC3E}">
        <p14:creationId xmlns:p14="http://schemas.microsoft.com/office/powerpoint/2010/main" val="4128061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5318" y="270457"/>
            <a:ext cx="9048482" cy="1420232"/>
          </a:xfrm>
        </p:spPr>
        <p:txBody>
          <a:bodyPr/>
          <a:lstStyle/>
          <a:p>
            <a:r>
              <a:rPr lang="ru-RU" dirty="0" smtClean="0"/>
              <a:t>РКИ – русский язык как иностранный</a:t>
            </a:r>
            <a:endParaRPr lang="ru-RU" dirty="0"/>
          </a:p>
        </p:txBody>
      </p:sp>
      <p:sp>
        <p:nvSpPr>
          <p:cNvPr id="3" name="Объект 2"/>
          <p:cNvSpPr>
            <a:spLocks noGrp="1"/>
          </p:cNvSpPr>
          <p:nvPr>
            <p:ph idx="1"/>
          </p:nvPr>
        </p:nvSpPr>
        <p:spPr>
          <a:xfrm>
            <a:off x="1571222" y="1596980"/>
            <a:ext cx="9782577" cy="4579983"/>
          </a:xfrm>
        </p:spPr>
        <p:txBody>
          <a:bodyPr/>
          <a:lstStyle/>
          <a:p>
            <a:r>
              <a:rPr lang="ru-RU" dirty="0"/>
              <a:t>Русский язык как иностранный имеет своим адресатом иностранцев, по той или иной причине изучающих русский язык. Традиционно считается, что в основе русского языка как родного лежит «описательная грамматика русского языка</a:t>
            </a:r>
            <a:r>
              <a:rPr lang="ru-RU" dirty="0" smtClean="0"/>
              <a:t>»</a:t>
            </a:r>
          </a:p>
          <a:p>
            <a:r>
              <a:rPr lang="ru-RU" dirty="0"/>
              <a:t> </a:t>
            </a:r>
            <a:r>
              <a:rPr lang="ru-RU" dirty="0" smtClean="0"/>
              <a:t>В основе </a:t>
            </a:r>
            <a:r>
              <a:rPr lang="ru-RU" dirty="0"/>
              <a:t>методики РКИ — «коммуникативная грамматика…, дополненная сопоставительной грамматикой</a:t>
            </a:r>
            <a:r>
              <a:rPr lang="ru-RU" dirty="0" smtClean="0"/>
              <a:t>».</a:t>
            </a:r>
          </a:p>
          <a:p>
            <a:r>
              <a:rPr lang="ru-RU" dirty="0" smtClean="0"/>
              <a:t>Цель: овладеть незнакомым языком в различной мере для решения коммуникативных задач.</a:t>
            </a:r>
            <a:endParaRPr lang="ru-RU" dirty="0"/>
          </a:p>
        </p:txBody>
      </p:sp>
    </p:spTree>
    <p:extLst>
      <p:ext uri="{BB962C8B-B14F-4D97-AF65-F5344CB8AC3E}">
        <p14:creationId xmlns:p14="http://schemas.microsoft.com/office/powerpoint/2010/main" val="304246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CBEC9-CD17-4A7C-9445-0E67EBF12998}"/>
              </a:ext>
            </a:extLst>
          </p:cNvPr>
          <p:cNvSpPr>
            <a:spLocks noGrp="1"/>
          </p:cNvSpPr>
          <p:nvPr>
            <p:ph type="title"/>
          </p:nvPr>
        </p:nvSpPr>
        <p:spPr>
          <a:xfrm>
            <a:off x="1838036" y="365126"/>
            <a:ext cx="9515764" cy="734002"/>
          </a:xfrm>
        </p:spPr>
        <p:txBody>
          <a:bodyPr/>
          <a:lstStyle/>
          <a:p>
            <a:r>
              <a:rPr lang="ru-RU" dirty="0" smtClean="0"/>
              <a:t>Цифры и факты</a:t>
            </a:r>
            <a:endParaRPr lang="ru-RU" dirty="0"/>
          </a:p>
        </p:txBody>
      </p:sp>
      <p:grpSp>
        <p:nvGrpSpPr>
          <p:cNvPr id="9" name="Group 7">
            <a:extLst>
              <a:ext uri="{FF2B5EF4-FFF2-40B4-BE49-F238E27FC236}">
                <a16:creationId xmlns:a16="http://schemas.microsoft.com/office/drawing/2014/main" id="{018646C7-1E63-4623-88C6-294A9991AAD9}"/>
              </a:ext>
            </a:extLst>
          </p:cNvPr>
          <p:cNvGrpSpPr>
            <a:grpSpLocks/>
          </p:cNvGrpSpPr>
          <p:nvPr/>
        </p:nvGrpSpPr>
        <p:grpSpPr bwMode="auto">
          <a:xfrm>
            <a:off x="3709114" y="1755782"/>
            <a:ext cx="6993230" cy="1015459"/>
            <a:chOff x="1248" y="1980"/>
            <a:chExt cx="9414" cy="621"/>
          </a:xfrm>
        </p:grpSpPr>
        <p:sp>
          <p:nvSpPr>
            <p:cNvPr id="10" name="Line 8">
              <a:extLst>
                <a:ext uri="{FF2B5EF4-FFF2-40B4-BE49-F238E27FC236}">
                  <a16:creationId xmlns:a16="http://schemas.microsoft.com/office/drawing/2014/main" id="{6B715F74-F2D7-4C96-B60F-69925DB0C1E1}"/>
                </a:ext>
              </a:extLst>
            </p:cNvPr>
            <p:cNvSpPr>
              <a:spLocks noChangeShapeType="1"/>
            </p:cNvSpPr>
            <p:nvPr/>
          </p:nvSpPr>
          <p:spPr bwMode="gray">
            <a:xfrm>
              <a:off x="2301" y="2360"/>
              <a:ext cx="7824" cy="22"/>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a:extLst>
                <a:ext uri="{FF2B5EF4-FFF2-40B4-BE49-F238E27FC236}">
                  <a16:creationId xmlns:a16="http://schemas.microsoft.com/office/drawing/2014/main" id="{7A2EA818-678C-4BC8-BB67-153EFAD799BB}"/>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id="{3FD32101-ED17-4B49-8648-4B8A28B82BF2}"/>
                </a:ext>
              </a:extLst>
            </p:cNvPr>
            <p:cNvSpPr txBox="1">
              <a:spLocks noChangeArrowheads="1"/>
            </p:cNvSpPr>
            <p:nvPr/>
          </p:nvSpPr>
          <p:spPr bwMode="gray">
            <a:xfrm>
              <a:off x="2141" y="1980"/>
              <a:ext cx="8521" cy="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dirty="0"/>
                <a:t>Численность людей, которые считают русский родным языком,  </a:t>
              </a:r>
              <a:r>
                <a:rPr lang="ru-RU" dirty="0" smtClean="0"/>
                <a:t>превышает </a:t>
              </a:r>
              <a:r>
                <a:rPr lang="ru-RU" dirty="0"/>
                <a:t>200 миллионов человек</a:t>
              </a:r>
              <a:r>
                <a:rPr lang="ru-RU" sz="2400" dirty="0" smtClean="0"/>
                <a:t>,</a:t>
              </a:r>
              <a:r>
                <a:rPr lang="ru-RU" dirty="0" smtClean="0"/>
                <a:t> по недавним данным 285 млн.</a:t>
              </a:r>
              <a:endParaRPr lang="en-US" dirty="0">
                <a:solidFill>
                  <a:srgbClr val="000000"/>
                </a:solidFill>
              </a:endParaRPr>
            </a:p>
          </p:txBody>
        </p:sp>
        <p:sp>
          <p:nvSpPr>
            <p:cNvPr id="13" name="Text Box 11">
              <a:extLst>
                <a:ext uri="{FF2B5EF4-FFF2-40B4-BE49-F238E27FC236}">
                  <a16:creationId xmlns:a16="http://schemas.microsoft.com/office/drawing/2014/main" id="{604B0CDC-7AB7-424A-A58B-1AFB60369F39}"/>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id="{6D8DF6C8-ED55-435B-A26B-4D2BC02921BC}"/>
              </a:ext>
            </a:extLst>
          </p:cNvPr>
          <p:cNvGrpSpPr>
            <a:grpSpLocks/>
          </p:cNvGrpSpPr>
          <p:nvPr/>
        </p:nvGrpSpPr>
        <p:grpSpPr bwMode="auto">
          <a:xfrm>
            <a:off x="3541775" y="2694815"/>
            <a:ext cx="6503745" cy="555625"/>
            <a:chOff x="1248" y="2640"/>
            <a:chExt cx="3464" cy="350"/>
          </a:xfrm>
        </p:grpSpPr>
        <p:sp>
          <p:nvSpPr>
            <p:cNvPr id="15" name="Line 13">
              <a:extLst>
                <a:ext uri="{FF2B5EF4-FFF2-40B4-BE49-F238E27FC236}">
                  <a16:creationId xmlns:a16="http://schemas.microsoft.com/office/drawing/2014/main" id="{EDA94371-495E-491D-A622-ACBC35EDAE0D}"/>
                </a:ext>
              </a:extLst>
            </p:cNvPr>
            <p:cNvSpPr>
              <a:spLocks noChangeShapeType="1"/>
            </p:cNvSpPr>
            <p:nvPr/>
          </p:nvSpPr>
          <p:spPr bwMode="gray">
            <a:xfrm>
              <a:off x="1754" y="2989"/>
              <a:ext cx="2710"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id="{CE2EB357-69BD-46C0-9CF5-9D56DAFA360D}"/>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Text Box 15">
              <a:extLst>
                <a:ext uri="{FF2B5EF4-FFF2-40B4-BE49-F238E27FC236}">
                  <a16:creationId xmlns:a16="http://schemas.microsoft.com/office/drawing/2014/main" id="{D52DC76E-AEB4-49CC-BBBE-5C6D797517DD}"/>
                </a:ext>
              </a:extLst>
            </p:cNvPr>
            <p:cNvSpPr txBox="1">
              <a:spLocks noChangeArrowheads="1"/>
            </p:cNvSpPr>
            <p:nvPr/>
          </p:nvSpPr>
          <p:spPr bwMode="gray">
            <a:xfrm>
              <a:off x="1710" y="2756"/>
              <a:ext cx="30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dirty="0"/>
                <a:t>130 миллионов </a:t>
              </a:r>
              <a:r>
                <a:rPr lang="ru-RU" dirty="0" smtClean="0"/>
                <a:t>живут </a:t>
              </a:r>
              <a:r>
                <a:rPr lang="ru-RU" dirty="0"/>
                <a:t>на территории России</a:t>
              </a:r>
              <a:endParaRPr lang="en-US" dirty="0">
                <a:solidFill>
                  <a:srgbClr val="000000"/>
                </a:solidFill>
              </a:endParaRPr>
            </a:p>
          </p:txBody>
        </p:sp>
        <p:sp>
          <p:nvSpPr>
            <p:cNvPr id="18" name="Text Box 16">
              <a:extLst>
                <a:ext uri="{FF2B5EF4-FFF2-40B4-BE49-F238E27FC236}">
                  <a16:creationId xmlns:a16="http://schemas.microsoft.com/office/drawing/2014/main" id="{CFCB2B4D-56F1-49B4-8ED9-488FB74F7056}"/>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id="{A33F4680-9DAD-4CE1-BFB7-F1ACAD255933}"/>
              </a:ext>
            </a:extLst>
          </p:cNvPr>
          <p:cNvGrpSpPr>
            <a:grpSpLocks/>
          </p:cNvGrpSpPr>
          <p:nvPr/>
        </p:nvGrpSpPr>
        <p:grpSpPr bwMode="auto">
          <a:xfrm>
            <a:off x="3375089" y="3555241"/>
            <a:ext cx="7197726" cy="1374775"/>
            <a:chOff x="1143" y="3244"/>
            <a:chExt cx="4534" cy="866"/>
          </a:xfrm>
        </p:grpSpPr>
        <p:sp>
          <p:nvSpPr>
            <p:cNvPr id="20" name="Line 18">
              <a:extLst>
                <a:ext uri="{FF2B5EF4-FFF2-40B4-BE49-F238E27FC236}">
                  <a16:creationId xmlns:a16="http://schemas.microsoft.com/office/drawing/2014/main" id="{1BC7E46C-03E4-49F3-BDEF-8957E25CB681}"/>
                </a:ext>
              </a:extLst>
            </p:cNvPr>
            <p:cNvSpPr>
              <a:spLocks noChangeShapeType="1"/>
            </p:cNvSpPr>
            <p:nvPr/>
          </p:nvSpPr>
          <p:spPr bwMode="gray">
            <a:xfrm flipV="1">
              <a:off x="1771" y="3531"/>
              <a:ext cx="3736"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id="{F485F082-ACAA-488E-8A47-1C03D1CBC098}"/>
                </a:ext>
              </a:extLst>
            </p:cNvPr>
            <p:cNvSpPr>
              <a:spLocks noChangeArrowheads="1"/>
            </p:cNvSpPr>
            <p:nvPr/>
          </p:nvSpPr>
          <p:spPr bwMode="gray">
            <a:xfrm rot="3419336">
              <a:off x="1156" y="3262"/>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 name="Text Box 20">
              <a:extLst>
                <a:ext uri="{FF2B5EF4-FFF2-40B4-BE49-F238E27FC236}">
                  <a16:creationId xmlns:a16="http://schemas.microsoft.com/office/drawing/2014/main" id="{518F3C3A-16A7-446E-A215-E8494CF942C8}"/>
                </a:ext>
              </a:extLst>
            </p:cNvPr>
            <p:cNvSpPr txBox="1">
              <a:spLocks noChangeArrowheads="1"/>
            </p:cNvSpPr>
            <p:nvPr/>
          </p:nvSpPr>
          <p:spPr bwMode="gray">
            <a:xfrm>
              <a:off x="1736" y="3354"/>
              <a:ext cx="3941"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dirty="0"/>
                <a:t>В 300-350 миллионов оценивается число людей, владеющих русским языком в совершенстве и использующих его в качестве первого или второго языка в повседневном общении.</a:t>
              </a:r>
              <a:endParaRPr lang="en-US" dirty="0">
                <a:solidFill>
                  <a:srgbClr val="000000"/>
                </a:solidFill>
              </a:endParaRPr>
            </a:p>
          </p:txBody>
        </p:sp>
        <p:sp>
          <p:nvSpPr>
            <p:cNvPr id="23" name="Text Box 21">
              <a:extLst>
                <a:ext uri="{FF2B5EF4-FFF2-40B4-BE49-F238E27FC236}">
                  <a16:creationId xmlns:a16="http://schemas.microsoft.com/office/drawing/2014/main" id="{1DE922EB-DC4B-4580-B97F-F79B1AA55CEC}"/>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Tree>
    <p:extLst>
      <p:ext uri="{BB962C8B-B14F-4D97-AF65-F5344CB8AC3E}">
        <p14:creationId xmlns:p14="http://schemas.microsoft.com/office/powerpoint/2010/main" val="115178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411568" y="684886"/>
            <a:ext cx="8535473" cy="4994160"/>
          </a:xfrm>
          <a:prstGeom prst="rect">
            <a:avLst/>
          </a:prstGeom>
        </p:spPr>
      </p:pic>
    </p:spTree>
    <p:extLst>
      <p:ext uri="{BB962C8B-B14F-4D97-AF65-F5344CB8AC3E}">
        <p14:creationId xmlns:p14="http://schemas.microsoft.com/office/powerpoint/2010/main" val="286381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408" y="309093"/>
            <a:ext cx="9164392" cy="1381595"/>
          </a:xfrm>
        </p:spPr>
        <p:txBody>
          <a:bodyPr/>
          <a:lstStyle/>
          <a:p>
            <a:r>
              <a:rPr lang="ru-RU" dirty="0" smtClean="0"/>
              <a:t>ЛИТЕРАТУРА ПО ТЕМЕ: </a:t>
            </a:r>
            <a:endParaRPr lang="ru-RU" dirty="0"/>
          </a:p>
        </p:txBody>
      </p:sp>
      <p:sp>
        <p:nvSpPr>
          <p:cNvPr id="3" name="Объект 2"/>
          <p:cNvSpPr>
            <a:spLocks noGrp="1"/>
          </p:cNvSpPr>
          <p:nvPr>
            <p:ph idx="1"/>
          </p:nvPr>
        </p:nvSpPr>
        <p:spPr/>
        <p:txBody>
          <a:bodyPr>
            <a:normAutofit fontScale="92500" lnSpcReduction="10000"/>
          </a:bodyPr>
          <a:lstStyle/>
          <a:p>
            <a:r>
              <a:rPr lang="en-US" dirty="0">
                <a:hlinkClick r:id="rId2"/>
              </a:rPr>
              <a:t>https://</a:t>
            </a:r>
            <a:r>
              <a:rPr lang="en-US" dirty="0" smtClean="0">
                <a:hlinkClick r:id="rId2"/>
              </a:rPr>
              <a:t>cyberleninka.ru/article/n/razmyshlenie-o-terminologii-i-praktike-prepodavaniya-russkogo-yazyka-v-mire-russkiy-kak-inostrannyy-kak-nerodnoy-i-drugoy-rodnoy/viewer</a:t>
            </a:r>
            <a:endParaRPr lang="ru-RU" dirty="0" smtClean="0"/>
          </a:p>
          <a:p>
            <a:r>
              <a:rPr lang="en-US" dirty="0">
                <a:hlinkClick r:id="rId3"/>
              </a:rPr>
              <a:t>https://monster-evo.ru/kursovaya/russkii-yazyk-kak-ne-rodnoi-obuchenie-russkomu-yazyku-kak-nerodnomu-nu-hot</a:t>
            </a:r>
            <a:r>
              <a:rPr lang="en-US" dirty="0" smtClean="0">
                <a:hlinkClick r:id="rId3"/>
              </a:rPr>
              <a:t>/</a:t>
            </a:r>
            <a:endParaRPr lang="ru-RU" dirty="0" smtClean="0"/>
          </a:p>
          <a:p>
            <a:r>
              <a:rPr lang="en-US" dirty="0">
                <a:hlinkClick r:id="rId4"/>
              </a:rPr>
              <a:t>https://</a:t>
            </a:r>
            <a:r>
              <a:rPr lang="en-US" dirty="0" smtClean="0">
                <a:hlinkClick r:id="rId4"/>
              </a:rPr>
              <a:t>ndelo.ru/detail/yazyki-gosudarstvennye-i-rodnye</a:t>
            </a:r>
            <a:endParaRPr lang="ru-RU" dirty="0" smtClean="0"/>
          </a:p>
          <a:p>
            <a:r>
              <a:rPr lang="ru-RU" dirty="0"/>
              <a:t>Размышление о терминологии и практике преподавания русского языка в мире: русский как иностранный, как неродной и другой </a:t>
            </a:r>
            <a:r>
              <a:rPr lang="ru-RU" dirty="0" smtClean="0"/>
              <a:t>родной, Е.Л</a:t>
            </a:r>
            <a:r>
              <a:rPr lang="ru-RU" dirty="0"/>
              <a:t>. Кудрявцева, Л.Г. Громова, М.С. </a:t>
            </a:r>
            <a:r>
              <a:rPr lang="ru-RU" dirty="0" err="1" smtClean="0"/>
              <a:t>Берсенева</a:t>
            </a:r>
            <a:endParaRPr lang="ru-RU" dirty="0" smtClean="0"/>
          </a:p>
          <a:p>
            <a:r>
              <a:rPr lang="en-US" dirty="0" smtClean="0"/>
              <a:t>https</a:t>
            </a:r>
            <a:r>
              <a:rPr lang="en-US" dirty="0"/>
              <a:t>://cyberleninka.ru/article/n/gosudarstvennyy-russkiy-yazyk-i-rodnye-yazyki-v-prostranstve-rossiyskoy-shkoly/viewer</a:t>
            </a:r>
            <a:endParaRPr lang="ru-RU" dirty="0"/>
          </a:p>
          <a:p>
            <a:endParaRPr lang="ru-RU" dirty="0"/>
          </a:p>
          <a:p>
            <a:endParaRPr lang="ru-RU" dirty="0"/>
          </a:p>
        </p:txBody>
      </p:sp>
    </p:spTree>
    <p:extLst>
      <p:ext uri="{BB962C8B-B14F-4D97-AF65-F5344CB8AC3E}">
        <p14:creationId xmlns:p14="http://schemas.microsoft.com/office/powerpoint/2010/main" val="4146866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6224" y="553792"/>
            <a:ext cx="9357575" cy="1136896"/>
          </a:xfrm>
        </p:spPr>
        <p:txBody>
          <a:bodyPr/>
          <a:lstStyle/>
          <a:p>
            <a:r>
              <a:rPr lang="ru-RU" b="1" dirty="0" smtClean="0">
                <a:solidFill>
                  <a:srgbClr val="FF0000"/>
                </a:solidFill>
              </a:rPr>
              <a:t>Экзамен ТРКИ, СТРУКТУРА</a:t>
            </a:r>
            <a:endParaRPr lang="ru-RU" b="1" dirty="0">
              <a:solidFill>
                <a:srgbClr val="FF0000"/>
              </a:solidFill>
            </a:endParaRPr>
          </a:p>
        </p:txBody>
      </p:sp>
      <p:sp>
        <p:nvSpPr>
          <p:cNvPr id="3" name="Объект 2"/>
          <p:cNvSpPr>
            <a:spLocks noGrp="1"/>
          </p:cNvSpPr>
          <p:nvPr>
            <p:ph idx="1"/>
          </p:nvPr>
        </p:nvSpPr>
        <p:spPr>
          <a:xfrm>
            <a:off x="1764406" y="1803042"/>
            <a:ext cx="9589394" cy="4373921"/>
          </a:xfrm>
        </p:spPr>
        <p:txBody>
          <a:bodyPr/>
          <a:lstStyle/>
          <a:p>
            <a:r>
              <a:rPr lang="ru-RU" dirty="0" err="1"/>
              <a:t>Субтест</a:t>
            </a:r>
            <a:r>
              <a:rPr lang="ru-RU" dirty="0"/>
              <a:t> 1. Чтение </a:t>
            </a:r>
            <a:endParaRPr lang="ru-RU" dirty="0" smtClean="0"/>
          </a:p>
          <a:p>
            <a:r>
              <a:rPr lang="ru-RU" dirty="0" err="1" smtClean="0"/>
              <a:t>Субтест</a:t>
            </a:r>
            <a:r>
              <a:rPr lang="ru-RU" dirty="0" smtClean="0"/>
              <a:t> </a:t>
            </a:r>
            <a:r>
              <a:rPr lang="ru-RU" dirty="0"/>
              <a:t>2. Письмо </a:t>
            </a:r>
            <a:endParaRPr lang="ru-RU" dirty="0" smtClean="0"/>
          </a:p>
          <a:p>
            <a:r>
              <a:rPr lang="ru-RU" dirty="0" err="1" smtClean="0"/>
              <a:t>Субтест</a:t>
            </a:r>
            <a:r>
              <a:rPr lang="ru-RU" dirty="0" smtClean="0"/>
              <a:t> </a:t>
            </a:r>
            <a:r>
              <a:rPr lang="ru-RU" dirty="0"/>
              <a:t>3. </a:t>
            </a:r>
            <a:r>
              <a:rPr lang="ru-RU" dirty="0" err="1"/>
              <a:t>Аудирование</a:t>
            </a:r>
            <a:r>
              <a:rPr lang="ru-RU" dirty="0"/>
              <a:t> </a:t>
            </a:r>
            <a:endParaRPr lang="ru-RU" dirty="0" smtClean="0"/>
          </a:p>
          <a:p>
            <a:r>
              <a:rPr lang="ru-RU" dirty="0" err="1" smtClean="0"/>
              <a:t>Субтест</a:t>
            </a:r>
            <a:r>
              <a:rPr lang="ru-RU" dirty="0" smtClean="0"/>
              <a:t> </a:t>
            </a:r>
            <a:r>
              <a:rPr lang="ru-RU" dirty="0"/>
              <a:t>4. Говорение </a:t>
            </a:r>
          </a:p>
          <a:p>
            <a:r>
              <a:rPr lang="ru-RU" dirty="0" err="1" smtClean="0"/>
              <a:t>Субтест</a:t>
            </a:r>
            <a:r>
              <a:rPr lang="ru-RU" dirty="0" smtClean="0"/>
              <a:t> </a:t>
            </a:r>
            <a:r>
              <a:rPr lang="ru-RU" dirty="0"/>
              <a:t>5. Грамматика. Лексика</a:t>
            </a:r>
          </a:p>
        </p:txBody>
      </p:sp>
    </p:spTree>
    <p:extLst>
      <p:ext uri="{BB962C8B-B14F-4D97-AF65-F5344CB8AC3E}">
        <p14:creationId xmlns:p14="http://schemas.microsoft.com/office/powerpoint/2010/main" val="3720521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2748" y="399245"/>
            <a:ext cx="8031051" cy="1291443"/>
          </a:xfrm>
        </p:spPr>
        <p:txBody>
          <a:bodyPr/>
          <a:lstStyle/>
          <a:p>
            <a:r>
              <a:rPr lang="ru-RU" b="1" dirty="0" smtClean="0">
                <a:solidFill>
                  <a:srgbClr val="FF0000"/>
                </a:solidFill>
              </a:rPr>
              <a:t>ТРКИ </a:t>
            </a:r>
            <a:endParaRPr lang="ru-RU" b="1" dirty="0">
              <a:solidFill>
                <a:srgbClr val="FF0000"/>
              </a:solidFill>
            </a:endParaRPr>
          </a:p>
        </p:txBody>
      </p:sp>
      <p:sp>
        <p:nvSpPr>
          <p:cNvPr id="3" name="Объект 2"/>
          <p:cNvSpPr>
            <a:spLocks noGrp="1"/>
          </p:cNvSpPr>
          <p:nvPr>
            <p:ph idx="1"/>
          </p:nvPr>
        </p:nvSpPr>
        <p:spPr>
          <a:xfrm>
            <a:off x="1532586" y="1690688"/>
            <a:ext cx="9821214" cy="4486275"/>
          </a:xfrm>
        </p:spPr>
        <p:txBody>
          <a:bodyPr/>
          <a:lstStyle/>
          <a:p>
            <a:pPr marL="0" indent="0">
              <a:buNone/>
            </a:pPr>
            <a:r>
              <a:rPr lang="ru-RU" b="1" dirty="0"/>
              <a:t>Тестирование проводится в течение двух дней. В первый день </a:t>
            </a:r>
            <a:r>
              <a:rPr lang="ru-RU" b="1" dirty="0" smtClean="0"/>
              <a:t>выполняются </a:t>
            </a:r>
            <a:r>
              <a:rPr lang="ru-RU" b="1" dirty="0"/>
              <a:t>3 части теста</a:t>
            </a:r>
            <a:r>
              <a:rPr lang="ru-RU" b="1" dirty="0" smtClean="0"/>
              <a:t>:</a:t>
            </a:r>
          </a:p>
          <a:p>
            <a:r>
              <a:rPr lang="ru-RU" dirty="0" smtClean="0"/>
              <a:t> </a:t>
            </a:r>
            <a:r>
              <a:rPr lang="ru-RU" dirty="0"/>
              <a:t>1часть — «Лексика. Грамматика». </a:t>
            </a:r>
            <a:endParaRPr lang="ru-RU" dirty="0" smtClean="0"/>
          </a:p>
          <a:p>
            <a:r>
              <a:rPr lang="ru-RU" dirty="0" smtClean="0"/>
              <a:t>2часть </a:t>
            </a:r>
            <a:r>
              <a:rPr lang="ru-RU" dirty="0"/>
              <a:t>— «Чтение». </a:t>
            </a:r>
            <a:endParaRPr lang="ru-RU" dirty="0" smtClean="0"/>
          </a:p>
          <a:p>
            <a:r>
              <a:rPr lang="ru-RU" dirty="0" smtClean="0"/>
              <a:t>3часть </a:t>
            </a:r>
            <a:r>
              <a:rPr lang="ru-RU" dirty="0"/>
              <a:t>— «</a:t>
            </a:r>
            <a:r>
              <a:rPr lang="ru-RU" dirty="0" err="1"/>
              <a:t>Аудирование</a:t>
            </a:r>
            <a:r>
              <a:rPr lang="ru-RU" dirty="0"/>
              <a:t>». </a:t>
            </a:r>
            <a:endParaRPr lang="ru-RU" dirty="0" smtClean="0"/>
          </a:p>
          <a:p>
            <a:pPr marL="0" indent="0">
              <a:buNone/>
            </a:pPr>
            <a:r>
              <a:rPr lang="ru-RU" b="1" dirty="0" smtClean="0"/>
              <a:t>Во </a:t>
            </a:r>
            <a:r>
              <a:rPr lang="ru-RU" b="1" dirty="0"/>
              <a:t>второй день выполняются две части теста: </a:t>
            </a:r>
            <a:endParaRPr lang="ru-RU" b="1" dirty="0" smtClean="0"/>
          </a:p>
          <a:p>
            <a:r>
              <a:rPr lang="ru-RU" dirty="0" smtClean="0"/>
              <a:t>4 </a:t>
            </a:r>
            <a:r>
              <a:rPr lang="ru-RU" dirty="0"/>
              <a:t>часть — «Письмо» </a:t>
            </a:r>
            <a:endParaRPr lang="ru-RU" dirty="0" smtClean="0"/>
          </a:p>
          <a:p>
            <a:r>
              <a:rPr lang="ru-RU" dirty="0" smtClean="0"/>
              <a:t>5 </a:t>
            </a:r>
            <a:r>
              <a:rPr lang="ru-RU" dirty="0"/>
              <a:t>часть — «Говорение». </a:t>
            </a:r>
          </a:p>
        </p:txBody>
      </p:sp>
    </p:spTree>
    <p:extLst>
      <p:ext uri="{BB962C8B-B14F-4D97-AF65-F5344CB8AC3E}">
        <p14:creationId xmlns:p14="http://schemas.microsoft.com/office/powerpoint/2010/main" val="3870399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1851" y="500062"/>
            <a:ext cx="10515600" cy="1325563"/>
          </a:xfrm>
        </p:spPr>
        <p:txBody>
          <a:bodyPr/>
          <a:lstStyle/>
          <a:p>
            <a:r>
              <a:rPr lang="ru-RU" b="1" dirty="0" smtClean="0">
                <a:solidFill>
                  <a:srgbClr val="FF0000"/>
                </a:solidFill>
              </a:rPr>
              <a:t>ТРКИ</a:t>
            </a:r>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689" y="1825625"/>
            <a:ext cx="10562433" cy="3984457"/>
          </a:xfrm>
        </p:spPr>
      </p:pic>
    </p:spTree>
    <p:extLst>
      <p:ext uri="{BB962C8B-B14F-4D97-AF65-F5344CB8AC3E}">
        <p14:creationId xmlns:p14="http://schemas.microsoft.com/office/powerpoint/2010/main" val="1358318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643" y="425003"/>
            <a:ext cx="9238915" cy="5911325"/>
          </a:xfrm>
          <a:prstGeom prst="rect">
            <a:avLst/>
          </a:prstGeom>
        </p:spPr>
      </p:pic>
    </p:spTree>
    <p:extLst>
      <p:ext uri="{BB962C8B-B14F-4D97-AF65-F5344CB8AC3E}">
        <p14:creationId xmlns:p14="http://schemas.microsoft.com/office/powerpoint/2010/main" val="371180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43" y="1725769"/>
            <a:ext cx="10444883" cy="3464417"/>
          </a:xfrm>
          <a:prstGeom prst="rect">
            <a:avLst/>
          </a:prstGeom>
        </p:spPr>
      </p:pic>
    </p:spTree>
    <p:extLst>
      <p:ext uri="{BB962C8B-B14F-4D97-AF65-F5344CB8AC3E}">
        <p14:creationId xmlns:p14="http://schemas.microsoft.com/office/powerpoint/2010/main" val="801522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99" y="1313644"/>
            <a:ext cx="10068430" cy="4108361"/>
          </a:xfrm>
          <a:prstGeom prst="rect">
            <a:avLst/>
          </a:prstGeom>
        </p:spPr>
      </p:pic>
    </p:spTree>
    <p:extLst>
      <p:ext uri="{BB962C8B-B14F-4D97-AF65-F5344CB8AC3E}">
        <p14:creationId xmlns:p14="http://schemas.microsoft.com/office/powerpoint/2010/main" val="1709002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6224" y="618186"/>
            <a:ext cx="9357575" cy="5558777"/>
          </a:xfrm>
        </p:spPr>
        <p:txBody>
          <a:bodyPr>
            <a:normAutofit fontScale="92500" lnSpcReduction="20000"/>
          </a:bodyPr>
          <a:lstStyle/>
          <a:p>
            <a:r>
              <a:rPr lang="ru-RU" b="1" dirty="0"/>
              <a:t>Элементарный уровень (ТЭУ)/A1.</a:t>
            </a:r>
            <a:r>
              <a:rPr lang="ru-RU" dirty="0"/>
              <a:t> Успешное прохождение тестирования означает, что кандидат владеет минимальным уровнем знаний русского языка, достаточным для ограниченного числа ситуаций в повседневном общении. Также сертификат элементарного уровня означает, что кандидат имеет достаточные и необходимые знания для дальнейшего изучения языка и достижения следующего (базового) уровня общего владения русским языком</a:t>
            </a:r>
            <a:r>
              <a:rPr lang="ru-RU" dirty="0" smtClean="0"/>
              <a:t>.</a:t>
            </a:r>
          </a:p>
          <a:p>
            <a:endParaRPr lang="ru-RU" dirty="0"/>
          </a:p>
          <a:p>
            <a:r>
              <a:rPr lang="ru-RU" b="1" dirty="0"/>
              <a:t>Базовый уровень (ТБУ)/A2.</a:t>
            </a:r>
            <a:r>
              <a:rPr lang="ru-RU" dirty="0"/>
              <a:t> Успешное прохождение тестирования означает, что кандидат владеет начальным уровнем знаний русского языка, достаточным для основных коммуникативных потребностей в ограниченном числе ситуаций бытовой и культурной сфер общения. Базовый уровень является минимальной базой для занятий какой-либо профессиональной деятельностью в ограниченном объеме. ТБУ является минимальным уровнем знания русского языка необходимым для вступления в гражданство РФ.</a:t>
            </a:r>
          </a:p>
          <a:p>
            <a:endParaRPr lang="ru-RU" dirty="0"/>
          </a:p>
        </p:txBody>
      </p:sp>
    </p:spTree>
    <p:extLst>
      <p:ext uri="{BB962C8B-B14F-4D97-AF65-F5344CB8AC3E}">
        <p14:creationId xmlns:p14="http://schemas.microsoft.com/office/powerpoint/2010/main" val="2414499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3194" y="592428"/>
            <a:ext cx="9460606" cy="5584535"/>
          </a:xfrm>
        </p:spPr>
        <p:txBody>
          <a:bodyPr>
            <a:normAutofit fontScale="85000" lnSpcReduction="20000"/>
          </a:bodyPr>
          <a:lstStyle/>
          <a:p>
            <a:r>
              <a:rPr lang="ru-RU" b="1" dirty="0"/>
              <a:t>Первый уровень (ТРКИ-I)/B1. </a:t>
            </a:r>
            <a:r>
              <a:rPr lang="ru-RU" dirty="0"/>
              <a:t>Успешное прохождение тестирования означает, что кандидат имеет средний уровень владения русским языком, который позволяет кандидату удовлетворить основные коммуникативные потребности в бытовой, учебной и профессиональной сферах общения в соответствии с государственным стандартом русского языка как иностранного языка. Сертификат данного уровня необходим для поступления в российское высшее учебное заведение</a:t>
            </a:r>
            <a:r>
              <a:rPr lang="ru-RU" dirty="0" smtClean="0"/>
              <a:t>.</a:t>
            </a:r>
          </a:p>
          <a:p>
            <a:endParaRPr lang="ru-RU" dirty="0"/>
          </a:p>
          <a:p>
            <a:r>
              <a:rPr lang="ru-RU" b="1" dirty="0"/>
              <a:t>Второй уровень (ТРКИ-II)/B2.</a:t>
            </a:r>
            <a:r>
              <a:rPr lang="ru-RU" dirty="0"/>
              <a:t> Успешное прохождение тестирования означает, что кандидат имеет достаточно высокий уровень владения русским языком, который позволяет кандидату удовлетворить коммуникативные потребности во всех сферах общения. Владение языком на данному уровне, позволяет человеку вести профессиональную деятельность на русском языке как специалиста в инженерно-технической, гуманитарной и естественнонаучной областях. Наличие данного сертификата необходимо для получения диплома бакалавра или магистра.</a:t>
            </a:r>
          </a:p>
          <a:p>
            <a:endParaRPr lang="ru-RU" dirty="0"/>
          </a:p>
        </p:txBody>
      </p:sp>
    </p:spTree>
    <p:extLst>
      <p:ext uri="{BB962C8B-B14F-4D97-AF65-F5344CB8AC3E}">
        <p14:creationId xmlns:p14="http://schemas.microsoft.com/office/powerpoint/2010/main" val="297047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7588" y="437882"/>
            <a:ext cx="9396211" cy="5739081"/>
          </a:xfrm>
        </p:spPr>
        <p:txBody>
          <a:bodyPr>
            <a:normAutofit fontScale="92500" lnSpcReduction="10000"/>
          </a:bodyPr>
          <a:lstStyle/>
          <a:p>
            <a:r>
              <a:rPr lang="ru-RU" dirty="0" smtClean="0"/>
              <a:t>По данным </a:t>
            </a:r>
            <a:r>
              <a:rPr lang="ru-RU" dirty="0"/>
              <a:t>статистики</a:t>
            </a:r>
            <a:r>
              <a:rPr lang="ru-RU" dirty="0" smtClean="0"/>
              <a:t>, в </a:t>
            </a:r>
            <a:r>
              <a:rPr lang="ru-RU" dirty="0"/>
              <a:t>настоящий </a:t>
            </a:r>
            <a:r>
              <a:rPr lang="ru-RU" dirty="0" smtClean="0"/>
              <a:t>момент </a:t>
            </a:r>
            <a:r>
              <a:rPr lang="ru-RU" dirty="0"/>
              <a:t>русский язык в мире является родным для примерно 163 миллионов человек и еще 144 миллиона человек владеют им как вторым или как иностранным. </a:t>
            </a:r>
            <a:endParaRPr lang="ru-RU" dirty="0" smtClean="0"/>
          </a:p>
          <a:p>
            <a:r>
              <a:rPr lang="ru-RU" dirty="0" smtClean="0"/>
              <a:t>Русский </a:t>
            </a:r>
            <a:r>
              <a:rPr lang="ru-RU" dirty="0"/>
              <a:t>— государственный язык Российской Федерации, один из двух государственных языков Белоруссии, один из официальных языков Казахстана, Киргизии и некоторых других стран, основной язык международного общения в Центральной Евразии, в Восточной Европе, в странах бывшего Советского Союза. </a:t>
            </a:r>
            <a:endParaRPr lang="ru-RU" dirty="0" smtClean="0"/>
          </a:p>
          <a:p>
            <a:r>
              <a:rPr lang="ru-RU" dirty="0" smtClean="0"/>
              <a:t>Русскую </a:t>
            </a:r>
            <a:r>
              <a:rPr lang="ru-RU" dirty="0"/>
              <a:t>речь можно услышать и на Северном полюсе, и в Австралии, а во время последних выборов в конгресс США бюллетени в штате Нью-Йорк были отпечатаны в том числе и на русском языке (из-за большого числа носителей русского языка в этом штате). Таким образом, русский язык по-прежнему остается одним из самых распространенных языков в мире. </a:t>
            </a:r>
          </a:p>
        </p:txBody>
      </p:sp>
    </p:spTree>
    <p:extLst>
      <p:ext uri="{BB962C8B-B14F-4D97-AF65-F5344CB8AC3E}">
        <p14:creationId xmlns:p14="http://schemas.microsoft.com/office/powerpoint/2010/main" val="2206518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0314" y="695459"/>
            <a:ext cx="9473485" cy="5481504"/>
          </a:xfrm>
        </p:spPr>
        <p:txBody>
          <a:bodyPr>
            <a:normAutofit lnSpcReduction="10000"/>
          </a:bodyPr>
          <a:lstStyle/>
          <a:p>
            <a:r>
              <a:rPr lang="ru-RU" b="1" dirty="0"/>
              <a:t>Третий уровень (ТРКИ-III)/C1. </a:t>
            </a:r>
            <a:r>
              <a:rPr lang="ru-RU" dirty="0"/>
              <a:t>Успешное прохождение тестирования означает, что кандидат может вести профессиональную деятельность на русском языке в качестве филолога, переводчика, редактора, журналиста, дипломата, менеджера, работающего в русскоязычном коллективе</a:t>
            </a:r>
            <a:r>
              <a:rPr lang="ru-RU" dirty="0" smtClean="0"/>
              <a:t>.</a:t>
            </a:r>
          </a:p>
          <a:p>
            <a:endParaRPr lang="ru-RU" dirty="0"/>
          </a:p>
          <a:p>
            <a:r>
              <a:rPr lang="ru-RU" b="1" dirty="0"/>
              <a:t>Четвертый уровень (TРКИ-IV)/C2. </a:t>
            </a:r>
            <a:r>
              <a:rPr lang="ru-RU" dirty="0"/>
              <a:t>Успешное прохождение тестирования означает, что кандидат владеет русским языком на высоком уровне, сравнимым с уровнем носителя языка. Наличие данного сертификата является необходимым для получения диплома магистра-филолога, который дает право на все виды преподавательской и научно-исследовательской деятельности в области русского языка.</a:t>
            </a:r>
          </a:p>
          <a:p>
            <a:endParaRPr lang="ru-RU" dirty="0"/>
          </a:p>
        </p:txBody>
      </p:sp>
    </p:spTree>
    <p:extLst>
      <p:ext uri="{BB962C8B-B14F-4D97-AF65-F5344CB8AC3E}">
        <p14:creationId xmlns:p14="http://schemas.microsoft.com/office/powerpoint/2010/main" val="373412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еждународный государственный экзамен по русскому языку ТР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802" y="614671"/>
            <a:ext cx="7636143" cy="4730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76802" y="5653825"/>
            <a:ext cx="8344483" cy="584775"/>
          </a:xfrm>
          <a:prstGeom prst="rect">
            <a:avLst/>
          </a:prstGeom>
          <a:noFill/>
        </p:spPr>
        <p:txBody>
          <a:bodyPr wrap="square" rtlCol="0">
            <a:spAutoFit/>
          </a:bodyPr>
          <a:lstStyle/>
          <a:p>
            <a:r>
              <a:rPr lang="en-US" sz="3200" dirty="0"/>
              <a:t>https://testingcenter.spbu.ru/materials.html</a:t>
            </a:r>
            <a:endParaRPr lang="ru-RU" sz="3200" dirty="0"/>
          </a:p>
        </p:txBody>
      </p:sp>
    </p:spTree>
    <p:extLst>
      <p:ext uri="{BB962C8B-B14F-4D97-AF65-F5344CB8AC3E}">
        <p14:creationId xmlns:p14="http://schemas.microsoft.com/office/powerpoint/2010/main" val="1184897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1380" y="695459"/>
            <a:ext cx="8010659" cy="5016758"/>
          </a:xfrm>
          <a:prstGeom prst="rect">
            <a:avLst/>
          </a:prstGeom>
          <a:noFill/>
        </p:spPr>
        <p:txBody>
          <a:bodyPr wrap="square" rtlCol="0">
            <a:spAutoFit/>
          </a:bodyPr>
          <a:lstStyle/>
          <a:p>
            <a:r>
              <a:rPr lang="ru-RU" sz="3200" b="1" dirty="0" smtClean="0">
                <a:solidFill>
                  <a:srgbClr val="FF0000"/>
                </a:solidFill>
              </a:rPr>
              <a:t>ОБНОВЛЕНИЯ В МЕТОДИКЕ ПРЕПОДАВАНИЯ РУССКОГО ЯЗЫКА: </a:t>
            </a:r>
          </a:p>
          <a:p>
            <a:endParaRPr lang="ru-RU" sz="3200" dirty="0"/>
          </a:p>
          <a:p>
            <a:pPr marL="285750" indent="-285750">
              <a:buFontTx/>
              <a:buChar char="-"/>
            </a:pPr>
            <a:r>
              <a:rPr lang="ru-RU" sz="3200" dirty="0" smtClean="0"/>
              <a:t>Антропоцентризм в образовании;</a:t>
            </a:r>
          </a:p>
          <a:p>
            <a:pPr marL="285750" indent="-285750">
              <a:buFontTx/>
              <a:buChar char="-"/>
            </a:pPr>
            <a:r>
              <a:rPr lang="ru-RU" sz="3200" dirty="0" smtClean="0"/>
              <a:t>Приток миграции, связанный с </a:t>
            </a:r>
            <a:r>
              <a:rPr lang="ru-RU" sz="3200" dirty="0" err="1" smtClean="0"/>
              <a:t>геосоциальными</a:t>
            </a:r>
            <a:r>
              <a:rPr lang="ru-RU" sz="3200" dirty="0" smtClean="0"/>
              <a:t> факторами, требует обновления учебных пособий. Ведение РЯ  в группах с разным уровнем.</a:t>
            </a:r>
          </a:p>
          <a:p>
            <a:pPr marL="285750" indent="-285750">
              <a:buFontTx/>
              <a:buChar char="-"/>
            </a:pPr>
            <a:r>
              <a:rPr lang="ru-RU" sz="3200" dirty="0" smtClean="0"/>
              <a:t>Выделение отдельной методики РЯ как государственного.</a:t>
            </a:r>
            <a:endParaRPr lang="ru-RU" sz="3200" dirty="0"/>
          </a:p>
        </p:txBody>
      </p:sp>
    </p:spTree>
    <p:extLst>
      <p:ext uri="{BB962C8B-B14F-4D97-AF65-F5344CB8AC3E}">
        <p14:creationId xmlns:p14="http://schemas.microsoft.com/office/powerpoint/2010/main" val="297254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58354" y="1790163"/>
            <a:ext cx="8095445" cy="438680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34153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0772" y="412125"/>
            <a:ext cx="6903076" cy="5764838"/>
          </a:xfrm>
        </p:spPr>
        <p:txBody>
          <a:bodyPr>
            <a:normAutofit fontScale="92500"/>
          </a:bodyPr>
          <a:lstStyle/>
          <a:p>
            <a:pPr marL="0" indent="0">
              <a:buNone/>
            </a:pPr>
            <a:r>
              <a:rPr lang="ru-RU" b="1" dirty="0" smtClean="0"/>
              <a:t>За пределами России русский язык изучается</a:t>
            </a:r>
          </a:p>
          <a:p>
            <a:pPr>
              <a:buFontTx/>
              <a:buChar char="-"/>
            </a:pPr>
            <a:r>
              <a:rPr lang="ru-RU" dirty="0" smtClean="0"/>
              <a:t>Во многих странах СНГ в качестве обязательного языка или языка межнационального общения;</a:t>
            </a:r>
          </a:p>
          <a:p>
            <a:pPr>
              <a:buFontTx/>
              <a:buChar char="-"/>
            </a:pPr>
            <a:r>
              <a:rPr lang="ru-RU" dirty="0" smtClean="0"/>
              <a:t>В Турции, Греции и др. как язык, который изучается в сфере обслуживания (из-за большого количества туристов из России);</a:t>
            </a:r>
          </a:p>
          <a:p>
            <a:pPr>
              <a:buFontTx/>
              <a:buChar char="-"/>
            </a:pPr>
            <a:r>
              <a:rPr lang="ru-RU" dirty="0" smtClean="0"/>
              <a:t>В странах Азии, в частности, в Китае, из-за сотрудничества стран;</a:t>
            </a:r>
          </a:p>
          <a:p>
            <a:pPr>
              <a:buFontTx/>
              <a:buChar char="-"/>
            </a:pPr>
            <a:r>
              <a:rPr lang="ru-RU" dirty="0" smtClean="0"/>
              <a:t>В Африке и Израиле;</a:t>
            </a:r>
          </a:p>
          <a:p>
            <a:pPr>
              <a:buFontTx/>
              <a:buChar char="-"/>
            </a:pPr>
            <a:r>
              <a:rPr lang="ru-RU" dirty="0" smtClean="0"/>
              <a:t>В иммигрантских сообществах разных стран;</a:t>
            </a:r>
          </a:p>
          <a:p>
            <a:pPr>
              <a:buFontTx/>
              <a:buChar char="-"/>
            </a:pPr>
            <a:r>
              <a:rPr lang="ru-RU" dirty="0"/>
              <a:t>В 2014 во всех школах Сирии введено обязательное изучение русского языка.</a:t>
            </a:r>
            <a:endParaRPr lang="ru-RU" dirty="0" smtClean="0"/>
          </a:p>
        </p:txBody>
      </p:sp>
      <p:pic>
        <p:nvPicPr>
          <p:cNvPr id="2050" name="Picture 2" descr="Мне жаль иностранцев, которые решились учить русский язык | всё зависит от  контекста | Яндекс Дзе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5305" y="953037"/>
            <a:ext cx="3237602" cy="21562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О самых сложных вещах в русском языке для иностранцев. | Пикаб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6825" y="3650243"/>
            <a:ext cx="3083106" cy="228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2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77285" y="1339403"/>
            <a:ext cx="9576515" cy="4837560"/>
          </a:xfrm>
        </p:spPr>
        <p:txBody>
          <a:bodyPr>
            <a:normAutofit/>
          </a:bodyPr>
          <a:lstStyle/>
          <a:p>
            <a:pPr marL="0" indent="0" algn="just">
              <a:buNone/>
            </a:pPr>
            <a:r>
              <a:rPr lang="ru-RU" dirty="0"/>
              <a:t>Русский </a:t>
            </a:r>
            <a:r>
              <a:rPr lang="ru-RU" dirty="0" smtClean="0"/>
              <a:t>язык</a:t>
            </a:r>
            <a:r>
              <a:rPr lang="en-US" dirty="0" smtClean="0"/>
              <a:t> </a:t>
            </a:r>
            <a:r>
              <a:rPr lang="ru-RU" dirty="0" smtClean="0"/>
              <a:t>преподаётся </a:t>
            </a:r>
            <a:r>
              <a:rPr lang="ru-RU" dirty="0"/>
              <a:t>примерно в 100 странах. В 79-ти существуют академические вузовские программы, в 54-х он включён в программы школьного образования. </a:t>
            </a:r>
            <a:endParaRPr lang="en-US" dirty="0" smtClean="0"/>
          </a:p>
          <a:p>
            <a:pPr marL="0" indent="0" algn="just">
              <a:buNone/>
            </a:pPr>
            <a:r>
              <a:rPr lang="ru-RU" dirty="0" smtClean="0"/>
              <a:t>В </a:t>
            </a:r>
            <a:r>
              <a:rPr lang="ru-RU" dirty="0"/>
              <a:t>Прибалтике представители коренных национальностей вновь учат русский, потому что это дает лучшие жизненные перспективы. В Болгарии русский стал вторым по количеству изучающих его школьников и </a:t>
            </a:r>
            <a:r>
              <a:rPr lang="ru-RU" dirty="0" smtClean="0"/>
              <a:t>студентов. </a:t>
            </a:r>
            <a:endParaRPr lang="en-US" dirty="0" smtClean="0"/>
          </a:p>
          <a:p>
            <a:pPr marL="0" indent="0" algn="just">
              <a:buNone/>
            </a:pPr>
            <a:r>
              <a:rPr lang="ru-RU" dirty="0" smtClean="0"/>
              <a:t>В </a:t>
            </a:r>
            <a:r>
              <a:rPr lang="ru-RU" dirty="0"/>
              <a:t>Польше </a:t>
            </a:r>
            <a:r>
              <a:rPr lang="ru-RU" dirty="0" smtClean="0"/>
              <a:t>он </a:t>
            </a:r>
            <a:r>
              <a:rPr lang="ru-RU" dirty="0"/>
              <a:t>второй после английского и впереди немецкого. </a:t>
            </a:r>
            <a:endParaRPr lang="en-US" dirty="0" smtClean="0"/>
          </a:p>
        </p:txBody>
      </p:sp>
    </p:spTree>
    <p:extLst>
      <p:ext uri="{BB962C8B-B14F-4D97-AF65-F5344CB8AC3E}">
        <p14:creationId xmlns:p14="http://schemas.microsoft.com/office/powerpoint/2010/main" val="39527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12135" y="772733"/>
            <a:ext cx="9241665" cy="5404230"/>
          </a:xfrm>
        </p:spPr>
        <p:txBody>
          <a:bodyPr>
            <a:normAutofit lnSpcReduction="10000"/>
          </a:bodyPr>
          <a:lstStyle/>
          <a:p>
            <a:r>
              <a:rPr lang="ru-RU" b="1" dirty="0" smtClean="0"/>
              <a:t>РУССКИЙ ЯЗЫК находится на 8 месте по использованию в мире</a:t>
            </a:r>
          </a:p>
          <a:p>
            <a:r>
              <a:rPr lang="ru-RU" b="1" dirty="0" smtClean="0"/>
              <a:t>Но на 2 месте по использованию в интернете.</a:t>
            </a:r>
          </a:p>
          <a:p>
            <a:endParaRPr lang="ru-RU" b="1" dirty="0"/>
          </a:p>
          <a:p>
            <a:pPr marL="0" indent="0">
              <a:buNone/>
            </a:pPr>
            <a:r>
              <a:rPr lang="ru-RU" dirty="0"/>
              <a:t>В исследовании учтены данные по 23 крупнейшим международным организациям, которые объединяют более 100 </a:t>
            </a:r>
            <a:r>
              <a:rPr lang="ru-RU" dirty="0" smtClean="0"/>
              <a:t>государств-членов, проанализировано использование русского языка. </a:t>
            </a:r>
          </a:p>
          <a:p>
            <a:pPr marL="0" indent="0">
              <a:buNone/>
            </a:pPr>
            <a:r>
              <a:rPr lang="ru-RU" dirty="0" smtClean="0"/>
              <a:t>В </a:t>
            </a:r>
            <a:r>
              <a:rPr lang="ru-RU" dirty="0"/>
              <a:t>этот перечень входят ООН, Всемирная организация здравоохранения (ВОЗ), Международное агентство по атомной энергии (МАГАТЭ), Всемирная торговая организация и другие. Р</a:t>
            </a:r>
            <a:r>
              <a:rPr lang="ru-RU" dirty="0" smtClean="0"/>
              <a:t>усский </a:t>
            </a:r>
            <a:r>
              <a:rPr lang="ru-RU" dirty="0"/>
              <a:t>язык занимает </a:t>
            </a:r>
            <a:r>
              <a:rPr lang="ru-RU" b="1" dirty="0" smtClean="0">
                <a:solidFill>
                  <a:srgbClr val="FF0000"/>
                </a:solidFill>
              </a:rPr>
              <a:t>четвертое </a:t>
            </a:r>
            <a:r>
              <a:rPr lang="ru-RU" b="1" dirty="0">
                <a:solidFill>
                  <a:srgbClr val="FF0000"/>
                </a:solidFill>
              </a:rPr>
              <a:t>место</a:t>
            </a:r>
            <a:r>
              <a:rPr lang="ru-RU" dirty="0"/>
              <a:t>, пропустив вперед английский, французский, и испанский.</a:t>
            </a:r>
            <a:endParaRPr lang="ru-RU" b="1" dirty="0"/>
          </a:p>
        </p:txBody>
      </p:sp>
    </p:spTree>
    <p:extLst>
      <p:ext uri="{BB962C8B-B14F-4D97-AF65-F5344CB8AC3E}">
        <p14:creationId xmlns:p14="http://schemas.microsoft.com/office/powerpoint/2010/main" val="4074442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0314" y="321972"/>
            <a:ext cx="9826582" cy="5854991"/>
          </a:xfrm>
        </p:spPr>
        <p:txBody>
          <a:bodyPr/>
          <a:lstStyle/>
          <a:p>
            <a:pPr marL="0" indent="457200" algn="just">
              <a:buNone/>
            </a:pPr>
            <a:r>
              <a:rPr lang="ru-RU" dirty="0"/>
              <a:t>Огромный вклад в распространение русского языка, как и в мировую культуру, внесла и классическая литература. Имена Льва Толстого, Федора Достоевского, Антона Чехова, Ивана Тургенева очень популярны за границей. Чтобы в оригинале ознакомиться с их произведениями, иностранные студенты специально изучают русский язык.</a:t>
            </a:r>
          </a:p>
        </p:txBody>
      </p:sp>
      <p:pic>
        <p:nvPicPr>
          <p:cNvPr id="1026" name="Picture 2" descr="Русская литература: современные исследования | Президентская библиотека  имени Б.Н. Ельц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350" y="2730322"/>
            <a:ext cx="7165416" cy="358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91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Высказывания о русском языке</a:t>
            </a:r>
            <a:endParaRPr lang="ru-RU" dirty="0"/>
          </a:p>
        </p:txBody>
      </p:sp>
      <p:sp>
        <p:nvSpPr>
          <p:cNvPr id="3" name="Объект 2"/>
          <p:cNvSpPr>
            <a:spLocks noGrp="1"/>
          </p:cNvSpPr>
          <p:nvPr>
            <p:ph idx="1"/>
          </p:nvPr>
        </p:nvSpPr>
        <p:spPr/>
        <p:txBody>
          <a:bodyPr>
            <a:normAutofit fontScale="92500" lnSpcReduction="20000"/>
          </a:bodyPr>
          <a:lstStyle/>
          <a:p>
            <a:r>
              <a:rPr lang="ru-RU" dirty="0"/>
              <a:t>Что русский язык — один из богатейших языков в мире, в этом нет никакого сомнения.</a:t>
            </a:r>
            <a:br>
              <a:rPr lang="ru-RU" dirty="0"/>
            </a:br>
            <a:r>
              <a:rPr lang="ru-RU" dirty="0"/>
              <a:t>          (В. Г. Белинский)</a:t>
            </a:r>
          </a:p>
          <a:p>
            <a:r>
              <a:rPr lang="ru-RU" dirty="0"/>
              <a:t>Русский язык неисчерпаемо богат, и все обогащается с быстротой поражающей.</a:t>
            </a:r>
            <a:br>
              <a:rPr lang="ru-RU" dirty="0"/>
            </a:br>
            <a:r>
              <a:rPr lang="ru-RU" dirty="0"/>
              <a:t>         (Максим Горький).</a:t>
            </a:r>
          </a:p>
          <a:p>
            <a:r>
              <a:rPr lang="ru-RU" dirty="0"/>
              <a:t>Русский язык, насколько я могу судить о нем, является богатейшим из всех европейских наречий и кажется нарочно созданным для выражения тончайших оттенков. Одаренный чудесной сжатостью, соединенный с ясностью, он довольствуется одним словом для передачи мысли, когда другому языку потребовались бы для этого целые фразы.</a:t>
            </a:r>
          </a:p>
          <a:p>
            <a:pPr marL="0" indent="0">
              <a:buNone/>
            </a:pPr>
            <a:r>
              <a:rPr lang="ru-RU" dirty="0"/>
              <a:t> </a:t>
            </a:r>
            <a:r>
              <a:rPr lang="ru-RU" dirty="0" smtClean="0"/>
              <a:t>          (</a:t>
            </a:r>
            <a:r>
              <a:rPr lang="ru-RU" dirty="0" err="1" smtClean="0"/>
              <a:t>Проспер</a:t>
            </a:r>
            <a:r>
              <a:rPr lang="ru-RU" dirty="0" smtClean="0"/>
              <a:t> Мериме)</a:t>
            </a:r>
            <a:endParaRPr lang="ru-RU" dirty="0"/>
          </a:p>
        </p:txBody>
      </p:sp>
    </p:spTree>
    <p:extLst>
      <p:ext uri="{BB962C8B-B14F-4D97-AF65-F5344CB8AC3E}">
        <p14:creationId xmlns:p14="http://schemas.microsoft.com/office/powerpoint/2010/main" val="7803348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1388</Words>
  <Application>Microsoft Office PowerPoint</Application>
  <PresentationFormat>Широкоэкранный</PresentationFormat>
  <Paragraphs>141</Paragraphs>
  <Slides>43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43</vt:i4>
      </vt:variant>
    </vt:vector>
  </HeadingPairs>
  <TitlesOfParts>
    <vt:vector size="47" baseType="lpstr">
      <vt:lpstr>Arial</vt:lpstr>
      <vt:lpstr>Calibri</vt:lpstr>
      <vt:lpstr>Calibri Light</vt:lpstr>
      <vt:lpstr>Тема Office</vt:lpstr>
      <vt:lpstr>Русскоязычное пространство в современном мире</vt:lpstr>
      <vt:lpstr>Презентация PowerPoint</vt:lpstr>
      <vt:lpstr>Цифры и факты</vt:lpstr>
      <vt:lpstr>Презентация PowerPoint</vt:lpstr>
      <vt:lpstr>Презентация PowerPoint</vt:lpstr>
      <vt:lpstr>Презентация PowerPoint</vt:lpstr>
      <vt:lpstr>Презентация PowerPoint</vt:lpstr>
      <vt:lpstr>Презентация PowerPoint</vt:lpstr>
      <vt:lpstr>Высказывания о русском языке</vt:lpstr>
      <vt:lpstr>Ломоносов М.В.: </vt:lpstr>
      <vt:lpstr>Презентация PowerPoint</vt:lpstr>
      <vt:lpstr>Презентация PowerPoint</vt:lpstr>
      <vt:lpstr>Организации, занимающиеся сохранением и развитием русского языка:</vt:lpstr>
      <vt:lpstr>МАПРЯЛ </vt:lpstr>
      <vt:lpstr>Презентация PowerPoint</vt:lpstr>
      <vt:lpstr>Презентация PowerPoint</vt:lpstr>
      <vt:lpstr>Фонд содействия продвижению русского языка и образования на русском </vt:lpstr>
      <vt:lpstr>«Центр развития русского языка»</vt:lpstr>
      <vt:lpstr>Презентация PowerPoint</vt:lpstr>
      <vt:lpstr>Презентация PowerPoint</vt:lpstr>
      <vt:lpstr>3 НАПРАВЛЕНИЯ ИЗУЧЕНИЯ РУССКОГО ЯЗЫКА</vt:lpstr>
      <vt:lpstr>РКР – русский язык как родной</vt:lpstr>
      <vt:lpstr>Презентация PowerPoint</vt:lpstr>
      <vt:lpstr>РКДР – русский язык как другой родной</vt:lpstr>
      <vt:lpstr>Презентация PowerPoint</vt:lpstr>
      <vt:lpstr> РКН – русский язык как неродной</vt:lpstr>
      <vt:lpstr>РКН, РУССКИЙ ЯЗЫК В НАЦИОНАЛЬНОЙ ШКОЛЕ</vt:lpstr>
      <vt:lpstr>Презентация PowerPoint</vt:lpstr>
      <vt:lpstr>РКИ – русский язык как иностранный</vt:lpstr>
      <vt:lpstr>Презентация PowerPoint</vt:lpstr>
      <vt:lpstr>ЛИТЕРАТУРА ПО ТЕМЕ: </vt:lpstr>
      <vt:lpstr>Экзамен ТРКИ, СТРУКТУРА</vt:lpstr>
      <vt:lpstr>ТРКИ </vt:lpstr>
      <vt:lpstr>ТРКИ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tillyriddle2013@gmail.com</cp:lastModifiedBy>
  <cp:revision>28</cp:revision>
  <dcterms:created xsi:type="dcterms:W3CDTF">2021-10-28T11:48:12Z</dcterms:created>
  <dcterms:modified xsi:type="dcterms:W3CDTF">2022-11-11T10:52:07Z</dcterms:modified>
</cp:coreProperties>
</file>