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9" r:id="rId8"/>
    <p:sldId id="270" r:id="rId9"/>
    <p:sldId id="272" r:id="rId10"/>
    <p:sldId id="275" r:id="rId11"/>
    <p:sldId id="277" r:id="rId12"/>
    <p:sldId id="279" r:id="rId13"/>
    <p:sldId id="280" r:id="rId14"/>
    <p:sldId id="281" r:id="rId15"/>
    <p:sldId id="261" r:id="rId16"/>
    <p:sldId id="262" r:id="rId17"/>
    <p:sldId id="263" r:id="rId18"/>
    <p:sldId id="284" r:id="rId19"/>
    <p:sldId id="283" r:id="rId20"/>
    <p:sldId id="282" r:id="rId21"/>
    <p:sldId id="265" r:id="rId22"/>
    <p:sldId id="266" r:id="rId23"/>
    <p:sldId id="26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339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E91F-17B5-4542-9602-28C4D2793531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B03DA-1AFC-4FCA-8743-E1DBF219C913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E91F-17B5-4542-9602-28C4D2793531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B03DA-1AFC-4FCA-8743-E1DBF219C9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E91F-17B5-4542-9602-28C4D2793531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B03DA-1AFC-4FCA-8743-E1DBF219C9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E91F-17B5-4542-9602-28C4D2793531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B03DA-1AFC-4FCA-8743-E1DBF219C9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E91F-17B5-4542-9602-28C4D2793531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B03DA-1AFC-4FCA-8743-E1DBF219C913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E91F-17B5-4542-9602-28C4D2793531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B03DA-1AFC-4FCA-8743-E1DBF219C9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E91F-17B5-4542-9602-28C4D2793531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B03DA-1AFC-4FCA-8743-E1DBF219C913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E91F-17B5-4542-9602-28C4D2793531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B03DA-1AFC-4FCA-8743-E1DBF219C9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E91F-17B5-4542-9602-28C4D2793531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B03DA-1AFC-4FCA-8743-E1DBF219C9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E91F-17B5-4542-9602-28C4D2793531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B03DA-1AFC-4FCA-8743-E1DBF219C91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E91F-17B5-4542-9602-28C4D2793531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B03DA-1AFC-4FCA-8743-E1DBF219C9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C7EE91F-17B5-4542-9602-28C4D2793531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0B03DA-1AFC-4FCA-8743-E1DBF219C91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7778824" cy="260612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/>
              <a:t>Особенности применения наглядных </a:t>
            </a:r>
            <a:r>
              <a:rPr lang="ru-RU" sz="3100" b="1" dirty="0" smtClean="0"/>
              <a:t>и словесных методов </a:t>
            </a:r>
            <a:r>
              <a:rPr lang="ru-RU" sz="3100" b="1" dirty="0"/>
              <a:t>при обучении </a:t>
            </a:r>
            <a:r>
              <a:rPr lang="ru-RU" sz="3100" b="1" dirty="0" smtClean="0"/>
              <a:t>подразделу </a:t>
            </a:r>
            <a:r>
              <a:rPr lang="ru-RU" sz="3100" b="1"/>
              <a:t>«</a:t>
            </a:r>
            <a:r>
              <a:rPr lang="ru-RU" sz="3100" b="1" smtClean="0"/>
              <a:t>Растения. </a:t>
            </a:r>
            <a:r>
              <a:rPr lang="ru-RU" sz="3100" b="1" dirty="0"/>
              <a:t>Бактерии. Грибы. Лишайники» 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3726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082" y="395669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057" y="4149080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086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fs00.infourok.ru/images/doc/312/311198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00" y="-45943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643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20" y="1628800"/>
            <a:ext cx="8496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Данный опыт был осуществлён английским химиком Джозефом Пристли в 1771 году. Он доказал, что растение на свету поглощает углекислый газ и выделяет кислород. Для этого он поместил в закрытый сосуд, поставленный на свет, зелёное растение и мышь. Благодаря кислороду, выделяемому в результате фотосинтеза, мышь могла существовать долгое время. В контрольном эксперименте (при отсутствии либо света, либо растения) мышь достаточно быстро задыхалась.</a:t>
            </a:r>
          </a:p>
        </p:txBody>
      </p:sp>
    </p:spTree>
    <p:extLst>
      <p:ext uri="{BB962C8B-B14F-4D97-AF65-F5344CB8AC3E}">
        <p14:creationId xmlns:p14="http://schemas.microsoft.com/office/powerpoint/2010/main" val="1737256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ds02.infourok.ru/uploads/ex/1097/0000e76e-4ce47319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761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53144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54260" y="5657671"/>
            <a:ext cx="9035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Демонстрация результатов опыта по испарению воды листьями (в одну из </a:t>
            </a:r>
            <a:r>
              <a:rPr lang="ru-RU" dirty="0" smtClean="0"/>
              <a:t>трех пробирок с </a:t>
            </a:r>
            <a:r>
              <a:rPr lang="ru-RU" dirty="0"/>
              <a:t>водой и слоем масла-ставят </a:t>
            </a:r>
            <a:r>
              <a:rPr lang="ru-RU" dirty="0" smtClean="0"/>
              <a:t>побег с листьями или </a:t>
            </a:r>
            <a:r>
              <a:rPr lang="ru-RU" dirty="0"/>
              <a:t>лист с черешком (пеларгонии или фуксии): через-сутки убыль воды </a:t>
            </a:r>
            <a:r>
              <a:rPr lang="ru-RU" dirty="0" smtClean="0"/>
              <a:t>измеряют.</a:t>
            </a: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4555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20617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Демонстрации результатов опытов, связанных с развитием органов растений (прорастание семян, рост корня, распускание листьев из почек и т.д.)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0" y="-65182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3651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305342"/>
            <a:ext cx="842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Демонстрация применяется учителем </a:t>
            </a:r>
            <a:r>
              <a:rPr lang="ru-RU" sz="2400" dirty="0" smtClean="0"/>
              <a:t>преимущественно: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при </a:t>
            </a:r>
            <a:r>
              <a:rPr lang="ru-RU" sz="2400" dirty="0"/>
              <a:t>изучении нового материала, </a:t>
            </a: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п</a:t>
            </a:r>
            <a:r>
              <a:rPr lang="ru-RU" sz="2400" dirty="0" smtClean="0"/>
              <a:t>ри закреплении учебного материала,</a:t>
            </a:r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при </a:t>
            </a:r>
            <a:r>
              <a:rPr lang="ru-RU" sz="2400" dirty="0"/>
              <a:t>обобщении </a:t>
            </a:r>
            <a:r>
              <a:rPr lang="ru-RU" sz="2400" dirty="0" smtClean="0"/>
              <a:t>и систематизации знаний.</a:t>
            </a:r>
            <a:endParaRPr lang="ru-RU" sz="2400" dirty="0"/>
          </a:p>
          <a:p>
            <a:endParaRPr lang="ru-RU" sz="2400" dirty="0" smtClean="0"/>
          </a:p>
          <a:p>
            <a:r>
              <a:rPr lang="ru-RU" sz="2400" dirty="0" smtClean="0"/>
              <a:t>Условиями </a:t>
            </a:r>
            <a:r>
              <a:rPr lang="ru-RU" sz="2400" dirty="0"/>
              <a:t>эффективности применения демонстрации являются: </a:t>
            </a: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тщательно </a:t>
            </a:r>
            <a:r>
              <a:rPr lang="ru-RU" sz="2400" dirty="0"/>
              <a:t>продуманные пояснения; </a:t>
            </a: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обеспечение </a:t>
            </a:r>
            <a:r>
              <a:rPr lang="ru-RU" sz="2400" dirty="0"/>
              <a:t>хорошей видимости демонстрируемых объектов всем </a:t>
            </a:r>
            <a:r>
              <a:rPr lang="ru-RU" sz="2400" dirty="0" smtClean="0"/>
              <a:t>учащимся.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72284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148" y="548680"/>
            <a:ext cx="871296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Иллюстрация</a:t>
            </a:r>
            <a:r>
              <a:rPr lang="ru-RU" sz="2000" dirty="0"/>
              <a:t> </a:t>
            </a:r>
            <a:r>
              <a:rPr lang="ru-RU" sz="2000" dirty="0" smtClean="0"/>
              <a:t>объектов, явлений, процессов применяется в </a:t>
            </a:r>
            <a:r>
              <a:rPr lang="ru-RU" sz="2000" dirty="0"/>
              <a:t>целях создания в сознании учащихся с помощью средств наглядности точного, четкого и ясного образа изучаемого явления.</a:t>
            </a:r>
          </a:p>
          <a:p>
            <a:r>
              <a:rPr lang="ru-RU" sz="2000" i="1" dirty="0" smtClean="0"/>
              <a:t>Обучающий </a:t>
            </a:r>
            <a:r>
              <a:rPr lang="ru-RU" sz="2000" i="1" dirty="0"/>
              <a:t>результат</a:t>
            </a:r>
            <a:r>
              <a:rPr lang="ru-RU" sz="2000" dirty="0"/>
              <a:t> </a:t>
            </a:r>
            <a:r>
              <a:rPr lang="ru-RU" sz="2000" dirty="0" smtClean="0"/>
              <a:t>иллюстраций </a:t>
            </a:r>
            <a:r>
              <a:rPr lang="ru-RU" sz="2000" dirty="0"/>
              <a:t>проявляется в обеспечении четкости первоначального восприятия изучаемого предмета </a:t>
            </a:r>
            <a:r>
              <a:rPr lang="ru-RU" sz="2000" dirty="0" smtClean="0"/>
              <a:t>учащимися.</a:t>
            </a:r>
            <a:endParaRPr lang="ru-RU" sz="2000" dirty="0"/>
          </a:p>
          <a:p>
            <a:r>
              <a:rPr lang="ru-RU" sz="2000" i="1" dirty="0"/>
              <a:t>Развивающий эффект </a:t>
            </a:r>
            <a:r>
              <a:rPr lang="ru-RU" sz="2000" dirty="0"/>
              <a:t>иллюстрации связан с активизацией деятельности анализаторов, процессов восприятия и формирования представлений. Вместе с тем злоупотребление иллюстративностью приводит к сдерживанию развития мыслительных процессов.</a:t>
            </a:r>
          </a:p>
          <a:p>
            <a:r>
              <a:rPr lang="ru-RU" sz="2000" i="1" dirty="0"/>
              <a:t>Воспитательное значение</a:t>
            </a:r>
            <a:r>
              <a:rPr lang="ru-RU" sz="2000" dirty="0"/>
              <a:t> использования иллюстративного материала состоит в формировании у учащихся визуальной и слуховой культуры. </a:t>
            </a:r>
            <a:endParaRPr lang="ru-RU" sz="2000" dirty="0" smtClean="0"/>
          </a:p>
          <a:p>
            <a:r>
              <a:rPr lang="ru-RU" sz="2000" dirty="0" smtClean="0"/>
              <a:t>В </a:t>
            </a:r>
            <a:r>
              <a:rPr lang="ru-RU" sz="2000" dirty="0"/>
              <a:t>диагностическом отношении использование иллюстрации дает учителю обильную обратную информацию, поскольку порождает у учащихся многочисленные вопросы, отражающие движение их мысли к пониманию сути </a:t>
            </a:r>
            <a:r>
              <a:rPr lang="ru-RU" sz="2000" dirty="0" smtClean="0"/>
              <a:t>явления.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47144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51344"/>
            <a:ext cx="856895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ПРИМЕНЕНИЕ СЛОВЕСНЫХ МЕТОДОВ ПРИ ОБУЧЕНИИ ПОДРАЗДЕЛУ «РАСТЕНИЯ»</a:t>
            </a:r>
          </a:p>
          <a:p>
            <a:endParaRPr lang="ru-RU" b="1" dirty="0">
              <a:solidFill>
                <a:srgbClr val="FF0000"/>
              </a:solidFill>
            </a:endParaRPr>
          </a:p>
          <a:p>
            <a:r>
              <a:rPr lang="ru-RU" sz="2000" b="1" dirty="0" smtClean="0"/>
              <a:t>Рассказ </a:t>
            </a:r>
            <a:r>
              <a:rPr lang="ru-RU" sz="2000" dirty="0" smtClean="0"/>
              <a:t>монологический </a:t>
            </a:r>
            <a:r>
              <a:rPr lang="ru-RU" sz="2000" dirty="0"/>
              <a:t>метод трансляции учителем новых знаний, предполагающий их восприятие, умственную переработку и усвоение учащимися.  </a:t>
            </a:r>
            <a:endParaRPr lang="ru-RU" sz="2000" dirty="0" smtClean="0"/>
          </a:p>
          <a:p>
            <a:r>
              <a:rPr lang="ru-RU" sz="2000" dirty="0" smtClean="0"/>
              <a:t>Рассказ </a:t>
            </a:r>
            <a:r>
              <a:rPr lang="ru-RU" sz="2000" dirty="0"/>
              <a:t>применяется на уроках, экскурсиях, на внеклассных </a:t>
            </a:r>
            <a:r>
              <a:rPr lang="ru-RU" sz="2000" dirty="0" smtClean="0"/>
              <a:t>занятиях, </a:t>
            </a:r>
            <a:r>
              <a:rPr lang="ru-RU" sz="2000" dirty="0"/>
              <a:t>когда следует познакомить учащихся с историй научных открытий, с достижениями современной науки и биографическими фактами ученых, и при этом усилить интерес к  изучению </a:t>
            </a:r>
            <a:r>
              <a:rPr lang="ru-RU" sz="2000" dirty="0" smtClean="0"/>
              <a:t>биологии</a:t>
            </a:r>
            <a:r>
              <a:rPr lang="ru-RU" sz="2000" dirty="0"/>
              <a:t>.</a:t>
            </a:r>
          </a:p>
          <a:p>
            <a:r>
              <a:rPr lang="ru-RU" sz="2000" dirty="0"/>
              <a:t>Рассказ должен отвечать требованиям логики. При этом учебный материал должен излагаться не только логично, но и ярко, образно. Рассказ должен  содержать интересные факты и примеры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Например, рассказ о: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истории открытия фотосинтеза;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истории открытия и получения пенициллина;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применении мха-сфагнума как перевязочного материала  в годы ВОВ.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09134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08" y="-45943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224" y="-45943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04268" y="6451769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Рассказ об истории открытия фотосинтеза</a:t>
            </a:r>
          </a:p>
        </p:txBody>
      </p:sp>
    </p:spTree>
    <p:extLst>
      <p:ext uri="{BB962C8B-B14F-4D97-AF65-F5344CB8AC3E}">
        <p14:creationId xmlns:p14="http://schemas.microsoft.com/office/powerpoint/2010/main" val="3415741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32" y="-891480"/>
            <a:ext cx="8936012" cy="730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6211669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Рассказ об истории открытия фотосинтеза</a:t>
            </a:r>
          </a:p>
        </p:txBody>
      </p:sp>
    </p:spTree>
    <p:extLst>
      <p:ext uri="{BB962C8B-B14F-4D97-AF65-F5344CB8AC3E}">
        <p14:creationId xmlns:p14="http://schemas.microsoft.com/office/powerpoint/2010/main" val="1085094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Применение наглядных </a:t>
            </a:r>
            <a:r>
              <a:rPr lang="ru-RU" sz="2400" b="1" dirty="0">
                <a:solidFill>
                  <a:srgbClr val="FF0000"/>
                </a:solidFill>
              </a:rPr>
              <a:t>методов </a:t>
            </a:r>
            <a:r>
              <a:rPr lang="ru-RU" sz="2400" b="1" dirty="0" smtClean="0">
                <a:solidFill>
                  <a:srgbClr val="FF0000"/>
                </a:solidFill>
              </a:rPr>
              <a:t>обучения биологии</a:t>
            </a:r>
            <a:r>
              <a:rPr lang="ru-RU" sz="2400" dirty="0" smtClean="0">
                <a:solidFill>
                  <a:srgbClr val="FF0000"/>
                </a:solidFill>
              </a:rPr>
              <a:t>   </a:t>
            </a:r>
          </a:p>
          <a:p>
            <a:r>
              <a:rPr lang="ru-RU" sz="2400" dirty="0" smtClean="0"/>
              <a:t>Важнейший признак </a:t>
            </a:r>
            <a:r>
              <a:rPr lang="ru-RU" sz="2400" dirty="0"/>
              <a:t>наглядных </a:t>
            </a:r>
            <a:r>
              <a:rPr lang="ru-RU" sz="2400" dirty="0" smtClean="0"/>
              <a:t>методов: источник информации - образ </a:t>
            </a:r>
            <a:r>
              <a:rPr lang="ru-RU" sz="2400" dirty="0"/>
              <a:t>изучаемого объекта (или его отображение). </a:t>
            </a:r>
          </a:p>
          <a:p>
            <a:r>
              <a:rPr lang="ru-RU" sz="2400" dirty="0"/>
              <a:t>П</a:t>
            </a:r>
            <a:r>
              <a:rPr lang="ru-RU" sz="2400" dirty="0" smtClean="0"/>
              <a:t>одходы </a:t>
            </a:r>
            <a:r>
              <a:rPr lang="ru-RU" sz="2400" dirty="0"/>
              <a:t>к классификации наглядных </a:t>
            </a:r>
            <a:r>
              <a:rPr lang="ru-RU" sz="2400" dirty="0" smtClean="0"/>
              <a:t>методов:</a:t>
            </a:r>
            <a:endParaRPr lang="ru-RU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i="1" dirty="0"/>
              <a:t>по природе пособий</a:t>
            </a:r>
            <a:r>
              <a:rPr lang="ru-RU" sz="2400" dirty="0"/>
              <a:t>: демонстрационные (демонстрация результатов опыта или эксперимента, показ натуральных объектов), иллюстративные (использование изобразительных пособий). </a:t>
            </a:r>
            <a:endParaRPr lang="ru-RU" sz="2400" dirty="0" smtClean="0"/>
          </a:p>
          <a:p>
            <a:pPr lvl="0"/>
            <a:r>
              <a:rPr lang="ru-RU" sz="2400" dirty="0" smtClean="0"/>
              <a:t>Иллюстративные </a:t>
            </a:r>
            <a:r>
              <a:rPr lang="ru-RU" sz="2400" dirty="0"/>
              <a:t>методы иногда подразделяют на методы с использованием изобразительных средств обучения (рисунки, схемы, модели, карты, репродукции) и видео-методы (демонстрации учебных фильмов, фрагментов кинофильмов, видеофильмов, медиа-средств и других экранно-звуковых средств обучения).</a:t>
            </a:r>
          </a:p>
        </p:txBody>
      </p:sp>
    </p:spTree>
    <p:extLst>
      <p:ext uri="{BB962C8B-B14F-4D97-AF65-F5344CB8AC3E}">
        <p14:creationId xmlns:p14="http://schemas.microsoft.com/office/powerpoint/2010/main" val="1394447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88" y="-38742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2316" y="6485404"/>
            <a:ext cx="8865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Рассказ об истории открытия </a:t>
            </a:r>
            <a:r>
              <a:rPr lang="ru-RU" dirty="0" smtClean="0"/>
              <a:t>фотосинтеза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4387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83529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Объяснение</a:t>
            </a:r>
            <a:r>
              <a:rPr lang="ru-RU" sz="2400" dirty="0"/>
              <a:t> </a:t>
            </a:r>
            <a:r>
              <a:rPr lang="ru-RU" sz="2400" dirty="0" smtClean="0"/>
              <a:t>– четкое </a:t>
            </a:r>
            <a:r>
              <a:rPr lang="ru-RU" sz="2400" dirty="0"/>
              <a:t>изложение учебного материала на основе анализа фактов и доказательств с формулировкой выводов. Здесь очень важна логика изложения, умение (интонацией, с помощью записей на доске, в тетрадях учащихся) вычленить главное. Объяснение </a:t>
            </a:r>
            <a:r>
              <a:rPr lang="ru-RU" sz="2400" dirty="0" smtClean="0"/>
              <a:t>применяется  </a:t>
            </a:r>
            <a:r>
              <a:rPr lang="ru-RU" sz="2400" dirty="0"/>
              <a:t>при изучении материала, сложного для восприятия и понимания учащимися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Например, объяснение применяется при изучении строения и жизнедеятельности (клетки, органов: корня, стебля, листа, цветка, семени), особенностей строения, размножения и развития отделов растений (на примере типичных представителей), бактерий, грибов, лишайников.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31982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66843"/>
            <a:ext cx="82809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Беседа</a:t>
            </a:r>
            <a:r>
              <a:rPr lang="ru-RU" sz="2400" dirty="0"/>
              <a:t> – диалогическая форма трансляции знаний. </a:t>
            </a:r>
          </a:p>
          <a:p>
            <a:r>
              <a:rPr lang="ru-RU" sz="2400" dirty="0" smtClean="0"/>
              <a:t>Деятельность </a:t>
            </a:r>
            <a:r>
              <a:rPr lang="ru-RU" sz="2400" dirty="0"/>
              <a:t>учителя по изложению содержания связана с деятельностью отдельных учащихся или с целым коллективом.  </a:t>
            </a:r>
          </a:p>
          <a:p>
            <a:r>
              <a:rPr lang="ru-RU" sz="2400" dirty="0"/>
              <a:t>Беседа  как метод обучения </a:t>
            </a:r>
            <a:r>
              <a:rPr lang="ru-RU" sz="2400" dirty="0" smtClean="0"/>
              <a:t>биологии </a:t>
            </a:r>
            <a:r>
              <a:rPr lang="ru-RU" sz="2400" dirty="0"/>
              <a:t>позволяет учителю очень быстро установить с учащимися обратную связь – выявить круг представлений и знаний учащихся, определить качество и недостатки усвоения знаний, в случае необходимости откорректировать учебный процесс. Беседа в значительной степени содействует систематизации и обобщению знаний. </a:t>
            </a:r>
          </a:p>
        </p:txBody>
      </p:sp>
    </p:spTree>
    <p:extLst>
      <p:ext uri="{BB962C8B-B14F-4D97-AF65-F5344CB8AC3E}">
        <p14:creationId xmlns:p14="http://schemas.microsoft.com/office/powerpoint/2010/main" val="32474244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08720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Дискуссия</a:t>
            </a:r>
            <a:r>
              <a:rPr lang="ru-RU" sz="2400" dirty="0"/>
              <a:t> представляет собой целенаправленный обмен мнениями. Успех дискуссии заложен в актуальности изучаемой проблемы. </a:t>
            </a:r>
            <a:endParaRPr lang="ru-RU" sz="2400" dirty="0" smtClean="0"/>
          </a:p>
          <a:p>
            <a:r>
              <a:rPr lang="ru-RU" sz="2400" dirty="0" smtClean="0"/>
              <a:t>Проблема </a:t>
            </a:r>
            <a:r>
              <a:rPr lang="ru-RU" sz="2400" dirty="0"/>
              <a:t>вызывает живой интерес у учащихся, если обсуждается личностно значимый для учащихся вопрос. </a:t>
            </a:r>
            <a:endParaRPr lang="ru-RU" sz="2400" dirty="0" smtClean="0"/>
          </a:p>
          <a:p>
            <a:r>
              <a:rPr lang="ru-RU" sz="2400" dirty="0" smtClean="0"/>
              <a:t>В </a:t>
            </a:r>
            <a:r>
              <a:rPr lang="ru-RU" sz="2400" dirty="0"/>
              <a:t>ходе дискуссии важно предлагать учащимся такие вопросы, которые требовали бы от них оценочных суждений и подводили к выводам, имеющим мировоззренческое значение. </a:t>
            </a:r>
            <a:endParaRPr lang="ru-RU" sz="2400" dirty="0" smtClean="0"/>
          </a:p>
          <a:p>
            <a:r>
              <a:rPr lang="ru-RU" sz="2400" dirty="0" smtClean="0"/>
              <a:t>Ценность </a:t>
            </a:r>
            <a:r>
              <a:rPr lang="ru-RU" sz="2400" dirty="0"/>
              <a:t>дискуссии состоит в том, что в ее ходе у учащихся формируются определенные убеждения в правильности тех или иных </a:t>
            </a:r>
            <a:r>
              <a:rPr lang="ru-RU" sz="2400" dirty="0" smtClean="0"/>
              <a:t>положений, что позволяет </a:t>
            </a:r>
            <a:r>
              <a:rPr lang="ru-RU" sz="2400" dirty="0"/>
              <a:t>существенно влиять на формирование у учащихся научного мировоззрения</a:t>
            </a:r>
          </a:p>
        </p:txBody>
      </p:sp>
    </p:spTree>
    <p:extLst>
      <p:ext uri="{BB962C8B-B14F-4D97-AF65-F5344CB8AC3E}">
        <p14:creationId xmlns:p14="http://schemas.microsoft.com/office/powerpoint/2010/main" val="3105461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878497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Подходы к классификации наглядных методов:</a:t>
            </a:r>
          </a:p>
          <a:p>
            <a:pPr lvl="0"/>
            <a:r>
              <a:rPr lang="ru-RU" sz="2400" i="1" dirty="0" smtClean="0"/>
              <a:t>по </a:t>
            </a:r>
            <a:r>
              <a:rPr lang="ru-RU" sz="2400" i="1" dirty="0"/>
              <a:t>характеру работы: </a:t>
            </a:r>
            <a:r>
              <a:rPr lang="ru-RU" sz="2400" dirty="0"/>
              <a:t>показ учителем демонстрационных опытов; работа учащихся с наглядными пособиями </a:t>
            </a:r>
            <a:r>
              <a:rPr lang="ru-RU" sz="2400" dirty="0" smtClean="0"/>
              <a:t>(гербариями, коллекциями, таблицами</a:t>
            </a:r>
            <a:r>
              <a:rPr lang="ru-RU" sz="2400" dirty="0"/>
              <a:t>, </a:t>
            </a:r>
            <a:r>
              <a:rPr lang="ru-RU" sz="2400" dirty="0" smtClean="0"/>
              <a:t>живыми </a:t>
            </a:r>
            <a:r>
              <a:rPr lang="ru-RU" sz="2400" dirty="0"/>
              <a:t>объектами, моделями). </a:t>
            </a:r>
            <a:endParaRPr lang="ru-RU" sz="2400" dirty="0" smtClean="0"/>
          </a:p>
          <a:p>
            <a:r>
              <a:rPr lang="ru-RU" sz="2400" dirty="0" smtClean="0"/>
              <a:t>При </a:t>
            </a:r>
            <a:r>
              <a:rPr lang="ru-RU" sz="2400" dirty="0"/>
              <a:t>использовании </a:t>
            </a:r>
            <a:r>
              <a:rPr lang="ru-RU" sz="2400" i="1" dirty="0"/>
              <a:t>наглядных методов</a:t>
            </a:r>
            <a:r>
              <a:rPr lang="ru-RU" sz="2400" dirty="0"/>
              <a:t> образы </a:t>
            </a:r>
            <a:r>
              <a:rPr lang="ru-RU" sz="2400" dirty="0" smtClean="0"/>
              <a:t>биологического объекта</a:t>
            </a:r>
            <a:r>
              <a:rPr lang="ru-RU" sz="2400" dirty="0"/>
              <a:t>, природного явления или процесса, отображаемые учебным пособием, выступают в качестве источника информации, а ученики воспринимают ее, изучая изображение явления, процесса или объекта</a:t>
            </a:r>
            <a:r>
              <a:rPr lang="ru-RU" sz="2400" dirty="0" smtClean="0"/>
              <a:t>.</a:t>
            </a:r>
          </a:p>
          <a:p>
            <a:r>
              <a:rPr lang="ru-RU" sz="2400" b="1" i="1" dirty="0"/>
              <a:t>Виды наглядных </a:t>
            </a:r>
            <a:r>
              <a:rPr lang="ru-RU" sz="2400" b="1" i="1" dirty="0" smtClean="0"/>
              <a:t>методов: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демонстрации </a:t>
            </a:r>
            <a:r>
              <a:rPr lang="ru-RU" sz="2400" dirty="0"/>
              <a:t>видеоматериалов, </a:t>
            </a:r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демонстрации опытов,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иллюстрации натуральных объектов </a:t>
            </a:r>
            <a:r>
              <a:rPr lang="ru-RU" sz="2400" dirty="0"/>
              <a:t>и изобразительных средств </a:t>
            </a:r>
            <a:r>
              <a:rPr lang="ru-RU" sz="2400" dirty="0" smtClean="0"/>
              <a:t>обучения,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наблюдение</a:t>
            </a: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81575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85497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Демонстрация видеоматериалов </a:t>
            </a:r>
            <a:r>
              <a:rPr lang="ru-RU" sz="2000" i="1" dirty="0"/>
              <a:t>(кинофильмов, видеофильмов, слайдов). </a:t>
            </a:r>
            <a:r>
              <a:rPr lang="ru-RU" sz="2000" dirty="0" smtClean="0"/>
              <a:t>Источник информации </a:t>
            </a:r>
            <a:r>
              <a:rPr lang="ru-RU" sz="2000" dirty="0"/>
              <a:t>для учащихся </a:t>
            </a:r>
            <a:r>
              <a:rPr lang="ru-RU" sz="2000" dirty="0" smtClean="0"/>
              <a:t>- содержание </a:t>
            </a:r>
            <a:r>
              <a:rPr lang="ru-RU" sz="2000" dirty="0"/>
              <a:t>фильма. </a:t>
            </a:r>
          </a:p>
          <a:p>
            <a:r>
              <a:rPr lang="ru-RU" sz="2000" dirty="0" smtClean="0"/>
              <a:t>Учителю нужно: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заблаговременно </a:t>
            </a:r>
            <a:r>
              <a:rPr lang="ru-RU" sz="2000" dirty="0"/>
              <a:t>ознакомиться с содержанием </a:t>
            </a:r>
            <a:r>
              <a:rPr lang="ru-RU" sz="2000" dirty="0" smtClean="0"/>
              <a:t>видеоматериалов,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убедиться </a:t>
            </a:r>
            <a:r>
              <a:rPr lang="ru-RU" sz="2000" dirty="0"/>
              <a:t>в целесообразности использования фильма как средства </a:t>
            </a:r>
            <a:r>
              <a:rPr lang="ru-RU" sz="2000" dirty="0" smtClean="0"/>
              <a:t>обучения,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о</a:t>
            </a:r>
            <a:r>
              <a:rPr lang="ru-RU" sz="2000" dirty="0" smtClean="0"/>
              <a:t>пределить </a:t>
            </a:r>
            <a:r>
              <a:rPr lang="ru-RU" sz="2000" dirty="0"/>
              <a:t>дидактические задачи демонстрации фильма, его место в структуре урока  (на каком этапе он будет </a:t>
            </a:r>
            <a:r>
              <a:rPr lang="ru-RU" sz="2000" dirty="0" smtClean="0"/>
              <a:t>демонстрироваться),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решить</a:t>
            </a:r>
            <a:r>
              <a:rPr lang="ru-RU" sz="2000" dirty="0"/>
              <a:t>, как будет организован просмотр фильма (целиком или  </a:t>
            </a:r>
            <a:r>
              <a:rPr lang="ru-RU" sz="2000" dirty="0" smtClean="0"/>
              <a:t>частями),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д</a:t>
            </a:r>
            <a:r>
              <a:rPr lang="ru-RU" sz="2000" dirty="0" smtClean="0"/>
              <a:t>ля целенаправленного восприятия учебного материала до начала просмотра фильма сформулировать для учащихся вопросы и задания,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окончании </a:t>
            </a:r>
            <a:r>
              <a:rPr lang="ru-RU" sz="2000" dirty="0"/>
              <a:t>фильма организуется обсуждение фильма  по заранее предложенным вниманию учащихся вопросам и заданиям. </a:t>
            </a:r>
          </a:p>
        </p:txBody>
      </p:sp>
    </p:spTree>
    <p:extLst>
      <p:ext uri="{BB962C8B-B14F-4D97-AF65-F5344CB8AC3E}">
        <p14:creationId xmlns:p14="http://schemas.microsoft.com/office/powerpoint/2010/main" val="1574001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82012"/>
            <a:ext cx="86409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Демонстрация опытов </a:t>
            </a:r>
            <a:r>
              <a:rPr lang="ru-RU" sz="2000" i="1" dirty="0"/>
              <a:t>(результатов опытов</a:t>
            </a:r>
            <a:r>
              <a:rPr lang="ru-RU" sz="2000" i="1" dirty="0" smtClean="0"/>
              <a:t>)</a:t>
            </a:r>
            <a:r>
              <a:rPr lang="ru-RU" sz="2000" dirty="0" smtClean="0"/>
              <a:t>. </a:t>
            </a:r>
          </a:p>
          <a:p>
            <a:r>
              <a:rPr lang="ru-RU" sz="2000" dirty="0" smtClean="0"/>
              <a:t>Важнейшие </a:t>
            </a:r>
            <a:r>
              <a:rPr lang="ru-RU" sz="2000" dirty="0"/>
              <a:t>условия при постановке </a:t>
            </a:r>
            <a:r>
              <a:rPr lang="ru-RU" sz="2000" dirty="0" smtClean="0"/>
              <a:t>опыта: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При подготовке к уроку, на котором запланирована демонстрация опыта, учителю  необходимо поупражняться в его постановке и проведении.    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Понимание учащимися </a:t>
            </a:r>
            <a:r>
              <a:rPr lang="ru-RU" sz="2000" dirty="0"/>
              <a:t>цели и </a:t>
            </a:r>
            <a:r>
              <a:rPr lang="ru-RU" sz="2000" dirty="0" smtClean="0"/>
              <a:t>условий </a:t>
            </a:r>
            <a:r>
              <a:rPr lang="ru-RU" sz="2000" dirty="0"/>
              <a:t>опыта. Цель и условия проведения каждого конкретного опыта следует уточнить с учащимися в ходе беседы или краткого объяснения учителем. </a:t>
            </a:r>
            <a:endParaRPr lang="ru-RU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В </a:t>
            </a:r>
            <a:r>
              <a:rPr lang="ru-RU" sz="2000" dirty="0"/>
              <a:t>ходе наблюдения учителю важно откорректировать точность восприятия учащимися информации. </a:t>
            </a:r>
            <a:endParaRPr lang="ru-RU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Для формирования у учащихся </a:t>
            </a:r>
            <a:r>
              <a:rPr lang="ru-RU" sz="2000" dirty="0"/>
              <a:t>правильных представлений и понятий на основе демонстрируемого опыта - формулирование </a:t>
            </a:r>
            <a:r>
              <a:rPr lang="ru-RU" sz="2000" dirty="0" smtClean="0"/>
              <a:t>выводов</a:t>
            </a:r>
            <a:r>
              <a:rPr lang="ru-RU" sz="2000" dirty="0"/>
              <a:t>. </a:t>
            </a:r>
            <a:endParaRPr lang="ru-RU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На последнем </a:t>
            </a:r>
            <a:r>
              <a:rPr lang="ru-RU" sz="2000" dirty="0"/>
              <a:t>этапе необходимо  оказать учащимся помощь в раскрытии </a:t>
            </a:r>
            <a:r>
              <a:rPr lang="ru-RU" sz="2000" dirty="0" smtClean="0"/>
              <a:t>причинно-следственных </a:t>
            </a:r>
            <a:r>
              <a:rPr lang="ru-RU" sz="2000" dirty="0"/>
              <a:t>связей наблюдаемых  в опыте </a:t>
            </a:r>
            <a:r>
              <a:rPr lang="ru-RU" sz="2000" dirty="0" smtClean="0"/>
              <a:t>явлений.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Перед </a:t>
            </a:r>
            <a:r>
              <a:rPr lang="ru-RU" sz="2000" dirty="0"/>
              <a:t>демонстрацией опыта следует предложить учащимся определенную форму записи наблюдаемого опыта. 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288490"/>
              </p:ext>
            </p:extLst>
          </p:nvPr>
        </p:nvGraphicFramePr>
        <p:xfrm>
          <a:off x="179512" y="5949280"/>
          <a:ext cx="8712968" cy="830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6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2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28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08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Цель опыта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Ход опыта (что наблюдали)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Результаты опыта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Выводы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38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33525" y="3603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608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Большое значение имеют </a:t>
            </a:r>
            <a:r>
              <a:rPr lang="ru-RU" sz="2400" b="1" dirty="0" smtClean="0"/>
              <a:t>демонстрации результатов опытов по </a:t>
            </a:r>
            <a:r>
              <a:rPr lang="ru-RU" sz="2400" b="1" dirty="0"/>
              <a:t>физиологии листа</a:t>
            </a:r>
            <a:r>
              <a:rPr lang="ru-RU" sz="2400" dirty="0"/>
              <a:t>.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 </a:t>
            </a:r>
            <a:r>
              <a:rPr lang="ru-RU" sz="2400" dirty="0" smtClean="0"/>
              <a:t>1. Опыт по </a:t>
            </a:r>
            <a:r>
              <a:rPr lang="ru-RU" sz="2400" dirty="0"/>
              <a:t>выяснению образования крахмала в листе под действием света выполняется в классе. Листья с крахмальными фигурами могут быть заготовлены </a:t>
            </a:r>
            <a:r>
              <a:rPr lang="ru-RU" sz="2400" dirty="0" smtClean="0"/>
              <a:t>в кабинете биологии заранее (под </a:t>
            </a:r>
            <a:r>
              <a:rPr lang="ru-RU" sz="2400" dirty="0"/>
              <a:t>электрическим светом). </a:t>
            </a:r>
            <a:endParaRPr lang="ru-RU" sz="2400" dirty="0" smtClean="0"/>
          </a:p>
          <a:p>
            <a:r>
              <a:rPr lang="ru-RU" sz="2400" dirty="0" smtClean="0"/>
              <a:t>2. Знакомство </a:t>
            </a:r>
            <a:r>
              <a:rPr lang="ru-RU" sz="2400" dirty="0"/>
              <a:t>с </a:t>
            </a:r>
            <a:r>
              <a:rPr lang="ru-RU" sz="2400" dirty="0" smtClean="0"/>
              <a:t>результатами </a:t>
            </a:r>
            <a:r>
              <a:rPr lang="ru-RU" sz="2400" dirty="0"/>
              <a:t>о</a:t>
            </a:r>
            <a:r>
              <a:rPr lang="ru-RU" sz="2400" dirty="0" smtClean="0"/>
              <a:t>пыта с хлорофилловой вытяжкой.</a:t>
            </a:r>
            <a:r>
              <a:rPr lang="ru-RU" sz="2400" dirty="0"/>
              <a:t> 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33417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3.infourok.ru/uploads/ex/06d0/0005fa3f-8ca6d5b8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76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296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072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7165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1535</TotalTime>
  <Words>1143</Words>
  <Application>Microsoft Office PowerPoint</Application>
  <PresentationFormat>Экран (4:3)</PresentationFormat>
  <Paragraphs>77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Arial</vt:lpstr>
      <vt:lpstr>Times New Roman</vt:lpstr>
      <vt:lpstr>Ясность</vt:lpstr>
      <vt:lpstr>Особенности применения наглядных и словесных методов при обучении подразделу «Растения. Бактерии. Грибы. Лишайники»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применения наглядных методов при обучении подразделу «Растения». Бактерии. Грибы. Лишайники»</dc:title>
  <dc:creator>Natalia Andreeva</dc:creator>
  <cp:lastModifiedBy>Наталья</cp:lastModifiedBy>
  <cp:revision>18</cp:revision>
  <dcterms:created xsi:type="dcterms:W3CDTF">2018-04-17T16:19:39Z</dcterms:created>
  <dcterms:modified xsi:type="dcterms:W3CDTF">2022-10-24T17:43:22Z</dcterms:modified>
</cp:coreProperties>
</file>