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2" r:id="rId2"/>
    <p:sldId id="313" r:id="rId3"/>
    <p:sldId id="314" r:id="rId4"/>
    <p:sldId id="315" r:id="rId5"/>
    <p:sldId id="316" r:id="rId6"/>
    <p:sldId id="317" r:id="rId7"/>
    <p:sldId id="319" r:id="rId8"/>
    <p:sldId id="318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6060AF"/>
    <a:srgbClr val="FFCC00"/>
    <a:srgbClr val="5353A0"/>
    <a:srgbClr val="333399"/>
    <a:srgbClr val="FF9900"/>
    <a:srgbClr val="666699"/>
    <a:srgbClr val="D60093"/>
    <a:srgbClr val="3399FF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05" autoAdjust="0"/>
    <p:restoredTop sz="94570" autoAdjust="0"/>
  </p:normalViewPr>
  <p:slideViewPr>
    <p:cSldViewPr>
      <p:cViewPr varScale="1">
        <p:scale>
          <a:sx n="92" d="100"/>
          <a:sy n="92" d="100"/>
        </p:scale>
        <p:origin x="1026" y="72"/>
      </p:cViewPr>
      <p:guideLst>
        <p:guide orient="horz" pos="1620"/>
        <p:guide pos="2880"/>
      </p:guideLst>
    </p:cSldViewPr>
  </p:slideViewPr>
  <p:notesTextViewPr>
    <p:cViewPr>
      <p:scale>
        <a:sx n="50" d="100"/>
        <a:sy n="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2000BE-8AE1-49DB-919F-A20082430C90}" type="datetimeFigureOut">
              <a:rPr lang="ru-RU" smtClean="0"/>
              <a:t>19.04.2022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632A6-5D7C-4399-9325-87C759F8A0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026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088E-FC4E-45DA-B741-34A252CB5380}" type="datetime1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6575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D5A34-F5F9-4641-B02B-884582CF9593}" type="datetime1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3359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55ECF-62B5-4DB1-8E19-F67CDF91CB06}" type="datetime1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8673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642DE-5564-4561-B077-E6F28B78DB96}" type="datetime1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234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DDCE-3811-4FA5-912F-41E02DD81E2B}" type="datetime1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343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CEB2CC-5A9E-42CB-9D25-9B1561ECAB69}" type="datetime1">
              <a:rPr lang="ru-RU" smtClean="0"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094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D0D57-794F-4B21-93D4-06A13423F81F}" type="datetime1">
              <a:rPr lang="ru-RU" smtClean="0"/>
              <a:t>19.04.2022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397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0DE11-9C4D-4EED-BA74-CFB2EDECE705}" type="datetime1">
              <a:rPr lang="ru-RU" smtClean="0"/>
              <a:t>19.04.2022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073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F93F0-C493-4B25-9512-F92B12AE5EDD}" type="datetime1">
              <a:rPr lang="ru-RU" smtClean="0"/>
              <a:t>19.04.2022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990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2AEBE-C56B-4CF6-8D07-C2811054231D}" type="datetime1">
              <a:rPr lang="ru-RU" smtClean="0"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233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FF162-DCBE-471E-9D6C-A2D67CAD3D19}" type="datetime1">
              <a:rPr lang="ru-RU" smtClean="0"/>
              <a:t>19.04.2022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875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60684E-69EB-477F-A1D1-766DC4CA70E7}" type="datetime1">
              <a:rPr lang="ru-RU" smtClean="0"/>
              <a:t>19.04.2022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47D2A4-FA47-4238-85F0-092078163C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495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1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652733"/>
            <a:ext cx="1800200" cy="178054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60513" y="1342677"/>
            <a:ext cx="5616624" cy="923330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r"/>
            <a:r>
              <a:rPr lang="ru-RU" b="1" dirty="0" smtClean="0"/>
              <a:t>ОСОБЕННОСТИ ПРОФЕССИОНАЛЬНО ОРИЕНТИРОВАННОГО ОБУЧЕНИЯ РКИ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Синильникова Елена Сергеевна</a:t>
            </a:r>
            <a:endParaRPr lang="ru-RU" b="1" dirty="0" smtClean="0">
              <a:solidFill>
                <a:srgbClr val="3333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98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99592" y="699542"/>
            <a:ext cx="7602582" cy="37702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r"/>
            <a:r>
              <a:rPr lang="ru-RU" sz="2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такое профессионально ориентированное обучение РКИ?</a:t>
            </a:r>
            <a:endParaRPr lang="ru-RU" sz="2000" b="1" dirty="0" smtClean="0">
              <a:solidFill>
                <a:srgbClr val="33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1275606"/>
            <a:ext cx="7746598" cy="2814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0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Профессионально ориентированное обучение русскому языку как иностранному (РКИ) – это обучение студентов-иностранцев русскому языку с учетом будущей специальности, обучение языку специальности. Целью является достижения уровня, достаточного для практического использования русского языка при получении профессии. </a:t>
            </a:r>
            <a:endParaRPr lang="ru-RU" sz="20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208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+mj-lt"/>
              </a:rPr>
              <a:t>В «Новом словаре методических терминов и понятий» язык специальности характеризуется как «аспект обучения языку, обеспечивающий учебно-научное и профессиональное общение при получении специальности в образовательном учреждении на изучаемом языке. </a:t>
            </a:r>
            <a:endParaRPr lang="ru-RU" sz="2000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3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770709" y="653835"/>
            <a:ext cx="7602582" cy="37702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r"/>
            <a:r>
              <a:rPr lang="ru-RU" sz="2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такое профессионально ориентированное обучение РКИ?</a:t>
            </a:r>
            <a:endParaRPr lang="ru-RU" sz="2000" b="1" dirty="0" smtClean="0">
              <a:solidFill>
                <a:srgbClr val="33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4811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9582"/>
            <a:ext cx="8229600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>
                <a:latin typeface="+mj-lt"/>
              </a:rPr>
              <a:t>Язык специальности имеет свои лексические и стилистические особенности. </a:t>
            </a:r>
            <a:endParaRPr lang="ru-RU" sz="2000" dirty="0" smtClean="0">
              <a:latin typeface="+mj-lt"/>
            </a:endParaRPr>
          </a:p>
          <a:p>
            <a:pPr marL="0" indent="0">
              <a:buNone/>
            </a:pPr>
            <a:r>
              <a:rPr lang="ru-RU" sz="2000" dirty="0" smtClean="0">
                <a:latin typeface="+mj-lt"/>
              </a:rPr>
              <a:t>Лексические особенности: </a:t>
            </a:r>
          </a:p>
          <a:p>
            <a:r>
              <a:rPr lang="ru-RU" sz="2000" dirty="0" smtClean="0">
                <a:latin typeface="+mj-lt"/>
              </a:rPr>
              <a:t>терминология</a:t>
            </a:r>
            <a:r>
              <a:rPr lang="ru-RU" sz="2000" dirty="0">
                <a:latin typeface="+mj-lt"/>
              </a:rPr>
              <a:t>, </a:t>
            </a:r>
            <a:endParaRPr lang="ru-RU" sz="2000" dirty="0" smtClean="0">
              <a:latin typeface="+mj-lt"/>
            </a:endParaRPr>
          </a:p>
          <a:p>
            <a:r>
              <a:rPr lang="ru-RU" sz="2000" dirty="0" smtClean="0">
                <a:latin typeface="+mj-lt"/>
              </a:rPr>
              <a:t>профессиональный </a:t>
            </a:r>
            <a:r>
              <a:rPr lang="ru-RU" sz="2000" dirty="0">
                <a:latin typeface="+mj-lt"/>
              </a:rPr>
              <a:t>сленг, </a:t>
            </a:r>
            <a:endParaRPr lang="ru-RU" sz="2000" dirty="0" smtClean="0">
              <a:latin typeface="+mj-lt"/>
            </a:endParaRPr>
          </a:p>
          <a:p>
            <a:r>
              <a:rPr lang="ru-RU" sz="2000" dirty="0" smtClean="0">
                <a:latin typeface="+mj-lt"/>
              </a:rPr>
              <a:t>заимствования </a:t>
            </a:r>
            <a:r>
              <a:rPr lang="ru-RU" sz="2000" dirty="0">
                <a:latin typeface="+mj-lt"/>
              </a:rPr>
              <a:t>из других языков. </a:t>
            </a:r>
            <a:endParaRPr lang="ru-RU" sz="2000" dirty="0">
              <a:latin typeface="+mj-lt"/>
            </a:endParaRPr>
          </a:p>
          <a:p>
            <a:pPr marL="0" indent="0">
              <a:buNone/>
            </a:pPr>
            <a:r>
              <a:rPr lang="ru-RU" sz="2000" dirty="0">
                <a:latin typeface="+mj-lt"/>
              </a:rPr>
              <a:t>С</a:t>
            </a:r>
            <a:r>
              <a:rPr lang="ru-RU" sz="2000" dirty="0" smtClean="0">
                <a:latin typeface="+mj-lt"/>
              </a:rPr>
              <a:t>тилистическом особенности:</a:t>
            </a:r>
          </a:p>
          <a:p>
            <a:r>
              <a:rPr lang="ru-RU" sz="2000" dirty="0" smtClean="0">
                <a:latin typeface="+mj-lt"/>
              </a:rPr>
              <a:t>собственные </a:t>
            </a:r>
            <a:r>
              <a:rPr lang="ru-RU" sz="2000" dirty="0">
                <a:latin typeface="+mj-lt"/>
              </a:rPr>
              <a:t>жанры текста с определенными композиционными моделями.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4</a:t>
            </a:fld>
            <a:endParaRPr lang="ru-RU"/>
          </a:p>
        </p:txBody>
      </p:sp>
      <p:sp>
        <p:nvSpPr>
          <p:cNvPr id="5" name="Заголовок 4"/>
          <p:cNvSpPr txBox="1">
            <a:spLocks noGrp="1"/>
          </p:cNvSpPr>
          <p:nvPr>
            <p:ph type="title"/>
          </p:nvPr>
        </p:nvSpPr>
        <p:spPr>
          <a:xfrm>
            <a:off x="457200" y="583509"/>
            <a:ext cx="8229600" cy="37702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r"/>
            <a:r>
              <a:rPr lang="ru-RU" sz="2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Особенности профессионально ориентированного обучения РКИ</a:t>
            </a:r>
            <a:endParaRPr lang="ru-RU" sz="2000" b="1" dirty="0" smtClean="0">
              <a:solidFill>
                <a:srgbClr val="33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36610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49055"/>
            <a:ext cx="8229600" cy="339447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+mj-lt"/>
              </a:rPr>
              <a:t>Профессионально </a:t>
            </a:r>
            <a:r>
              <a:rPr lang="ru-RU" sz="2000" dirty="0">
                <a:latin typeface="+mj-lt"/>
              </a:rPr>
              <a:t>ориентированное обучение РКИ включает в </a:t>
            </a:r>
            <a:r>
              <a:rPr lang="ru-RU" sz="2000" dirty="0" smtClean="0">
                <a:latin typeface="+mj-lt"/>
              </a:rPr>
              <a:t>себя:</a:t>
            </a:r>
          </a:p>
          <a:p>
            <a:r>
              <a:rPr lang="ru-RU" sz="2000" dirty="0" smtClean="0">
                <a:latin typeface="+mj-lt"/>
              </a:rPr>
              <a:t>обучение </a:t>
            </a:r>
            <a:r>
              <a:rPr lang="ru-RU" sz="2000" dirty="0">
                <a:latin typeface="+mj-lt"/>
              </a:rPr>
              <a:t>стилистике научной речи, </a:t>
            </a:r>
            <a:endParaRPr lang="ru-RU" sz="2000" dirty="0" smtClean="0">
              <a:latin typeface="+mj-lt"/>
            </a:endParaRPr>
          </a:p>
          <a:p>
            <a:r>
              <a:rPr lang="ru-RU" sz="2000" dirty="0" smtClean="0">
                <a:latin typeface="+mj-lt"/>
              </a:rPr>
              <a:t>чтение </a:t>
            </a:r>
            <a:r>
              <a:rPr lang="ru-RU" sz="2000" dirty="0">
                <a:latin typeface="+mj-lt"/>
              </a:rPr>
              <a:t>литературы по специальности, </a:t>
            </a:r>
            <a:endParaRPr lang="ru-RU" sz="2000" dirty="0" smtClean="0">
              <a:latin typeface="+mj-lt"/>
            </a:endParaRPr>
          </a:p>
          <a:p>
            <a:r>
              <a:rPr lang="ru-RU" sz="2000" dirty="0" smtClean="0">
                <a:latin typeface="+mj-lt"/>
              </a:rPr>
              <a:t>изучение </a:t>
            </a:r>
            <a:r>
              <a:rPr lang="ru-RU" sz="2000" dirty="0">
                <a:latin typeface="+mj-lt"/>
              </a:rPr>
              <a:t>профессиональной лексики и терминологии, </a:t>
            </a:r>
            <a:endParaRPr lang="ru-RU" sz="2000" dirty="0" smtClean="0">
              <a:latin typeface="+mj-lt"/>
            </a:endParaRPr>
          </a:p>
          <a:p>
            <a:r>
              <a:rPr lang="ru-RU" sz="2000" dirty="0" smtClean="0">
                <a:latin typeface="+mj-lt"/>
              </a:rPr>
              <a:t>общение </a:t>
            </a:r>
            <a:r>
              <a:rPr lang="ru-RU" sz="2000" dirty="0">
                <a:latin typeface="+mj-lt"/>
              </a:rPr>
              <a:t>в сфере профессиональной деятельности. </a:t>
            </a:r>
            <a:endParaRPr lang="ru-RU" sz="2000" dirty="0" smtClean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5</a:t>
            </a:fld>
            <a:endParaRPr lang="ru-RU"/>
          </a:p>
        </p:txBody>
      </p:sp>
      <p:sp>
        <p:nvSpPr>
          <p:cNvPr id="5" name="Заголовок 4"/>
          <p:cNvSpPr txBox="1">
            <a:spLocks/>
          </p:cNvSpPr>
          <p:nvPr/>
        </p:nvSpPr>
        <p:spPr>
          <a:xfrm>
            <a:off x="457200" y="548292"/>
            <a:ext cx="8229600" cy="377026"/>
          </a:xfrm>
          <a:prstGeom prst="rect">
            <a:avLst/>
          </a:prstGeom>
          <a:noFill/>
        </p:spPr>
        <p:txBody>
          <a:bodyPr vert="horz" wrap="square" lIns="68580" tIns="34290" rIns="68580" bIns="3429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Особенности профессионально ориентированного обучения РКИ</a:t>
            </a:r>
            <a:endParaRPr lang="ru-RU" sz="2000" b="1" dirty="0" smtClean="0">
              <a:solidFill>
                <a:srgbClr val="33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23938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/>
              <a:t>Студенты должны уметь осуществлять речевое общение в устной и письменной форме как в общенаучной сфере, так и в узкоспециальной тематике. В процесс обучения включаются не только учебные, но и аутентичные тексты. Языковой материал должен отбираться в соответствии с потребностями студентов и ситуацией профессиональной </a:t>
            </a:r>
            <a:r>
              <a:rPr lang="ru-RU" sz="2000" dirty="0" smtClean="0"/>
              <a:t>коммуникации.</a:t>
            </a: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6</a:t>
            </a:fld>
            <a:endParaRPr lang="ru-RU"/>
          </a:p>
        </p:txBody>
      </p:sp>
      <p:sp>
        <p:nvSpPr>
          <p:cNvPr id="5" name="Заголовок 4"/>
          <p:cNvSpPr txBox="1">
            <a:spLocks/>
          </p:cNvSpPr>
          <p:nvPr/>
        </p:nvSpPr>
        <p:spPr>
          <a:xfrm>
            <a:off x="457200" y="548292"/>
            <a:ext cx="8229600" cy="377026"/>
          </a:xfrm>
          <a:prstGeom prst="rect">
            <a:avLst/>
          </a:prstGeom>
          <a:noFill/>
        </p:spPr>
        <p:txBody>
          <a:bodyPr vert="horz" wrap="square" lIns="68580" tIns="34290" rIns="68580" bIns="3429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Особенности профессионально ориентированного обучения РКИ</a:t>
            </a:r>
            <a:endParaRPr lang="ru-RU" sz="2000" b="1" dirty="0" smtClean="0">
              <a:solidFill>
                <a:srgbClr val="33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4484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+mj-lt"/>
              </a:rPr>
              <a:t>Большинство учебных пособий по языку специальности ориентировано на продвинутый уровень владения языком, при этом студенты, которые начинают изучать язык специальности, в основном владеют русским языком на уровне </a:t>
            </a:r>
            <a:r>
              <a:rPr lang="en-US" sz="2000" dirty="0">
                <a:latin typeface="+mj-lt"/>
              </a:rPr>
              <a:t>A</a:t>
            </a:r>
            <a:r>
              <a:rPr lang="ru-RU" sz="2000" dirty="0">
                <a:latin typeface="+mj-lt"/>
              </a:rPr>
              <a:t>1-</a:t>
            </a:r>
            <a:r>
              <a:rPr lang="en-US" sz="2000" dirty="0">
                <a:latin typeface="+mj-lt"/>
              </a:rPr>
              <a:t>A</a:t>
            </a:r>
            <a:r>
              <a:rPr lang="ru-RU" sz="2000" dirty="0">
                <a:latin typeface="+mj-lt"/>
              </a:rPr>
              <a:t>2. Перед преподавателем языка специальности встает проблема адаптации учебных текстов и заданий. </a:t>
            </a:r>
          </a:p>
          <a:p>
            <a:pPr marL="0" indent="0">
              <a:buNone/>
            </a:pPr>
            <a:r>
              <a:rPr lang="ru-RU" sz="2000" dirty="0">
                <a:latin typeface="+mj-lt"/>
              </a:rPr>
              <a:t>Часто преподаватель русского языка недостаточно знает специальность, которой он должен обучать студентов. Решить эту проблему может совместная работа с преподавателем-предметником.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7</a:t>
            </a:fld>
            <a:endParaRPr lang="ru-RU"/>
          </a:p>
        </p:txBody>
      </p:sp>
      <p:sp>
        <p:nvSpPr>
          <p:cNvPr id="5" name="Заголовок 4"/>
          <p:cNvSpPr txBox="1">
            <a:spLocks/>
          </p:cNvSpPr>
          <p:nvPr/>
        </p:nvSpPr>
        <p:spPr>
          <a:xfrm>
            <a:off x="9516" y="650484"/>
            <a:ext cx="8229600" cy="377026"/>
          </a:xfrm>
          <a:prstGeom prst="rect">
            <a:avLst/>
          </a:prstGeom>
          <a:noFill/>
        </p:spPr>
        <p:txBody>
          <a:bodyPr vert="horz" wrap="square" lIns="68580" tIns="34290" rIns="68580" bIns="3429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Проблемы профессионально ориентированного обучения РКИ</a:t>
            </a:r>
            <a:endParaRPr lang="ru-RU" sz="2000" b="1" dirty="0" smtClean="0">
              <a:solidFill>
                <a:srgbClr val="33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4141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dirty="0" smtClean="0">
                <a:latin typeface="+mj-lt"/>
              </a:rPr>
              <a:t>Перед преподавателем </a:t>
            </a:r>
            <a:r>
              <a:rPr lang="ru-RU" sz="2000" dirty="0">
                <a:latin typeface="+mj-lt"/>
              </a:rPr>
              <a:t>языка специальности стоит несколько важных задач: </a:t>
            </a:r>
          </a:p>
          <a:p>
            <a:pPr lvl="0"/>
            <a:r>
              <a:rPr lang="ru-RU" sz="2000" dirty="0">
                <a:latin typeface="+mj-lt"/>
              </a:rPr>
              <a:t>чему и как обучать; </a:t>
            </a:r>
          </a:p>
          <a:p>
            <a:pPr lvl="0"/>
            <a:r>
              <a:rPr lang="ru-RU" sz="2000" dirty="0">
                <a:latin typeface="+mj-lt"/>
              </a:rPr>
              <a:t>по какому критерию отбирать материал;</a:t>
            </a:r>
          </a:p>
          <a:p>
            <a:pPr lvl="0"/>
            <a:r>
              <a:rPr lang="ru-RU" sz="2000" dirty="0">
                <a:latin typeface="+mj-lt"/>
              </a:rPr>
              <a:t>проблема поиска учебных пособий по языку специальности;</a:t>
            </a:r>
          </a:p>
          <a:p>
            <a:pPr lvl="0"/>
            <a:r>
              <a:rPr lang="ru-RU" sz="2000" dirty="0">
                <a:latin typeface="+mj-lt"/>
              </a:rPr>
              <a:t>соответствие учебного материала уровню языка учащегося при введении языка специальности;</a:t>
            </a:r>
          </a:p>
          <a:p>
            <a:r>
              <a:rPr lang="ru-RU" sz="2000" dirty="0">
                <a:latin typeface="+mj-lt"/>
              </a:rPr>
              <a:t>недостаточность знаний преподавателя в области преподаваемого предмета.</a:t>
            </a:r>
            <a:endParaRPr lang="ru-RU" sz="2000" dirty="0">
              <a:latin typeface="+mj-lt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47D2A4-FA47-4238-85F0-092078163CDC}" type="slidenum">
              <a:rPr lang="ru-RU" smtClean="0"/>
              <a:t>8</a:t>
            </a:fld>
            <a:endParaRPr lang="ru-RU"/>
          </a:p>
        </p:txBody>
      </p:sp>
      <p:sp>
        <p:nvSpPr>
          <p:cNvPr id="5" name="Заголовок 4"/>
          <p:cNvSpPr txBox="1">
            <a:spLocks/>
          </p:cNvSpPr>
          <p:nvPr/>
        </p:nvSpPr>
        <p:spPr>
          <a:xfrm>
            <a:off x="9516" y="650484"/>
            <a:ext cx="8229600" cy="377026"/>
          </a:xfrm>
          <a:prstGeom prst="rect">
            <a:avLst/>
          </a:prstGeom>
          <a:noFill/>
        </p:spPr>
        <p:txBody>
          <a:bodyPr vert="horz" wrap="square" lIns="68580" tIns="34290" rIns="68580" bIns="34290" rtlCol="0" anchor="ctr">
            <a:sp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2000" b="1" dirty="0" smtClean="0">
                <a:solidFill>
                  <a:srgbClr val="33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Проблемы профессионально ориентированного обучения РКИ</a:t>
            </a:r>
            <a:endParaRPr lang="ru-RU" sz="2000" b="1" dirty="0" smtClean="0">
              <a:solidFill>
                <a:srgbClr val="33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676152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17943</TotalTime>
  <Words>355</Words>
  <Application>Microsoft Office PowerPoint</Application>
  <PresentationFormat>Экран (16:9)</PresentationFormat>
  <Paragraphs>38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Особенности профессионально ориентированного обучения РКИ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operator</dc:creator>
  <cp:lastModifiedBy>Елена Гречкина</cp:lastModifiedBy>
  <cp:revision>149</cp:revision>
  <dcterms:created xsi:type="dcterms:W3CDTF">2021-04-28T07:15:33Z</dcterms:created>
  <dcterms:modified xsi:type="dcterms:W3CDTF">2022-04-19T10:31:12Z</dcterms:modified>
</cp:coreProperties>
</file>