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9" r:id="rId10"/>
    <p:sldId id="267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1649D"/>
    <a:srgbClr val="1557B5"/>
    <a:srgbClr val="2365C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-1062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670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973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866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55596-DC76-45A5-BC4C-B3C2A0303372}" type="datetime1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BB7A-2D07-4306-ACAA-27B32BD476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53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655" y="1"/>
            <a:ext cx="6539345" cy="768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6E1D788D-3812-4212-9B22-D7389498F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3347" y="201613"/>
            <a:ext cx="3964991" cy="520282"/>
          </a:xfrm>
        </p:spPr>
        <p:txBody>
          <a:bodyPr wrap="square" l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u="sng" dirty="0">
                <a:solidFill>
                  <a:srgbClr val="01649D"/>
                </a:solidFill>
              </a:rPr>
              <a:t>Название презентации</a:t>
            </a:r>
          </a:p>
          <a:p>
            <a:pPr lvl="0"/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="" xmlns:a16="http://schemas.microsoft.com/office/drawing/2014/main" id="{6E2DDF90-5138-4CD8-8811-D96AB5DE51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779" y="1403167"/>
            <a:ext cx="11359415" cy="5253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EA89BE-EC80-41C1-ABA2-2E12C505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C028CA5-8AE3-495E-88E3-F6F1BC3D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0AB6CC1-519E-41DD-8156-470A074D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D69BE94-BFD1-4920-BC34-BECB17DA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560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34740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4896A7-79FF-4542-81E2-82DF15E89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2962" y="1649046"/>
            <a:ext cx="7405038" cy="1860917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Стереохимия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органических молекул в школьном курсе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A48A93C-CD86-4CCC-868E-09AB9F854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2962" y="3667224"/>
            <a:ext cx="7405037" cy="1590575"/>
          </a:xfrm>
        </p:spPr>
        <p:txBody>
          <a:bodyPr/>
          <a:lstStyle/>
          <a:p>
            <a:pPr algn="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кафедры органической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химии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РГПУ им. А.И. Герцена, </a:t>
            </a:r>
          </a:p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к.х.н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Ефимова Татьяна Петровна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12913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996287"/>
            <a:ext cx="11563125" cy="56601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КЛАССИФИКАЦИЯ СТЕРЕОИЗОМЕРОВ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Стереоизомеры с позиций их устойчивости делят на: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Конфигурационные;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Комформационные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позиций представлений симметрии:</a:t>
            </a:r>
          </a:p>
          <a:p>
            <a:pPr lvl="0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Энантиомеры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Диастереомеры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941696"/>
            <a:ext cx="11359415" cy="5714691"/>
          </a:xfrm>
        </p:spPr>
        <p:txBody>
          <a:bodyPr/>
          <a:lstStyle/>
          <a:p>
            <a:pPr algn="just">
              <a:lnSpc>
                <a:spcPct val="108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окружающие нас предметы с точки зрения наличия или отсутствия в них элементов симметрии можно разделить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ахиральные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Хиральностью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 греческого – рука) называется свойство объекта быть несовместимым со своим зеркальным изображением.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тела характеризуются тем, что у них отсутствуют плоскости и центры симметрии, (например: правая и левая рука). Молекулы тоже могут быть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хиральными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ахиральными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Причиной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хиральности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молекул является наличие в ней атома углерода 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sp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степени гибридизации, связанного с четырьмя различными заместителями. Такой углерод обозначают - </a:t>
            </a:r>
            <a:r>
              <a:rPr lang="ru-RU" b="1" dirty="0" smtClean="0"/>
              <a:t>С</a:t>
            </a:r>
            <a:r>
              <a:rPr lang="ru-RU" b="1" baseline="30000" dirty="0" smtClean="0"/>
              <a:t>*</a:t>
            </a:r>
            <a:r>
              <a:rPr lang="ru-RU" baseline="30000" dirty="0" smtClean="0"/>
              <a:t> 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называют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ассиметричный углеродный атом или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хиральный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центр.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968991"/>
            <a:ext cx="11359415" cy="5687396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Хиральные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объекты: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правая и левая рука;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молекула, содержа-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ассиметричный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углеродный атом.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F:\компьютер деканат\Учебная моя\Учебная работа\стереохимия\хиральнос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8411" y="968991"/>
            <a:ext cx="7670851" cy="5599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804041"/>
            <a:ext cx="11700780" cy="6053959"/>
          </a:xfrm>
        </p:spPr>
        <p:txBody>
          <a:bodyPr>
            <a:normAutofit lnSpcReduction="10000"/>
          </a:bodyPr>
          <a:lstStyle/>
          <a:p>
            <a:pPr>
              <a:lnSpc>
                <a:spcPct val="118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изображения объемных молекул на плоскости используют следующие изобразительные средства:</a:t>
            </a:r>
          </a:p>
          <a:p>
            <a:pPr lvl="0">
              <a:lnSpc>
                <a:spcPct val="118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графические компьютерные изображения; </a:t>
            </a:r>
          </a:p>
          <a:p>
            <a:pPr lvl="0">
              <a:lnSpc>
                <a:spcPct val="118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стереохимические формулы (а, б);</a:t>
            </a:r>
          </a:p>
          <a:p>
            <a:pPr lvl="0">
              <a:lnSpc>
                <a:spcPct val="118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перспективные формулы; </a:t>
            </a:r>
          </a:p>
          <a:p>
            <a:pPr lvl="0">
              <a:lnSpc>
                <a:spcPct val="118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Ньюмена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pPr lvl="0">
              <a:lnSpc>
                <a:spcPct val="118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проекции Фишера.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8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стереохимических формулах изображают связи, лежащие в плоскости рисунка, тонкими сплошными линиями; связи, направленные к наблюдателю,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зечерненным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клином; связи, направленные от наблюдателя, – пунктирной линией или прерывистым (штриховым) клином. 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 &quot;стереохимические формулы и молекулярные модел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35" y="2727434"/>
            <a:ext cx="8111288" cy="2434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стереохимические формулы и молекулярные модел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984" y="2640087"/>
            <a:ext cx="9068148" cy="19857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&quot;стереохимические формулы и молекулярные модели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46" y="4640301"/>
            <a:ext cx="9492633" cy="1890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BB7A-2D07-4306-ACAA-27B32BD476B2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219199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плоскости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хиральные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молекулы изображают в виде проекционных формул Фишера.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осуществить переход от стереохимической формулы к проекции Фишера?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Связи, направленные на наблюдателя образуют горизонталь, а от наблюдателя – вертикаль,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ассиметричный углерод – изображается перекрестием. Это показано на схеме, на примере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2-гидроксипропановой кислоты (молочной кислоты), соединения,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содержащего в своем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оставе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один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хиральный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центр. Вертикаль в формуле Фишера образована углеродными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атомами, наверху помещают старшую функциональную группу.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239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1024759"/>
            <a:ext cx="5567993" cy="56316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Соединения с одним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хиральным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центром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Соединения с одним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хиральным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центром могут существовать в виде пары пространственных изомеров – стереоизомеров, которые называются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энантиомерами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Энантиомеры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стереоизомеры, относящиеся друг к другу как предмет и несовместимое с ним зеркальное изображение.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Энантиомеры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представляют собой пример конфигурационных изомеров. Превращение одного конфигурационного изомера в другой возможно лишь при разрыве соответствующих ковалентных связей.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компьютер деканат\Учебная моя\Учебная работа\стереохимия\энантиомеры молочной кисло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9443" y="1198180"/>
            <a:ext cx="6282557" cy="4711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977462"/>
            <a:ext cx="11606187" cy="5678925"/>
          </a:xfrm>
        </p:spPr>
        <p:txBody>
          <a:bodyPr/>
          <a:lstStyle/>
          <a:p>
            <a:pPr marL="457200" indent="-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энантиомеров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Энантиомеры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имеют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одинаковые физические свойства (Т пл., Т к., плотность, показатель преломления, растворимость в обычных растворителях).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Различаются своим взаимодействием с поляризованным светом, оптической активностью. </a:t>
            </a:r>
          </a:p>
          <a:p>
            <a:pPr marL="457200" indent="-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Оптическая активность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способность вращать плоскость поляризации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плоскополяризованного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света.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Плоскополяризованный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свет – это монохроматический свет, колебания волн, которого совершаются только в одной из возможных плоскостей. Такой свет получают, пропуская луч света через призму Николя, которая выполняет роль поляризатора света. Величину оптического вращения измеряют с помощью прибора поляриметра и выражают в градусах, называют оптическим вращением и обозначают </a:t>
            </a:r>
            <a:r>
              <a:rPr lang="ru-RU" sz="2400" dirty="0" err="1" smtClean="0"/>
              <a:t>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1024759"/>
            <a:ext cx="11606187" cy="563162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Схема прибора поляриметра</a:t>
            </a:r>
          </a:p>
          <a:p>
            <a:pPr algn="ctr"/>
            <a:endParaRPr lang="ru-RU" dirty="0" smtClean="0"/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F:\компьютер деканат\Учебная моя\Учебная работа\стереохимия\схема поляриметр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966" y="1551185"/>
            <a:ext cx="6119648" cy="5060478"/>
          </a:xfrm>
          <a:prstGeom prst="rect">
            <a:avLst/>
          </a:prstGeom>
          <a:noFill/>
        </p:spPr>
      </p:pic>
      <p:pic>
        <p:nvPicPr>
          <p:cNvPr id="31747" name="Picture 3" descr="F:\компьютер деканат\Учебная моя\Учебная работа\стереохимия\поляримет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4712" y="1892684"/>
            <a:ext cx="5477288" cy="3751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1024759"/>
            <a:ext cx="11511593" cy="5631628"/>
          </a:xfrm>
        </p:spPr>
        <p:txBody>
          <a:bodyPr/>
          <a:lstStyle/>
          <a:p>
            <a:pPr marL="514350" indent="-5143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Величина оптического вращения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зависит от ряда факторов: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Длины кюветы поляриметра, в который помещают раствор исследуемого соединения.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Структуры и концентрации оптически активного вещества.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Природы растворителя.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Температуры раствора.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Длины волны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плоскополяризованного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света, используемого в опыте.</a:t>
            </a:r>
          </a:p>
          <a:p>
            <a:pPr marL="514350" indent="-514350"/>
            <a:endParaRPr lang="en-US" dirty="0" smtClean="0"/>
          </a:p>
          <a:p>
            <a:pPr marL="514350" indent="-514350" algn="ctr"/>
            <a:endParaRPr lang="ru-RU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617154" y="4381116"/>
          <a:ext cx="2890180" cy="963393"/>
        </p:xfrm>
        <a:graphic>
          <a:graphicData uri="http://schemas.openxmlformats.org/presentationml/2006/ole">
            <p:oleObj spid="_x0000_s32770" name="CS ChemDraw Drawing" r:id="rId3" imgW="1467158" imgH="488943" progId="ChemDraw.Document.6.0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67959" y="4477407"/>
            <a:ext cx="753405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 – </a:t>
            </a:r>
            <a:r>
              <a:rPr lang="ru-RU" sz="2000" dirty="0" smtClean="0"/>
              <a:t>комнатная температура 25</a:t>
            </a:r>
            <a:r>
              <a:rPr lang="ru-RU" sz="2000" baseline="30000" dirty="0" smtClean="0"/>
              <a:t>0</a:t>
            </a:r>
            <a:r>
              <a:rPr lang="ru-RU" sz="2000" dirty="0" smtClean="0"/>
              <a:t>С</a:t>
            </a:r>
          </a:p>
          <a:p>
            <a:r>
              <a:rPr lang="el-GR" sz="2000" dirty="0" smtClean="0"/>
              <a:t>λ</a:t>
            </a:r>
            <a:r>
              <a:rPr lang="ru-RU" sz="2000" dirty="0" smtClean="0"/>
              <a:t> – линия натрия </a:t>
            </a:r>
            <a:r>
              <a:rPr lang="en-US" sz="2000" dirty="0" smtClean="0"/>
              <a:t> D – 589 </a:t>
            </a:r>
            <a:r>
              <a:rPr lang="ru-RU" sz="2000" dirty="0" smtClean="0"/>
              <a:t>нм</a:t>
            </a:r>
            <a:endParaRPr lang="en-US" sz="2000" dirty="0" smtClean="0"/>
          </a:p>
          <a:p>
            <a:r>
              <a:rPr lang="en-US" sz="2000" dirty="0" smtClean="0"/>
              <a:t>l – </a:t>
            </a:r>
            <a:r>
              <a:rPr lang="ru-RU" sz="2000" dirty="0" smtClean="0"/>
              <a:t>длина кюветы (дм)</a:t>
            </a:r>
          </a:p>
          <a:p>
            <a:r>
              <a:rPr lang="ru-RU" sz="2000" dirty="0" smtClean="0"/>
              <a:t>С – концентрация вещества, равная числу грамм в 100 мл раствора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1024759"/>
            <a:ext cx="11637718" cy="5631628"/>
          </a:xfrm>
        </p:spPr>
        <p:txBody>
          <a:bodyPr/>
          <a:lstStyle/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Энантиомеры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имеют одинаковые абсолютные величины оптического вращения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 разные по знаку. Правовращающие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энантиомеры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обозначают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(+)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левовращающие 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(-). 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Эквимольная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смесь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энантиомеров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называют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рацемическая смесь или рацемат.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Рацемическая смесь оптической активностью не обладает за счет компенсации, </a:t>
            </a:r>
            <a:r>
              <a:rPr lang="ru-RU" dirty="0" smtClean="0"/>
              <a:t>а также отличаются по свойствам от индивидуальных </a:t>
            </a:r>
            <a:r>
              <a:rPr lang="ru-RU" dirty="0" err="1" smtClean="0"/>
              <a:t>энантиомеров</a:t>
            </a:r>
            <a:r>
              <a:rPr lang="ru-RU" dirty="0" smtClean="0"/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Термин «рацемат» ввёл в 1848 году Луи Пастер, разделивший пинцетом под микроскопом кристаллики лево- и правовращающих изомеров виноградной кислоты по их внешнему виду (от лат.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raсеmus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виноград,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acidum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racemicum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виноградная кислота), природная виноградная кислота является рацематом — смесью этих изомеров.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план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стереохимии в органической химии. История стереохимии. Способы изображения пространственного строения молекул.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Симметрия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Хиральность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молекул. Оптическая активность. Проекционные формулы Фишера.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 R,S-номенклатура стереоизомеров.  Правила старшинства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Кана-Ингольда-Прелога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Энантиомеры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рацемическая смесь.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32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1024759"/>
            <a:ext cx="11558890" cy="563162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Относительная и абсолютная конфигурация 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Допустим, имеются две пробирки, одна из которых содержит (-)-молочную кислоту, а другая – (+)-молочную кислоту. Стереохимическую конфигурацию этих изомеров представляют проекционные формулы I и II. Однако не ясно, какую из этих формул приписать (+)-молочной кислоте, а какую – (-)-молочной кислоте: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842781" y="3957145"/>
          <a:ext cx="4434115" cy="2505423"/>
        </p:xfrm>
        <a:graphic>
          <a:graphicData uri="http://schemas.openxmlformats.org/presentationml/2006/ole">
            <p:oleObj spid="_x0000_s33794" name="CS ChemDraw Drawing" r:id="rId3" imgW="2623789" imgH="1482370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945931"/>
            <a:ext cx="11558890" cy="5710456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Химики долгое время пытались решить эту проблему еще в начале века и пришли к выводу, что сделать это невозможно! Выход был предложен Розановым : нужно выбрать в качестве стандарта какое-нибудь соединение и произвольно приписать ему конфигурацию. Выбор пал на глицериновый альдегид, который структурно связан с сахарами: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6328694" y="3222078"/>
          <a:ext cx="5546011" cy="2674226"/>
        </p:xfrm>
        <a:graphic>
          <a:graphicData uri="http://schemas.openxmlformats.org/presentationml/2006/ole">
            <p:oleObj spid="_x0000_s34819" name="CS ChemDraw Drawing" r:id="rId3" imgW="3075019" imgH="1482370" progId="ChemDraw.Document.6.0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137" y="2963917"/>
            <a:ext cx="59120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(+)-Изомеру была приписана конфигурация (III), изображенная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рисунке, и он был обозначен буквой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соответствующий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(-)- изомер буквой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(IV). Как только был выбран стандарт, стало возможным соотносить с ним  конфигурацию других соединений и относить к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ряду.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977462"/>
            <a:ext cx="11359415" cy="5678925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 конфигурация многих тысяч соединений была косвенно отнесена к D- или L-глицериновому альдегиду. Сравнение между собой стереохимических конфигураций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атомов углерода в каких-либо молекулах называют корреляцией конфигураций, а определенные таким образом конфигурации – относительными конфигурациями.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3058511" y="3137338"/>
          <a:ext cx="5722883" cy="3105814"/>
        </p:xfrm>
        <a:graphic>
          <a:graphicData uri="http://schemas.openxmlformats.org/presentationml/2006/ole">
            <p:oleObj spid="_x0000_s35843" name="CS ChemDraw Drawing" r:id="rId3" imgW="3196809" imgH="1735181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977462"/>
            <a:ext cx="11669250" cy="5678925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Абсолютная конфигурация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1951 года стало возможным определять абсолютную конфигурацию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молекул с помощью метода, основанного на флюоресценции рентгеновских лучей. Оказалось, что конфигурация III, произвольно приписанная (+)-глицериновому альдегиду, соответствует действительности. Универсальная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R,S-номенклатура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обозначения абсолютной конфигурации (Р. Кан, 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Ингольд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Прелог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1966) основана на определении старшинства заместителей вокруг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центра согласно “правилу старшинства”. При падении старшинства по часовой стрелке (вправо от лат.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rectus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 определяется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при падении старшинства против часовой стрелки (влево от лат.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sinister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хиральный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центр определяется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945932"/>
            <a:ext cx="4022973" cy="57104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обозначения конфигурации асимметрических атомов в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хиральных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соединениях младший из четырех заместителей располагают на максимальном удалении от наблюдателя. Если при этом старшинство трех оставшихся заместителей снижается по часовой стрелке, центру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хиральности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приписывают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-конфигурацию. Если падение старшинства происходит против часовой стрелки, конфигурацию асимметрического атома обозначают буквой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6866" name="Picture 2" descr="F:\компьютер деканат\Учебная моя\Учебная работа\стереохимия\RS номенклату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0414" y="886810"/>
            <a:ext cx="7961586" cy="5971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930166"/>
            <a:ext cx="4401345" cy="5726221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Правила определения старшинства заместителей</a:t>
            </a: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 больше номер элемента, связанного непосредственно с центром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хиральности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таблице Менделеева, тем старше заместитель.</a:t>
            </a:r>
          </a:p>
          <a:p>
            <a:r>
              <a:rPr lang="ru-RU" sz="1800" dirty="0" smtClean="0"/>
              <a:t>                                                                                            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2.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Неподеленная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пара электронов (НПЭ) - самый младший заместитель.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5581047" y="1245476"/>
          <a:ext cx="4598750" cy="1381509"/>
        </p:xfrm>
        <a:graphic>
          <a:graphicData uri="http://schemas.openxmlformats.org/presentationml/2006/ole">
            <p:oleObj spid="_x0000_s37890" name="CS ChemDraw Drawing" r:id="rId3" imgW="3488047" imgH="1048007" progId="ChemDraw.Document.6.0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5381515" y="4071306"/>
          <a:ext cx="2059810" cy="2496401"/>
        </p:xfrm>
        <a:graphic>
          <a:graphicData uri="http://schemas.openxmlformats.org/presentationml/2006/ole">
            <p:oleObj spid="_x0000_s37891" name="CS ChemDraw Drawing" r:id="rId4" imgW="1461107" imgH="1770809" progId="ChemDraw.Document.6.0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44509" y="2557432"/>
            <a:ext cx="5533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C1 &gt; F &gt; C &gt; H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R-конфигурация                   S-конфигурация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977462"/>
            <a:ext cx="11606187" cy="5678925"/>
          </a:xfrm>
        </p:spPr>
        <p:txBody>
          <a:bodyPr/>
          <a:lstStyle/>
          <a:p>
            <a:pPr algn="just"/>
            <a:r>
              <a:rPr lang="ru-RU" dirty="0" smtClean="0"/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с центром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хиральности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связаны заместители, имеющие в первом слое одинаковые атомы, то старшинство групп определяют по второму, третьему и более дальним слоям.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Заместитель СН(СН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старше, чем СН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СВг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так как по ходу удаления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хирального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центра раньше попадается более старшая комбинация [(С,С,Н) против (С,Н,Н)].</a:t>
            </a:r>
          </a:p>
          <a:p>
            <a:pPr lvl="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497833" y="2513921"/>
          <a:ext cx="3909739" cy="2531043"/>
        </p:xfrm>
        <a:graphic>
          <a:graphicData uri="http://schemas.openxmlformats.org/presentationml/2006/ole">
            <p:oleObj spid="_x0000_s38914" name="CS ChemDraw Drawing" r:id="rId3" imgW="3015637" imgH="1953120" progId="ChemDraw.Document.6.0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7278961" y="2719297"/>
          <a:ext cx="3236639" cy="2278371"/>
        </p:xfrm>
        <a:graphic>
          <a:graphicData uri="http://schemas.openxmlformats.org/presentationml/2006/ole">
            <p:oleObj spid="_x0000_s38915" name="CS ChemDraw Drawing" r:id="rId4" imgW="2584453" imgH="1819324" progId="ChemDraw.Document.6.0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81794" y="5041603"/>
            <a:ext cx="3526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 &gt; CCl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&gt; 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&gt; 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59717" y="5546099"/>
            <a:ext cx="2108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конфигурация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60496" y="5120431"/>
            <a:ext cx="4012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 &gt; OH &gt; CH(CH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&gt; 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CBr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91052" y="5593396"/>
            <a:ext cx="1954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конфигурация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80" y="993228"/>
            <a:ext cx="5221151" cy="5663159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определении старшинства необходимо рассматривать "старшие ветви" заместителей. Кислородные ветви старше углеродных и, двигаясь по ним приходим к более старшей комбинации (ОСН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старше ОН).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6710692" y="965014"/>
          <a:ext cx="5192274" cy="3714990"/>
        </p:xfrm>
        <a:graphic>
          <a:graphicData uri="http://schemas.openxmlformats.org/presentationml/2006/ole">
            <p:oleObj spid="_x0000_s39938" name="CS ChemDraw Drawing" r:id="rId3" imgW="4161677" imgH="2977628" progId="ChemDraw.Document.6.0">
              <p:embed/>
            </p:oleObj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6920953" y="4819924"/>
          <a:ext cx="4906963" cy="1250950"/>
        </p:xfrm>
        <a:graphic>
          <a:graphicData uri="http://schemas.openxmlformats.org/presentationml/2006/ole">
            <p:oleObj spid="_x0000_s39939" name="CS ChemDraw Drawing" r:id="rId4" imgW="4906792" imgH="1251165" progId="ChemDraw.Document.6.0">
              <p:embed/>
            </p:oleObj>
          </a:graphicData>
        </a:graphic>
      </p:graphicFrame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6842235" y="6170721"/>
            <a:ext cx="48715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-конфигурация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81" y="914400"/>
            <a:ext cx="3502709" cy="5741987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тех случаях, когда атом углерода имеет кратные связи с атомами последующего слоя, формально полагают, что он связан с двумя или соответственно тремя атомами этого вида. (Реально несуществующие атомы отмечены штрихом).</a:t>
            </a: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3941379" y="1103293"/>
          <a:ext cx="3531475" cy="3420310"/>
        </p:xfrm>
        <a:graphic>
          <a:graphicData uri="http://schemas.openxmlformats.org/presentationml/2006/ole">
            <p:oleObj spid="_x0000_s43010" name="CS ChemDraw Drawing" r:id="rId3" imgW="2823495" imgH="2735430" progId="ChemDraw.Document.6.0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7567449" y="2632843"/>
          <a:ext cx="4376964" cy="3762366"/>
        </p:xfrm>
        <a:graphic>
          <a:graphicData uri="http://schemas.openxmlformats.org/presentationml/2006/ole">
            <p:oleObj spid="_x0000_s43011" name="CS ChemDraw Drawing" r:id="rId4" imgW="3809544" imgH="3274784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977462"/>
            <a:ext cx="4700890" cy="5678925"/>
          </a:xfrm>
        </p:spPr>
        <p:txBody>
          <a:bodyPr/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Группы с реально существующими атомами старше тех группировок, где такие же атомы появляются за счет двойных или тройных связей.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двух изотопов старше тот, у которого больше массовое число, например, тритий Т старше дейтерия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дейтерий старше протия Н.</a:t>
            </a:r>
          </a:p>
          <a:p>
            <a:pPr lvl="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7015655" y="987152"/>
          <a:ext cx="4351283" cy="4230762"/>
        </p:xfrm>
        <a:graphic>
          <a:graphicData uri="http://schemas.openxmlformats.org/presentationml/2006/ole">
            <p:oleObj spid="_x0000_s44034" name="CS ChemDraw Drawing" r:id="rId3" imgW="2750497" imgH="2675544" progId="ChemDraw.Document.6.0">
              <p:embed/>
            </p:oleObj>
          </a:graphicData>
        </a:graphic>
      </p:graphicFrame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955628" y="5391807"/>
            <a:ext cx="72363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&gt; СН(ОСН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&gt; СНО &gt; СН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866993" y="5943600"/>
            <a:ext cx="25540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-конфигурация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Стереохимия,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область химии, изучающая пространственное строение молекул и влияние этого строения на физические свойства (статическая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стереохимия),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направление и скорость реакций (динамическая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стереохимия).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Объектами изучения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стереохимии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служат главным образом органические вещества, а из неорганических 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соединения.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стереохимии были заложены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работах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Пастера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(1848), изучавшего изомерию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винных кислот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 также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 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Вант-Гоффа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Ж. 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которые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1874 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и независимо друг от друга выдвинули фундаментальную стереохимическую идею о том, что четыре валентности насыщенного атома углерода направлены к вершинам правильного тетраэдра. В дальнейшем тетраэдрическая модель получила прямое подтверждение при исследовании молекул физическими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4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993228"/>
            <a:ext cx="4464407" cy="5663159"/>
          </a:xfrm>
        </p:spPr>
        <p:txBody>
          <a:bodyPr/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Заместитель 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-конфигурацией старше заместителя 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-конфигурацией, а группировка атомов 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-конфигурацией двойной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углерод-углеродной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связи старше, чем группа с Е-конфигурацией.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6867167" y="1090776"/>
          <a:ext cx="4475891" cy="2850603"/>
        </p:xfrm>
        <a:graphic>
          <a:graphicData uri="http://schemas.openxmlformats.org/presentationml/2006/ole">
            <p:oleObj spid="_x0000_s45058" name="CS ChemDraw Drawing" r:id="rId3" imgW="2238372" imgH="1425895" progId="ChemDraw.Document.6.0">
              <p:embed/>
            </p:oleObj>
          </a:graphicData>
        </a:graphic>
      </p:graphicFrame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768662" y="4162097"/>
            <a:ext cx="5423338" cy="4001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&gt;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&gt;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&gt; 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574221" y="4682359"/>
            <a:ext cx="52656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-конфигурация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1093513"/>
            <a:ext cx="11359415" cy="525322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810" y="2596943"/>
            <a:ext cx="3382752" cy="2246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954" y="37201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807570" y="1231604"/>
            <a:ext cx="3368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Вант-Гофф (1852-1911)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014" y="1769805"/>
            <a:ext cx="2165659" cy="2523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037" y="1180931"/>
            <a:ext cx="275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Бель (1847-1930)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1" y="1668458"/>
            <a:ext cx="1951361" cy="26018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16390" y="50781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9756" y="4946673"/>
            <a:ext cx="2706859" cy="536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33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1160060"/>
            <a:ext cx="11359415" cy="5496327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Классическая стереохимия была лишь отвлечённой теоретической областью науки. Современная стереохимия приобрела и большое практическое значение. Так, установлено, что свойства полимеров сильно зависят от их пространственного строения. Это относится как к синтетическим полимерам (например, полистирол, полипропилен, бутадиеновый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изопреновый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каучуки), так и к природным высокомолекулярным соединениям — полисахаридам, белкам, нуклеиновым кислотам, натуральному каучуку.   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Стереохимия полимеров                        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9" y="3841167"/>
            <a:ext cx="10972800" cy="27446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977462"/>
            <a:ext cx="11359415" cy="5678925"/>
          </a:xfrm>
        </p:spPr>
        <p:txBody>
          <a:bodyPr>
            <a:normAutofit/>
          </a:bodyPr>
          <a:lstStyle/>
          <a:p>
            <a:pPr algn="just">
              <a:lnSpc>
                <a:spcPct val="108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Так, полимеры стереорегулярного строения, такие как изотактические (заместитель находится по одну сторону от основной цепи) и синдиотактические (положение заместителя относительно основной цепи чередуется упорядоченно) существенно отличаются по физическим свойствам от своих аналогов не стереорегулярного строения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атактические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(не упорядоченное положение заместителя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отночительно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основной цепи), а именно 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большей прочностью, твердостью, 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температурой размягчения и находят 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в качестве конструкционных </a:t>
            </a:r>
          </a:p>
          <a:p>
            <a:pPr>
              <a:lnSpc>
                <a:spcPct val="108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708" y="2546478"/>
            <a:ext cx="6014292" cy="40435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756746"/>
            <a:ext cx="11359415" cy="5899642"/>
          </a:xfrm>
        </p:spPr>
        <p:txBody>
          <a:bodyPr>
            <a:normAutofit/>
          </a:bodyPr>
          <a:lstStyle/>
          <a:p>
            <a:pPr algn="just">
              <a:lnSpc>
                <a:spcPct val="108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Пространственное строение существенно влияет и на физиологические свойства веществ; от него, в частности, зависит активность многих лекарственных препаратов. В медицинской химии известна история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Талидомида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Талидомид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- применялся как седативное и снотворное средство и получил широкую известность после того, как было установлено, что в период с 1956 по 1962 годы в ряде стран мира родилось по разным подсчётам от 8000 до 12 000 детей с врождёнными уродствами, обусловленными тем, что матери принимали препараты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талидомида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во время беременности. При детальном исследовании оказалось, что препарат применялся в виде рацемической смеси, в которой (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)-изомер действительно обладает выраженным снотворным эффектом и безвреден, а (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изомер обладает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тератогенностью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т.е. вызывает врожденные уродства плода.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>
              <a:lnSpc>
                <a:spcPct val="108000"/>
              </a:lnSpc>
              <a:spcBef>
                <a:spcPts val="0"/>
              </a:spcBef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Талидомид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78982" y="4604380"/>
          <a:ext cx="8026260" cy="2253619"/>
        </p:xfrm>
        <a:graphic>
          <a:graphicData uri="http://schemas.openxmlformats.org/presentationml/2006/ole">
            <p:oleObj spid="_x0000_s1026" name="CS ChemDraw Drawing" r:id="rId3" imgW="6840360" imgH="1862280" progId="ChemDraw.Document.6.0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96779" y="1064525"/>
            <a:ext cx="11359415" cy="5591862"/>
          </a:xfrm>
        </p:spPr>
        <p:txBody>
          <a:bodyPr/>
          <a:lstStyle/>
          <a:p>
            <a:pPr algn="just">
              <a:lnSpc>
                <a:spcPct val="108000"/>
              </a:lnSpc>
              <a:spcBef>
                <a:spcPts val="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Талидомидовая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трагедия заставила многие страны пересмотреть существующую практику лицензирования лекарственных средств, ужесточив требования к лицензируемым препаратам.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Поэтому стереохимия имеет большое значение для химии и технологии полимеров, биохимии и молекулярной биологии, медицины и фармакологии. </a:t>
            </a:r>
          </a:p>
          <a:p>
            <a:pPr algn="just">
              <a:lnSpc>
                <a:spcPct val="108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Стереохимия помогает также решению проблем теоретической неорганической и органической химии (например, при изучении механизмов органических реакций). Так, исчезновение оптического вращения (рацемизация) при замещении у асимметричного атома служит признаком мономолекулярного нуклеофильного замещения (механизм S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1); явление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вальденовского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обращения — признаком бимолекулярного нуклеофильного замещения (механизм S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2).  Все это показывает значение стереохимии как области современной химии.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86714D50-4EE8-4BCE-A3C3-9B12B69940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BDFFB47-192D-4F0A-B177-410EBCED6A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779" y="898634"/>
            <a:ext cx="11359415" cy="575775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моделирования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пространственного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строения молекул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используют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стереохимические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модели: </a:t>
            </a:r>
          </a:p>
          <a:p>
            <a:pPr marL="342900" lvl="0" indent="-342900" algn="just">
              <a:buAutoNum type="arabicPeriod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шаростержневые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Дрейдинга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  полусферические</a:t>
            </a:r>
          </a:p>
          <a:p>
            <a:pPr lvl="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Стюарта-Бриглеба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Картинки по запросу &quot;стереохимические формулы и молекулярные модели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865" y="981104"/>
            <a:ext cx="7714099" cy="5265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651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669E4B3F-DD90-4A30-85C3-4BAB86A5DCC5}" vid="{42240ABB-BF4E-4A2C-BB4E-63E1D1EB48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436</TotalTime>
  <Words>1195</Words>
  <Application>Microsoft Office PowerPoint</Application>
  <PresentationFormat>Произвольный</PresentationFormat>
  <Paragraphs>124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CS ChemDraw Drawing</vt:lpstr>
      <vt:lpstr>Стереохимия органических молекул в школьном курсе химии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Стереохимия органических молекул в школьном курсе химии</dc:title>
  <dc:creator>User</dc:creator>
  <cp:lastModifiedBy>Татьяна Ефимова</cp:lastModifiedBy>
  <cp:revision>65</cp:revision>
  <dcterms:created xsi:type="dcterms:W3CDTF">2022-11-07T15:09:15Z</dcterms:created>
  <dcterms:modified xsi:type="dcterms:W3CDTF">2022-12-04T19:32:41Z</dcterms:modified>
</cp:coreProperties>
</file>