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1" r:id="rId3"/>
    <p:sldId id="260" r:id="rId4"/>
    <p:sldId id="282" r:id="rId5"/>
    <p:sldId id="263" r:id="rId6"/>
    <p:sldId id="283" r:id="rId7"/>
    <p:sldId id="264" r:id="rId8"/>
    <p:sldId id="284" r:id="rId9"/>
    <p:sldId id="266" r:id="rId10"/>
    <p:sldId id="295" r:id="rId11"/>
    <p:sldId id="290" r:id="rId12"/>
    <p:sldId id="289" r:id="rId13"/>
    <p:sldId id="318" r:id="rId14"/>
    <p:sldId id="288" r:id="rId15"/>
    <p:sldId id="292" r:id="rId16"/>
    <p:sldId id="294" r:id="rId17"/>
    <p:sldId id="297" r:id="rId18"/>
    <p:sldId id="319" r:id="rId19"/>
    <p:sldId id="299" r:id="rId20"/>
    <p:sldId id="267" r:id="rId21"/>
    <p:sldId id="300" r:id="rId22"/>
    <p:sldId id="301" r:id="rId23"/>
    <p:sldId id="304" r:id="rId24"/>
    <p:sldId id="303" r:id="rId25"/>
    <p:sldId id="270" r:id="rId26"/>
    <p:sldId id="271" r:id="rId27"/>
    <p:sldId id="321" r:id="rId28"/>
    <p:sldId id="30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14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8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5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0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5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8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9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1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4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1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600F21-4035-40D6-A65A-33AF0BF17E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6D0B74-1BCE-49DB-AACF-9727F808631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2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58952"/>
            <a:ext cx="11155680" cy="1327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0679" y="4664625"/>
            <a:ext cx="10058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Заставка_Андреева-03_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0863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0679" y="2467537"/>
            <a:ext cx="1005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Развитие </a:t>
            </a:r>
            <a:r>
              <a:rPr lang="ru-RU" sz="3600" b="1" dirty="0"/>
              <a:t>логических </a:t>
            </a:r>
            <a:r>
              <a:rPr lang="ru-RU" sz="3600" b="1" smtClean="0"/>
              <a:t>учебных действий у </a:t>
            </a:r>
            <a:r>
              <a:rPr lang="ru-RU" sz="3600" b="1" dirty="0"/>
              <a:t>учащихся 10 и 11 </a:t>
            </a:r>
            <a:r>
              <a:rPr lang="ru-RU" sz="3600" b="1" dirty="0" smtClean="0"/>
              <a:t>классов при работе с учебником биологии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700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565" y="813495"/>
            <a:ext cx="9605554" cy="532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процессы овогенеза и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сперматогенеза.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прямого и непрямого постэмбрионального развития (рис).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представления о виде К. Линнея, Ж.Б. Ламарка, Ч. Дарвина.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биоценоз? Что такое биогеоценоз? Сравните эти понятия.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определение понятия «геном». Сравните понятия «ген», «генотип», «геном».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задачи генетики 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протеомики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индивидуальный и массовый отборы, применяемые в селекции растений.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сходство между естественным и искусственным отбором?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Перечислите основные различия в строении, образе жизни и поведении человека и человекообразных обезьян. О чем свидетельствуют эти различия?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заключаются различия между человеческими расами? Докажите, что все расы современного человека относятся к одному виду –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sapiens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565" y="204069"/>
            <a:ext cx="109728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вопросов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 на сравнение, представленных в учебнике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2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76" y="827314"/>
            <a:ext cx="11464303" cy="34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8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5" y="609601"/>
            <a:ext cx="11234057" cy="5882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6982" y="13284"/>
            <a:ext cx="1098151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algn="r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/>
                <a:cs typeface="Courier New"/>
              </a:rPr>
              <a:t>Сравнение </a:t>
            </a:r>
            <a:r>
              <a:rPr lang="ru-RU" sz="2000" b="1" dirty="0">
                <a:solidFill>
                  <a:srgbClr val="C00000"/>
                </a:solidFill>
                <a:ea typeface="Times New Roman"/>
                <a:cs typeface="Courier New"/>
              </a:rPr>
              <a:t>биологических объектов, процессов, явлений</a:t>
            </a:r>
          </a:p>
          <a:p>
            <a:pPr marL="36195" marR="36195" algn="r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/>
                <a:cs typeface="Courier New"/>
              </a:rPr>
              <a:t>Преобразование </a:t>
            </a:r>
            <a:r>
              <a:rPr lang="ru-RU" sz="2000" b="1" dirty="0">
                <a:solidFill>
                  <a:srgbClr val="C00000"/>
                </a:solidFill>
                <a:ea typeface="Times New Roman"/>
                <a:cs typeface="Courier New"/>
              </a:rPr>
              <a:t>текста </a:t>
            </a:r>
            <a:r>
              <a:rPr lang="ru-RU" sz="2000" b="1" dirty="0" smtClean="0">
                <a:solidFill>
                  <a:srgbClr val="C00000"/>
                </a:solidFill>
                <a:ea typeface="Times New Roman"/>
                <a:cs typeface="Courier New"/>
              </a:rPr>
              <a:t>в </a:t>
            </a:r>
            <a:r>
              <a:rPr lang="ru-RU" sz="2000" b="1" dirty="0">
                <a:solidFill>
                  <a:srgbClr val="C00000"/>
                </a:solidFill>
                <a:ea typeface="Times New Roman"/>
                <a:cs typeface="Courier New"/>
              </a:rPr>
              <a:t>таблицу</a:t>
            </a:r>
          </a:p>
          <a:p>
            <a:pPr algn="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506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934" y="263610"/>
            <a:ext cx="5955957" cy="6247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cap="all" dirty="0">
                <a:solidFill>
                  <a:srgbClr val="99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умения сравнивать содействует иллюстративный аппарат </a:t>
            </a:r>
            <a:r>
              <a:rPr lang="ru-RU" b="1" cap="all" dirty="0" smtClean="0">
                <a:solidFill>
                  <a:srgbClr val="99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учебника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Рисунки, схемы, таблицы, включенные в учебник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обеспечивают: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наглядность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восприятия учащимися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биологических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объектов,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процессов;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тражение процессов роста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развития, размножения, этапов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фотосинтеза и биосинтеза белка,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деления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клетки (митоз и мейоз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раскрытие закономерностей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наследования и изменчивости.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При разработке визуальных элементов для включения в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учебник учитывалось,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что  рисунки могут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отражать: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структуру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объекта на разных уровнях организации живых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систем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части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целого и их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связи;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процессы и их этапы, последовательность и взаимосвязь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567" y="-165463"/>
            <a:ext cx="5228275" cy="640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653348" y="6040683"/>
            <a:ext cx="549510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Раскройте связь строения и функций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ДНК, дайте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сравнительную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характеристику ДНК и РНК </a:t>
            </a:r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5394" y="609616"/>
            <a:ext cx="5138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cap="all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визуальные </a:t>
            </a:r>
            <a:r>
              <a:rPr lang="ru-RU" sz="1600" b="1" cap="all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элементы, </a:t>
            </a:r>
            <a:r>
              <a:rPr lang="ru-RU" sz="1600" b="1" cap="all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содействующие формированию умения </a:t>
            </a:r>
            <a:r>
              <a:rPr lang="ru-RU" sz="1600" b="1" cap="all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сравнивать (</a:t>
            </a:r>
            <a:r>
              <a:rPr lang="ru-RU" sz="1600" b="1" cap="all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строение  </a:t>
            </a:r>
            <a:r>
              <a:rPr lang="ru-RU" sz="1600" b="1" cap="all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 на электронно-микроскопическом уровне </a:t>
            </a:r>
            <a:r>
              <a:rPr lang="ru-RU" sz="1600" b="1" cap="all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представлено на схеме </a:t>
            </a:r>
            <a:r>
              <a:rPr lang="ru-RU" sz="1600" b="1" cap="all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фото</a:t>
            </a:r>
            <a:r>
              <a:rPr lang="ru-RU" sz="1600" b="1" cap="all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cap="all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6945" y="0"/>
            <a:ext cx="5429537" cy="61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955177" y="5958424"/>
            <a:ext cx="710619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строение и функции гладкой и гранулярной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ЭПС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2" y="-72793"/>
            <a:ext cx="5041402" cy="6294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69" y="-287382"/>
            <a:ext cx="5773782" cy="64653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349" y="6308643"/>
            <a:ext cx="103632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процессы митоза и мейоза. В чем состоят их различия?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7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1"/>
            <a:ext cx="5164184" cy="6447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2464526" y="6205284"/>
            <a:ext cx="720198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процессы овогенеза и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сперматогенеза</a:t>
            </a:r>
          </a:p>
          <a:p>
            <a:pPr lvl="0" algn="ctr"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строение </a:t>
            </a:r>
            <a:r>
              <a:rPr lang="ru-RU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спрматозоида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яйцеклетки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5806" y="557350"/>
            <a:ext cx="6635931" cy="455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умения сравнивать могут содействовать задания, направленные на  сравнение понятий: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понятия «геном». Сравните понятия «ген», «генотип», «геном».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 — 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элементарная единица наследственности, представляющая собой участок молекулы ДНК, который содержит информацию о первичной структуре одного белка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 – 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совокупность всей наследственной информации в гаплоидном наборе хромосом данного организма.</a:t>
            </a:r>
            <a:endParaRPr lang="ru-RU" sz="1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Генотип – 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всех генов, локализованных в хромосомах данного организма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891" y="282757"/>
            <a:ext cx="289995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Предметный </a:t>
            </a:r>
            <a:r>
              <a:rPr lang="ru-RU" sz="2000" b="1" dirty="0" smtClean="0"/>
              <a:t>указатель учебника</a:t>
            </a:r>
            <a:endParaRPr lang="ru-RU" sz="2000" b="1" dirty="0"/>
          </a:p>
          <a:p>
            <a:r>
              <a:rPr lang="ru-RU" dirty="0" smtClean="0"/>
              <a:t>Гамета </a:t>
            </a:r>
            <a:r>
              <a:rPr lang="ru-RU" dirty="0"/>
              <a:t>108</a:t>
            </a:r>
          </a:p>
          <a:p>
            <a:r>
              <a:rPr lang="ru-RU" dirty="0"/>
              <a:t>Гаметангии 115</a:t>
            </a:r>
          </a:p>
          <a:p>
            <a:r>
              <a:rPr lang="ru-RU" dirty="0"/>
              <a:t>Гаметогенез 111</a:t>
            </a:r>
          </a:p>
          <a:p>
            <a:r>
              <a:rPr lang="ru-RU" b="1" dirty="0"/>
              <a:t>Ген 77</a:t>
            </a:r>
          </a:p>
          <a:p>
            <a:r>
              <a:rPr lang="ru-RU" dirty="0"/>
              <a:t>Генетика 186</a:t>
            </a:r>
          </a:p>
          <a:p>
            <a:r>
              <a:rPr lang="ru-RU" dirty="0"/>
              <a:t>Генетика человека 224</a:t>
            </a:r>
          </a:p>
          <a:p>
            <a:r>
              <a:rPr lang="ru-RU" dirty="0"/>
              <a:t>Генетический код 77</a:t>
            </a:r>
          </a:p>
          <a:p>
            <a:r>
              <a:rPr lang="ru-RU" dirty="0"/>
              <a:t>Генная инженерия 248</a:t>
            </a:r>
          </a:p>
          <a:p>
            <a:r>
              <a:rPr lang="ru-RU" dirty="0"/>
              <a:t>Генные мутации 219</a:t>
            </a:r>
          </a:p>
          <a:p>
            <a:r>
              <a:rPr lang="ru-RU" b="1" dirty="0"/>
              <a:t>Геном 218, 226</a:t>
            </a:r>
          </a:p>
          <a:p>
            <a:r>
              <a:rPr lang="ru-RU" dirty="0"/>
              <a:t>Геномные мутации 218</a:t>
            </a:r>
          </a:p>
          <a:p>
            <a:r>
              <a:rPr lang="ru-RU" b="1" dirty="0"/>
              <a:t>Генотип 191</a:t>
            </a:r>
          </a:p>
          <a:p>
            <a:r>
              <a:rPr lang="ru-RU" dirty="0"/>
              <a:t>Генофонд 275</a:t>
            </a:r>
          </a:p>
          <a:p>
            <a:r>
              <a:rPr lang="ru-RU" dirty="0"/>
              <a:t>Гермафродитизм 109</a:t>
            </a:r>
          </a:p>
          <a:p>
            <a:r>
              <a:rPr lang="ru-RU" dirty="0" err="1"/>
              <a:t>Гетерозигота</a:t>
            </a:r>
            <a:r>
              <a:rPr lang="ru-RU" dirty="0"/>
              <a:t> 193</a:t>
            </a:r>
          </a:p>
          <a:p>
            <a:r>
              <a:rPr lang="ru-RU" dirty="0"/>
              <a:t>Гетеротрофы 63, 94</a:t>
            </a:r>
          </a:p>
          <a:p>
            <a:r>
              <a:rPr lang="ru-RU" dirty="0"/>
              <a:t>Гибрид 190</a:t>
            </a:r>
          </a:p>
          <a:p>
            <a:r>
              <a:rPr lang="ru-RU" dirty="0"/>
              <a:t>Гибридизация 241</a:t>
            </a:r>
          </a:p>
          <a:p>
            <a:r>
              <a:rPr lang="ru-RU" dirty="0"/>
              <a:t>Гипотеза чистоты гамет 194</a:t>
            </a:r>
          </a:p>
          <a:p>
            <a:r>
              <a:rPr lang="ru-RU" dirty="0"/>
              <a:t>Гомеостаз 15</a:t>
            </a:r>
          </a:p>
          <a:p>
            <a:r>
              <a:rPr lang="ru-RU" dirty="0" err="1"/>
              <a:t>Гомозигота</a:t>
            </a:r>
            <a:r>
              <a:rPr lang="ru-RU" dirty="0"/>
              <a:t> 193</a:t>
            </a:r>
          </a:p>
        </p:txBody>
      </p:sp>
    </p:spTree>
    <p:extLst>
      <p:ext uri="{BB962C8B-B14F-4D97-AF65-F5344CB8AC3E}">
        <p14:creationId xmlns:p14="http://schemas.microsoft.com/office/powerpoint/2010/main" val="131355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3" y="-374468"/>
            <a:ext cx="52623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1045028" y="6202049"/>
            <a:ext cx="989293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биоценоз? Что такое биогеоценоз? Сравните эти понятия.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4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400594"/>
            <a:ext cx="10058400" cy="4963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Изучите текст параграфов и сравните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задачи генетики и </a:t>
            </a:r>
            <a:r>
              <a:rPr lang="ru-RU" sz="2800" b="1" dirty="0" err="1" smtClean="0">
                <a:solidFill>
                  <a:srgbClr val="C00000"/>
                </a:solidFill>
                <a:latin typeface="+mn-lt"/>
              </a:rPr>
              <a:t>протеомики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1851" y="1003376"/>
            <a:ext cx="5556069" cy="7362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генетики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474" y="1994263"/>
            <a:ext cx="5111932" cy="396627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Основные задачи современной генетики заключаются в познании </a:t>
            </a:r>
            <a:r>
              <a:rPr lang="ru-RU" dirty="0" smtClean="0">
                <a:solidFill>
                  <a:schemeClr val="tx1"/>
                </a:solidFill>
              </a:rPr>
              <a:t>новых </a:t>
            </a:r>
            <a:r>
              <a:rPr lang="ru-RU" dirty="0">
                <a:solidFill>
                  <a:schemeClr val="tx1"/>
                </a:solidFill>
              </a:rPr>
              <a:t>закономерностей наследственности и изменчивости и в изыскании путей их практического </a:t>
            </a:r>
            <a:r>
              <a:rPr lang="ru-RU" dirty="0" smtClean="0">
                <a:solidFill>
                  <a:schemeClr val="tx1"/>
                </a:solidFill>
              </a:rPr>
              <a:t>использования (с.186)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920" y="1003376"/>
            <a:ext cx="4937760" cy="7362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</a:t>
            </a:r>
            <a:r>
              <a:rPr lang="ru-RU" b="1" dirty="0" err="1" smtClean="0">
                <a:solidFill>
                  <a:schemeClr val="tx1"/>
                </a:solidFill>
              </a:rPr>
              <a:t>протеомики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34446" y="1994263"/>
            <a:ext cx="6296297" cy="3966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Учёные, </a:t>
            </a:r>
            <a:r>
              <a:rPr lang="ru-RU" sz="1800" dirty="0" smtClean="0">
                <a:solidFill>
                  <a:schemeClr val="tx1"/>
                </a:solidFill>
              </a:rPr>
              <a:t>работающие </a:t>
            </a:r>
            <a:r>
              <a:rPr lang="ru-RU" sz="1800" dirty="0">
                <a:solidFill>
                  <a:schemeClr val="tx1"/>
                </a:solidFill>
              </a:rPr>
              <a:t>в области </a:t>
            </a:r>
            <a:r>
              <a:rPr lang="ru-RU" sz="1800" dirty="0" err="1">
                <a:solidFill>
                  <a:schemeClr val="tx1"/>
                </a:solidFill>
              </a:rPr>
              <a:t>протеомики</a:t>
            </a:r>
            <a:r>
              <a:rPr lang="ru-RU" sz="1800" dirty="0">
                <a:solidFill>
                  <a:schemeClr val="tx1"/>
                </a:solidFill>
              </a:rPr>
              <a:t>, исследуют такие вопросы: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составление </a:t>
            </a:r>
            <a:r>
              <a:rPr lang="ru-RU" sz="1800" dirty="0">
                <a:solidFill>
                  <a:schemeClr val="tx1"/>
                </a:solidFill>
              </a:rPr>
              <a:t>каталогов всех белков, синтезируемых различными </a:t>
            </a:r>
            <a:r>
              <a:rPr lang="ru-RU" sz="1800" dirty="0" smtClean="0">
                <a:solidFill>
                  <a:schemeClr val="tx1"/>
                </a:solidFill>
              </a:rPr>
              <a:t>типами клеток;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выяснение </a:t>
            </a:r>
            <a:r>
              <a:rPr lang="ru-RU" sz="1800" dirty="0">
                <a:solidFill>
                  <a:schemeClr val="tx1"/>
                </a:solidFill>
              </a:rPr>
              <a:t>характера влияния возраста, условий окружающей </a:t>
            </a:r>
            <a:r>
              <a:rPr lang="ru-RU" sz="1800" dirty="0" smtClean="0">
                <a:solidFill>
                  <a:schemeClr val="tx1"/>
                </a:solidFill>
              </a:rPr>
              <a:t>среды </a:t>
            </a:r>
            <a:r>
              <a:rPr lang="ru-RU" sz="1800" dirty="0">
                <a:solidFill>
                  <a:schemeClr val="tx1"/>
                </a:solidFill>
              </a:rPr>
              <a:t>и заболеваний на белки, синтезируемые клеткой;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выяснение </a:t>
            </a:r>
            <a:r>
              <a:rPr lang="ru-RU" sz="1800" dirty="0">
                <a:solidFill>
                  <a:schemeClr val="tx1"/>
                </a:solidFill>
              </a:rPr>
              <a:t>функций </a:t>
            </a:r>
            <a:r>
              <a:rPr lang="ru-RU" sz="1800" dirty="0" smtClean="0">
                <a:solidFill>
                  <a:schemeClr val="tx1"/>
                </a:solidFill>
              </a:rPr>
              <a:t>идентифицированных </a:t>
            </a:r>
            <a:r>
              <a:rPr lang="ru-RU" sz="1800" dirty="0">
                <a:solidFill>
                  <a:schemeClr val="tx1"/>
                </a:solidFill>
              </a:rPr>
              <a:t>белков;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составление </a:t>
            </a:r>
            <a:r>
              <a:rPr lang="ru-RU" sz="1800" dirty="0">
                <a:solidFill>
                  <a:schemeClr val="tx1"/>
                </a:solidFill>
              </a:rPr>
              <a:t>схем связей между повышением или понижением </a:t>
            </a:r>
            <a:r>
              <a:rPr lang="ru-RU" sz="1800" dirty="0" smtClean="0">
                <a:solidFill>
                  <a:schemeClr val="tx1"/>
                </a:solidFill>
              </a:rPr>
              <a:t>уровня </a:t>
            </a:r>
            <a:r>
              <a:rPr lang="ru-RU" sz="1800" dirty="0">
                <a:solidFill>
                  <a:schemeClr val="tx1"/>
                </a:solidFill>
              </a:rPr>
              <a:t>синтеза белков и происходящими в организме процессами (например, при развитии заболевания, инфицировании организма);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изучение </a:t>
            </a:r>
            <a:r>
              <a:rPr lang="ru-RU" sz="1800" dirty="0">
                <a:solidFill>
                  <a:schemeClr val="tx1"/>
                </a:solidFill>
              </a:rPr>
              <a:t>взаимодействий между различными белками, </a:t>
            </a:r>
            <a:r>
              <a:rPr lang="ru-RU" sz="1800" dirty="0" smtClean="0">
                <a:solidFill>
                  <a:schemeClr val="tx1"/>
                </a:solidFill>
              </a:rPr>
              <a:t>содержащимися </a:t>
            </a:r>
            <a:r>
              <a:rPr lang="ru-RU" sz="1800" dirty="0">
                <a:solidFill>
                  <a:schemeClr val="tx1"/>
                </a:solidFill>
              </a:rPr>
              <a:t>внутри клетки и во внеклеточном </a:t>
            </a:r>
            <a:r>
              <a:rPr lang="ru-RU" sz="1800" dirty="0" smtClean="0">
                <a:solidFill>
                  <a:schemeClr val="tx1"/>
                </a:solidFill>
              </a:rPr>
              <a:t>пространстве (с. 25)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1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03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>
                <a:solidFill>
                  <a:srgbClr val="990000"/>
                </a:solidFill>
                <a:ea typeface="Calibri" panose="020F0502020204030204" pitchFamily="34" charset="0"/>
              </a:rPr>
              <a:t>Требования к результатам освоения образовательной </a:t>
            </a:r>
            <a:r>
              <a:rPr lang="ru-RU" sz="2400" b="1" cap="all" dirty="0" smtClean="0">
                <a:solidFill>
                  <a:srgbClr val="990000"/>
                </a:solidFill>
                <a:ea typeface="Calibri" panose="020F0502020204030204" pitchFamily="34" charset="0"/>
              </a:rPr>
              <a:t>программы</a:t>
            </a:r>
            <a:endParaRPr lang="ru-RU" sz="2400" cap="all" dirty="0">
              <a:solidFill>
                <a:srgbClr val="99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49758"/>
              </p:ext>
            </p:extLst>
          </p:nvPr>
        </p:nvGraphicFramePr>
        <p:xfrm>
          <a:off x="612975" y="809042"/>
          <a:ext cx="11579025" cy="55887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2873">
                  <a:extLst>
                    <a:ext uri="{9D8B030D-6E8A-4147-A177-3AD203B41FA5}">
                      <a16:colId xmlns:a16="http://schemas.microsoft.com/office/drawing/2014/main" val="2782242131"/>
                    </a:ext>
                  </a:extLst>
                </a:gridCol>
                <a:gridCol w="8896152">
                  <a:extLst>
                    <a:ext uri="{9D8B030D-6E8A-4147-A177-3AD203B41FA5}">
                      <a16:colId xmlns:a16="http://schemas.microsoft.com/office/drawing/2014/main" val="1215111781"/>
                    </a:ext>
                  </a:extLst>
                </a:gridCol>
              </a:tblGrid>
              <a:tr h="29477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личностным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80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готовность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саморазвитию и самоопределению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личности;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800" u="none" strike="noStrike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80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мотивации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обучению</a:t>
                      </a:r>
                      <a:r>
                        <a:rPr lang="ru-RU" sz="180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</a:t>
                      </a:r>
                      <a:r>
                        <a:rPr lang="ru-RU" sz="1800" u="none" strike="noStrike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правосознание;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способность </a:t>
                      </a:r>
                      <a:r>
                        <a:rPr lang="ru-RU" sz="180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ставить цели и строить жизненные </a:t>
                      </a:r>
                      <a:r>
                        <a:rPr lang="ru-RU" sz="1800" u="none" strike="noStrike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планы;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способность к осознанию российской идентичности в поликультурном социуме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50477"/>
                  </a:ext>
                </a:extLst>
              </a:tr>
              <a:tr h="2059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800" b="1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метапредметным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8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освоенные обучающимися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понятия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освоенные УУД </a:t>
                      </a:r>
                      <a:r>
                        <a:rPr lang="ru-RU" sz="180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(личностные, 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726839"/>
                  </a:ext>
                </a:extLst>
              </a:tr>
              <a:tr h="5815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предметным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освоенные обучающимися в ходе изучения учебного предмета знания и умения, специфические для биологии </a:t>
                      </a: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92364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6423638" y="2238994"/>
            <a:ext cx="276056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1272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4" y="330926"/>
            <a:ext cx="105634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</a:rPr>
              <a:t>бучение </a:t>
            </a:r>
            <a:r>
              <a:rPr lang="ru-RU" sz="2400" b="1" dirty="0">
                <a:solidFill>
                  <a:srgbClr val="C00000"/>
                </a:solidFill>
              </a:rPr>
              <a:t>школьников умению классифицировать биологические </a:t>
            </a:r>
            <a:r>
              <a:rPr lang="ru-RU" sz="2400" b="1" dirty="0" smtClean="0">
                <a:solidFill>
                  <a:srgbClr val="C00000"/>
                </a:solidFill>
              </a:rPr>
              <a:t>объекты, процессы, явления</a:t>
            </a:r>
            <a:r>
              <a:rPr lang="ru-RU" sz="2400" b="1" dirty="0">
                <a:solidFill>
                  <a:srgbClr val="C00000"/>
                </a:solidFill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понятия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Операционный </a:t>
            </a:r>
            <a:r>
              <a:rPr lang="ru-RU" sz="2400" b="1" dirty="0">
                <a:solidFill>
                  <a:srgbClr val="C00000"/>
                </a:solidFill>
              </a:rPr>
              <a:t>состав классификации включает следующие действия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dirty="0"/>
              <a:t>•	на основе анализа и сравнения установить общие и отличительные признаки изучаемых предметов;</a:t>
            </a:r>
          </a:p>
          <a:p>
            <a:r>
              <a:rPr lang="ru-RU" sz="2400" dirty="0"/>
              <a:t>•	выбрать основание классификации (один или несколько существенных признаков);</a:t>
            </a:r>
          </a:p>
          <a:p>
            <a:r>
              <a:rPr lang="ru-RU" sz="2400" dirty="0"/>
              <a:t>•	разделить по этому основанию предметы или классы и подклассы;</a:t>
            </a:r>
          </a:p>
          <a:p>
            <a:r>
              <a:rPr lang="ru-RU" sz="2400" dirty="0"/>
              <a:t>•	проверить получившиеся разбиение на классы (выбранное основание классификации сохранено от начала до конца; классы не содержат одни и те же элементы; все классы вместе составляют исходное множество предметов);</a:t>
            </a:r>
          </a:p>
          <a:p>
            <a:r>
              <a:rPr lang="ru-RU" sz="2400" dirty="0"/>
              <a:t>•	сделать вывод о том, что нового удалось узнать об исследуемых предметах.</a:t>
            </a:r>
          </a:p>
        </p:txBody>
      </p:sp>
    </p:spTree>
    <p:extLst>
      <p:ext uri="{BB962C8B-B14F-4D97-AF65-F5344CB8AC3E}">
        <p14:creationId xmlns:p14="http://schemas.microsoft.com/office/powerpoint/2010/main" val="1022956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39" y="1375956"/>
            <a:ext cx="6960891" cy="49900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8171" y="139338"/>
            <a:ext cx="7445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Формированию умения классифицировать содействует деятельность по составлению классификационных схем и таблиц (представлены в методическом пособии для учителя)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139338"/>
            <a:ext cx="270825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0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42" y="705394"/>
            <a:ext cx="10171109" cy="49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6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200297"/>
            <a:ext cx="8064136" cy="60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4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78" y="644434"/>
            <a:ext cx="8572233" cy="525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098" y="669616"/>
            <a:ext cx="112079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</a:t>
            </a:r>
            <a:r>
              <a:rPr lang="ru-RU" sz="2800" b="1" dirty="0" smtClean="0">
                <a:solidFill>
                  <a:srgbClr val="C00000"/>
                </a:solidFill>
              </a:rPr>
              <a:t>ормирование </a:t>
            </a:r>
            <a:r>
              <a:rPr lang="ru-RU" sz="2800" b="1" dirty="0">
                <a:solidFill>
                  <a:srgbClr val="C00000"/>
                </a:solidFill>
              </a:rPr>
              <a:t>умения устанавливать причинно-следственные связи</a:t>
            </a:r>
            <a:r>
              <a:rPr lang="ru-RU" sz="2800" dirty="0"/>
              <a:t> </a:t>
            </a:r>
            <a:endParaRPr lang="ru-RU" sz="2800" dirty="0" smtClean="0"/>
          </a:p>
          <a:p>
            <a:endParaRPr lang="ru-RU" sz="2400" dirty="0" smtClean="0"/>
          </a:p>
          <a:p>
            <a:r>
              <a:rPr lang="ru-RU" sz="2400" dirty="0" smtClean="0"/>
              <a:t>Причинно-следственные связи устанавливают между </a:t>
            </a:r>
            <a:r>
              <a:rPr lang="ru-RU" sz="2400" dirty="0"/>
              <a:t>явлениями, при которой одно явление, называемое причиной, при наличии определенных условий порождает другое явление, называемое следствием). </a:t>
            </a:r>
            <a:endParaRPr lang="ru-RU" sz="2400" dirty="0" smtClean="0"/>
          </a:p>
          <a:p>
            <a:r>
              <a:rPr lang="ru-RU" sz="2400" dirty="0" smtClean="0"/>
              <a:t>Причинность </a:t>
            </a:r>
            <a:r>
              <a:rPr lang="ru-RU" sz="2400" dirty="0"/>
              <a:t>означает, что существуют законы, по которым проявление сущности </a:t>
            </a:r>
            <a:r>
              <a:rPr lang="ru-RU" sz="2400" u="sng" dirty="0"/>
              <a:t>В</a:t>
            </a:r>
            <a:r>
              <a:rPr lang="ru-RU" sz="2400" dirty="0"/>
              <a:t> определенного класса зависит от проявления сущности </a:t>
            </a:r>
            <a:r>
              <a:rPr lang="ru-RU" sz="2400" u="sng" dirty="0"/>
              <a:t>А</a:t>
            </a:r>
            <a:r>
              <a:rPr lang="ru-RU" sz="2400" dirty="0"/>
              <a:t> другого класса, где слово сущность означает любой физический объект, явление, ситуацию или событие.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данном случае </a:t>
            </a:r>
            <a:r>
              <a:rPr lang="ru-RU" sz="2400" u="sng" dirty="0"/>
              <a:t>А</a:t>
            </a:r>
            <a:r>
              <a:rPr lang="ru-RU" sz="2400" dirty="0"/>
              <a:t> называют причиной, </a:t>
            </a:r>
            <a:r>
              <a:rPr lang="ru-RU" sz="2400" u="sng" dirty="0"/>
              <a:t>В</a:t>
            </a:r>
            <a:r>
              <a:rPr lang="ru-RU" sz="2400" dirty="0"/>
              <a:t> называют следствием. </a:t>
            </a:r>
            <a:endParaRPr lang="ru-RU" sz="2400" dirty="0" smtClean="0"/>
          </a:p>
          <a:p>
            <a:r>
              <a:rPr lang="ru-RU" sz="2400" dirty="0" smtClean="0"/>
              <a:t>Причина </a:t>
            </a:r>
            <a:r>
              <a:rPr lang="ru-RU" sz="2400" dirty="0"/>
              <a:t>всегда происходит раньше следствия или хотя бы одновременно с ним. </a:t>
            </a:r>
            <a:endParaRPr lang="ru-RU" sz="2400" dirty="0" smtClean="0"/>
          </a:p>
          <a:p>
            <a:r>
              <a:rPr lang="ru-RU" sz="2400" dirty="0" smtClean="0"/>
              <a:t>Причина </a:t>
            </a:r>
            <a:r>
              <a:rPr lang="ru-RU" sz="2400" dirty="0"/>
              <a:t>и следствие должны находиться в непосредственной связи или должны быть связанны цепочкой посредников, находящихся в контакте.</a:t>
            </a:r>
          </a:p>
        </p:txBody>
      </p:sp>
    </p:spTree>
    <p:extLst>
      <p:ext uri="{BB962C8B-B14F-4D97-AF65-F5344CB8AC3E}">
        <p14:creationId xmlns:p14="http://schemas.microsoft.com/office/powerpoint/2010/main" val="2528768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165463"/>
            <a:ext cx="1152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Развитию умения устанавливать причинно-следственные связи </a:t>
            </a:r>
            <a:r>
              <a:rPr lang="ru-RU" sz="2400" b="1" dirty="0" smtClean="0">
                <a:solidFill>
                  <a:srgbClr val="C00000"/>
                </a:solidFill>
              </a:rPr>
              <a:t>способствуют вопросы и задания: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96459"/>
            <a:ext cx="11582400" cy="5819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Объясните, почему в различных диетах часто рекомендуется ограничение жиров и углеводов, но не допускается исключение белков.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Вследствие чего в процессе митоза осуществляется расхождение хромосом к полюсам клетки?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только одного из критериев вида не позволяет определить видовую принадлежность особи?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почему увеличение видового разнообразия повышает устойчивость биогеоценозов?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сукцессия? Каковы возможные причины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сукцессий? Приведите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сукцессий, причинами которых стала деятельность человека.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и обоснуйте меры, способствующие уменьшению негативных последствий роста площадей, занятых агробиоценозами.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причины могут лежать в основе наследственных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болезней? Назовите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возникновения тератогенных болезней.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почему большая часть центров происхождения и многообразия культурных растений расположена в горных районах?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80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136" y="-22481"/>
            <a:ext cx="11443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умений рассуждений, доказательств и формулирование выводов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5360" y="931626"/>
            <a:ext cx="1038061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РАССУЖДЕНИЯ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5360" y="1558834"/>
            <a:ext cx="3056709" cy="116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5360" y="1529389"/>
            <a:ext cx="3056709" cy="116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ТЕЗИС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5360" y="3117991"/>
            <a:ext cx="3056709" cy="116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АРГУМЕНТЫ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5360" y="4677148"/>
            <a:ext cx="3056709" cy="116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ВЫВОД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71703" y="1806671"/>
            <a:ext cx="6879771" cy="364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Тезис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главная мысль текста, которую необходимо обосновать,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Аргументы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доказательство, проводимое в поддержку тезиса (факты, примеры, иллюстрации, объяснение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логический итог рассуждения</a:t>
            </a:r>
          </a:p>
        </p:txBody>
      </p:sp>
    </p:spTree>
    <p:extLst>
      <p:ext uri="{BB962C8B-B14F-4D97-AF65-F5344CB8AC3E}">
        <p14:creationId xmlns:p14="http://schemas.microsoft.com/office/powerpoint/2010/main" val="1046279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0"/>
            <a:ext cx="11808823" cy="623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Задания, направленные на развитие умений рассуждений, доказательств и формулирование выводов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 smtClean="0"/>
              <a:t>Почему </a:t>
            </a:r>
            <a:r>
              <a:rPr lang="ru-RU" dirty="0"/>
              <a:t>клетка представляет собой структурно-функциональную единицу живых организмов; единицу размножения</a:t>
            </a:r>
            <a:r>
              <a:rPr lang="ru-RU" dirty="0" smtClean="0"/>
              <a:t>?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/>
              <a:t>Дайте объяснение сходству внутреннего устройства митохондрий и хлоропластов</a:t>
            </a:r>
            <a:r>
              <a:rPr lang="ru-RU" dirty="0" smtClean="0"/>
              <a:t>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/>
              <a:t>Почему К. А. Тимирязев роль зелёных растений на Земле назвал космической? Предложите способы влияния человека на интенсивность процесса фотосинтеза в условиях оранжереи или </a:t>
            </a:r>
            <a:r>
              <a:rPr lang="ru-RU" dirty="0" smtClean="0"/>
              <a:t>теплицы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/>
              <a:t>Обоснуйте суждение: «Генетический код служит доказательством единства и </a:t>
            </a:r>
            <a:r>
              <a:rPr lang="ru-RU" dirty="0" smtClean="0"/>
              <a:t>родства </a:t>
            </a:r>
            <a:r>
              <a:rPr lang="ru-RU" dirty="0"/>
              <a:t>всего органического мира</a:t>
            </a:r>
            <a:r>
              <a:rPr lang="ru-RU" dirty="0" smtClean="0"/>
              <a:t>»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вы думаете, почему с одной яйцеклеткой, как правило, не сливаются два </a:t>
            </a:r>
            <a:r>
              <a:rPr lang="ru-RU" dirty="0" smtClean="0"/>
              <a:t>сперматозоида </a:t>
            </a:r>
            <a:r>
              <a:rPr lang="ru-RU" dirty="0"/>
              <a:t>и более? В чём заключается биологический смысл данного </a:t>
            </a:r>
            <a:r>
              <a:rPr lang="ru-RU" dirty="0" smtClean="0"/>
              <a:t>явления?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/>
              <a:t>Докажите, что возрастная и половая структура популяции оказывают </a:t>
            </a:r>
            <a:r>
              <a:rPr lang="ru-RU" dirty="0" smtClean="0"/>
              <a:t>непосредственное </a:t>
            </a:r>
            <a:r>
              <a:rPr lang="ru-RU" dirty="0"/>
              <a:t>влияние на изменение численности популяции. </a:t>
            </a:r>
            <a:endParaRPr lang="ru-RU" dirty="0" smtClean="0"/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вы думаете, почему популяции одного вида обособлены друг от друга </a:t>
            </a:r>
            <a:r>
              <a:rPr lang="ru-RU" dirty="0" smtClean="0"/>
              <a:t>относительно</a:t>
            </a:r>
            <a:r>
              <a:rPr lang="ru-RU" dirty="0"/>
              <a:t>, а не абсолютно</a:t>
            </a:r>
            <a:r>
              <a:rPr lang="ru-RU" dirty="0" smtClean="0"/>
              <a:t>?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/>
              <a:t>Почему в природе существуют сети питания? Ответ обоснуйте. </a:t>
            </a:r>
            <a:endParaRPr lang="ru-RU" dirty="0" smtClean="0"/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 smtClean="0"/>
              <a:t>Докажите</a:t>
            </a:r>
            <a:r>
              <a:rPr lang="ru-RU" dirty="0"/>
              <a:t>, что биогеоценоз — открытая и саморегулирующаяся </a:t>
            </a:r>
            <a:r>
              <a:rPr lang="ru-RU" dirty="0" smtClean="0"/>
              <a:t>система.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/>
              <a:t>Дайте цитологическое обоснование правилу единообразия гибридов первого </a:t>
            </a:r>
            <a:r>
              <a:rPr lang="ru-RU" dirty="0" err="1"/>
              <a:t>поколения</a:t>
            </a:r>
            <a:r>
              <a:rPr lang="ru-RU" dirty="0"/>
              <a:t>.</a:t>
            </a:r>
            <a:endParaRPr lang="ru-RU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7" y="139337"/>
            <a:ext cx="11251474" cy="625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300"/>
              <a:tabLst>
                <a:tab pos="68580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ПРЕДМЕТНЫМИ РЕЗУЛЬТАТАМИ В ИНТЕЛЛЕКТУАЛЬНОЙ СФЕРЕ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ЯВЛЯЮТСЯ:</a:t>
            </a:r>
          </a:p>
          <a:p>
            <a:pPr marL="457200" lvl="0" indent="-457200" algn="just">
              <a:spcAft>
                <a:spcPts val="0"/>
              </a:spcAft>
              <a:buSzPts val="13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существенных признаков биологических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объектов, биологических понятий;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приведение доказательств (аргументация);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- определение принадлежности биологических объектов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определенной систематической группе; принадлежности биологических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понятий к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определенному роду;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биологических объектов и процессов, биологических понятий; умение делать выводы и умозаключения на основе сравнения;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причинно-следственных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связей;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914400" algn="l"/>
              </a:tabLs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Вышеперечисленные результаты отражают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учащихся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логических умений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4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577" y="757646"/>
            <a:ext cx="10302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a typeface="Calibri" panose="020F0502020204030204" pitchFamily="34" charset="0"/>
              </a:rPr>
              <a:t>Под </a:t>
            </a: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</a:rPr>
              <a:t>логическим мышлением </a:t>
            </a:r>
            <a:r>
              <a:rPr lang="ru-RU" sz="2800" dirty="0" smtClean="0">
                <a:ea typeface="Calibri" panose="020F0502020204030204" pitchFamily="34" charset="0"/>
              </a:rPr>
              <a:t>в </a:t>
            </a:r>
            <a:r>
              <a:rPr lang="ru-RU" sz="2800" dirty="0">
                <a:ea typeface="Calibri" panose="020F0502020204030204" pitchFamily="34" charset="0"/>
              </a:rPr>
              <a:t>рамках процесса обучения в школе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ru-RU" sz="2800" dirty="0" smtClean="0">
                <a:ea typeface="Calibri" panose="020F0502020204030204" pitchFamily="34" charset="0"/>
              </a:rPr>
              <a:t>понимают: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ea typeface="Calibri" panose="020F0502020204030204" pitchFamily="34" charset="0"/>
              </a:rPr>
              <a:t>способность </a:t>
            </a:r>
            <a:r>
              <a:rPr lang="ru-RU" sz="2800" dirty="0">
                <a:ea typeface="Calibri" panose="020F0502020204030204" pitchFamily="34" charset="0"/>
              </a:rPr>
              <a:t>и умение учащихся производить простые логические </a:t>
            </a:r>
            <a:r>
              <a:rPr lang="ru-RU" sz="2800" dirty="0" smtClean="0">
                <a:ea typeface="Calibri" panose="020F0502020204030204" pitchFamily="34" charset="0"/>
              </a:rPr>
              <a:t>действия: анализ</a:t>
            </a:r>
            <a:r>
              <a:rPr lang="ru-RU" sz="2800" dirty="0">
                <a:ea typeface="Calibri" panose="020F0502020204030204" pitchFamily="34" charset="0"/>
              </a:rPr>
              <a:t>, синтез, сравнение, обобщение и т.д</a:t>
            </a:r>
            <a:r>
              <a:rPr lang="ru-RU" sz="2800" dirty="0" smtClean="0">
                <a:ea typeface="Calibri" panose="020F0502020204030204" pitchFamily="34" charset="0"/>
              </a:rPr>
              <a:t>.;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ea typeface="Calibri" panose="020F0502020204030204" pitchFamily="34" charset="0"/>
              </a:rPr>
              <a:t>умение осуществлять логические операции: построение </a:t>
            </a:r>
            <a:r>
              <a:rPr lang="ru-RU" sz="2800" dirty="0">
                <a:ea typeface="Calibri" panose="020F0502020204030204" pitchFamily="34" charset="0"/>
              </a:rPr>
              <a:t>отрицания, утверждения и опровержения; установление причинно-следственных связей; выдвижение гипотез и их </a:t>
            </a:r>
            <a:r>
              <a:rPr lang="ru-RU" sz="2800" dirty="0" smtClean="0">
                <a:ea typeface="Calibri" panose="020F0502020204030204" pitchFamily="34" charset="0"/>
              </a:rPr>
              <a:t>обоснование;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>
                <a:ea typeface="Calibri" panose="020F0502020204030204" pitchFamily="34" charset="0"/>
              </a:rPr>
              <a:t>с</a:t>
            </a:r>
            <a:r>
              <a:rPr lang="ru-RU" sz="2800" dirty="0" smtClean="0">
                <a:ea typeface="Calibri" panose="020F0502020204030204" pitchFamily="34" charset="0"/>
              </a:rPr>
              <a:t>пособность построения </a:t>
            </a:r>
            <a:r>
              <a:rPr lang="ru-RU" sz="2800" dirty="0">
                <a:ea typeface="Calibri" panose="020F0502020204030204" pitchFamily="34" charset="0"/>
              </a:rPr>
              <a:t>отрицания, утверждения и опровержения; </a:t>
            </a:r>
            <a:r>
              <a:rPr lang="ru-RU" sz="2800" dirty="0" smtClean="0">
                <a:ea typeface="Calibri" panose="020F0502020204030204" pitchFamily="34" charset="0"/>
              </a:rPr>
              <a:t>выдвижение </a:t>
            </a:r>
            <a:r>
              <a:rPr lang="ru-RU" sz="2800" dirty="0">
                <a:ea typeface="Calibri" panose="020F0502020204030204" pitchFamily="34" charset="0"/>
              </a:rPr>
              <a:t>гипотез и их обоснование</a:t>
            </a: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099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354" y="278675"/>
            <a:ext cx="1080733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Осуществление различных </a:t>
            </a:r>
            <a:r>
              <a:rPr lang="ru-RU" sz="2800" b="1" dirty="0">
                <a:solidFill>
                  <a:srgbClr val="C00000"/>
                </a:solidFill>
              </a:rPr>
              <a:t>мыслительных </a:t>
            </a:r>
            <a:r>
              <a:rPr lang="ru-RU" sz="2800" b="1" dirty="0" smtClean="0">
                <a:solidFill>
                  <a:srgbClr val="C00000"/>
                </a:solidFill>
              </a:rPr>
              <a:t>операций предполагает: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000" dirty="0"/>
              <a:t>•	опознание конкретно-чувственных или иных объектов (с целью включения их в тот или иной класс);</a:t>
            </a:r>
          </a:p>
          <a:p>
            <a:r>
              <a:rPr lang="ru-RU" sz="2000" dirty="0"/>
              <a:t>•	анализ изучаемого объекта, то есть мысленное расчленение на элементы, части (признаки, свойства, отношения) для последующего изучения каждой части;</a:t>
            </a:r>
          </a:p>
          <a:p>
            <a:r>
              <a:rPr lang="ru-RU" sz="2000" dirty="0"/>
              <a:t>•	синтез, то есть объединение элементов, полученных при анализе или сравнении, в единое целое, самостоятельное достраивание с восполнением недостающих компонентов;</a:t>
            </a:r>
          </a:p>
          <a:p>
            <a:r>
              <a:rPr lang="ru-RU" sz="2000" dirty="0"/>
              <a:t>•	выбор оснований и критериев для сравнения, дифференциация (выявление различающихся объектов);</a:t>
            </a:r>
          </a:p>
          <a:p>
            <a:r>
              <a:rPr lang="ru-RU" sz="2000" dirty="0"/>
              <a:t>•	</a:t>
            </a:r>
            <a:r>
              <a:rPr lang="ru-RU" sz="2000" dirty="0" smtClean="0"/>
              <a:t>классификацию </a:t>
            </a:r>
            <a:r>
              <a:rPr lang="ru-RU" sz="2000" dirty="0"/>
              <a:t>объектов, то есть выбор оснований и критериев для сравнения объектов или подразделение (по выбранному параметру) существенных признаков объекта на группы;</a:t>
            </a:r>
          </a:p>
          <a:p>
            <a:r>
              <a:rPr lang="ru-RU" sz="2000" dirty="0"/>
              <a:t>•	систематизацию – установление связей между группами, полученными в ходе классификации;</a:t>
            </a:r>
          </a:p>
          <a:p>
            <a:r>
              <a:rPr lang="ru-RU" sz="2000" dirty="0"/>
              <a:t>•	установление аналогии, при которой на основе сходства объектов в одних признаках заключают об их сходстве и в других признаках;</a:t>
            </a:r>
          </a:p>
          <a:p>
            <a:r>
              <a:rPr lang="ru-RU" sz="2000" dirty="0"/>
              <a:t>•	обобщение – генерализация и выведение общности для целого ряда или класса единичных объектов на основе выделения сущностной </a:t>
            </a:r>
            <a:r>
              <a:rPr lang="ru-RU" sz="2000" dirty="0" smtClean="0"/>
              <a:t>связи;</a:t>
            </a:r>
            <a:endParaRPr lang="ru-RU" sz="2000" dirty="0"/>
          </a:p>
          <a:p>
            <a:r>
              <a:rPr lang="ru-RU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399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1191798"/>
            <a:ext cx="112601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установление причинно-следственных связей – связь между явлениями, при которой одно из них создает условия для возникновения другого;</a:t>
            </a:r>
          </a:p>
          <a:p>
            <a:r>
              <a:rPr lang="ru-RU" sz="2000" dirty="0"/>
              <a:t>•	подведение на основе причинно-следственных соотношений, к предсказыванию или гипотезе, предсказание последствий их обоснование;</a:t>
            </a:r>
          </a:p>
          <a:p>
            <a:r>
              <a:rPr lang="ru-RU" sz="2000" dirty="0"/>
              <a:t>•	выявление родовидовых и ситуативно-существенных признаков;</a:t>
            </a:r>
          </a:p>
          <a:p>
            <a:r>
              <a:rPr lang="ru-RU" sz="2000" dirty="0"/>
              <a:t>•	построение логического рассуждения в форме взаимодействия простых суждений об объекте, его строении, свойствах и связях (причинных, системных, ассоциативных и др.); представление цепочек объектов и явлений; логической цепочки рассуждений;</a:t>
            </a:r>
          </a:p>
          <a:p>
            <a:r>
              <a:rPr lang="ru-RU" sz="2000" dirty="0"/>
              <a:t>•	выведение следствий, формулирование умозаключений и выводов на основе аргументации;</a:t>
            </a:r>
          </a:p>
          <a:p>
            <a:r>
              <a:rPr lang="ru-RU" sz="2000" dirty="0"/>
              <a:t>•	осуществление индуктивного умозаключения (при котором общий вывод строится на основе частных посылок) и умозаключения по аналогии (при котором на основе сходства объектов в одних признаках заключают об их сходстве и в других признаках);</a:t>
            </a:r>
          </a:p>
          <a:p>
            <a:r>
              <a:rPr lang="ru-RU" sz="2000" dirty="0"/>
              <a:t>•	объяснения явлений, процессов, связей, отношений, выявляемых в ходе </a:t>
            </a:r>
            <a:r>
              <a:rPr lang="ru-RU" sz="2000" dirty="0" smtClean="0"/>
              <a:t>работы;</a:t>
            </a:r>
            <a:endParaRPr lang="ru-RU" sz="2000" dirty="0"/>
          </a:p>
          <a:p>
            <a:r>
              <a:rPr lang="ru-RU" sz="2000" dirty="0"/>
              <a:t>•	доказательства - логической операции обоснования истинности утверждения с помощью фактов и других истинных связанных с ним суждений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7646" y="237691"/>
            <a:ext cx="10676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Осуществление различных мыслительных операций </a:t>
            </a:r>
            <a:r>
              <a:rPr lang="ru-RU" sz="2800" b="1" dirty="0" smtClean="0">
                <a:solidFill>
                  <a:srgbClr val="C00000"/>
                </a:solidFill>
              </a:rPr>
              <a:t>предполагает (продолжение):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261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976" y="653143"/>
            <a:ext cx="108247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</a:rPr>
              <a:t>бучение </a:t>
            </a:r>
            <a:r>
              <a:rPr lang="ru-RU" sz="2800" b="1" dirty="0">
                <a:solidFill>
                  <a:srgbClr val="C00000"/>
                </a:solidFill>
              </a:rPr>
              <a:t>школьников умению сравнивать биологические </a:t>
            </a:r>
            <a:r>
              <a:rPr lang="ru-RU" sz="2800" b="1" dirty="0" smtClean="0">
                <a:solidFill>
                  <a:srgbClr val="C00000"/>
                </a:solidFill>
              </a:rPr>
              <a:t>объекты, процессы </a:t>
            </a:r>
            <a:r>
              <a:rPr lang="ru-RU" sz="2800" b="1" dirty="0">
                <a:solidFill>
                  <a:srgbClr val="C00000"/>
                </a:solidFill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</a:rPr>
              <a:t>явления </a:t>
            </a:r>
          </a:p>
          <a:p>
            <a:r>
              <a:rPr lang="ru-RU" sz="2800" dirty="0" smtClean="0"/>
              <a:t>Сравнение </a:t>
            </a:r>
            <a:r>
              <a:rPr lang="ru-RU" sz="2800" dirty="0"/>
              <a:t>должно осуществляться в отношении однородных предметов и производиться по существенным признакам. </a:t>
            </a:r>
            <a:endParaRPr lang="ru-RU" sz="2800" dirty="0" smtClean="0"/>
          </a:p>
          <a:p>
            <a:r>
              <a:rPr lang="ru-RU" sz="2800" i="1" dirty="0" smtClean="0"/>
              <a:t>Важны </a:t>
            </a:r>
            <a:r>
              <a:rPr lang="ru-RU" sz="2800" i="1" dirty="0"/>
              <a:t>при действии </a:t>
            </a:r>
            <a:r>
              <a:rPr lang="ru-RU" sz="2800" i="1" dirty="0" smtClean="0"/>
              <a:t>сравнения: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последовательность</a:t>
            </a:r>
            <a:r>
              <a:rPr lang="ru-RU" sz="2800" dirty="0"/>
              <a:t>,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точность</a:t>
            </a:r>
            <a:r>
              <a:rPr lang="ru-RU" sz="2800" dirty="0"/>
              <a:t>,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бъективность,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сохранение </a:t>
            </a:r>
            <a:r>
              <a:rPr lang="ru-RU" sz="2800" dirty="0"/>
              <a:t>оснований сравнения на протяжении всего действия. </a:t>
            </a:r>
            <a:endParaRPr lang="ru-RU" sz="2800" dirty="0" smtClean="0"/>
          </a:p>
          <a:p>
            <a:endParaRPr lang="ru-RU" sz="2800" b="1" dirty="0" smtClean="0"/>
          </a:p>
          <a:p>
            <a:r>
              <a:rPr lang="ru-RU" sz="2800" dirty="0" smtClean="0"/>
              <a:t>Сравнение </a:t>
            </a:r>
            <a:r>
              <a:rPr lang="ru-RU" sz="2800" dirty="0"/>
              <a:t>должно быть полным, многосторонним и производиться по всем признакам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168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557349"/>
            <a:ext cx="1056349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Операционный состав действия сравнения:</a:t>
            </a:r>
          </a:p>
          <a:p>
            <a:r>
              <a:rPr lang="ru-RU" sz="2400" dirty="0"/>
              <a:t>1.	</a:t>
            </a:r>
            <a:r>
              <a:rPr lang="ru-RU" sz="2400" dirty="0" smtClean="0"/>
              <a:t>Выделить </a:t>
            </a:r>
            <a:r>
              <a:rPr lang="ru-RU" sz="2400" dirty="0"/>
              <a:t>предметы, подлежащие </a:t>
            </a:r>
            <a:r>
              <a:rPr lang="ru-RU" sz="2400" dirty="0" smtClean="0"/>
              <a:t>сравнению.</a:t>
            </a:r>
            <a:endParaRPr lang="ru-RU" sz="2400" dirty="0"/>
          </a:p>
          <a:p>
            <a:r>
              <a:rPr lang="ru-RU" sz="2400" dirty="0"/>
              <a:t>2.	</a:t>
            </a:r>
            <a:r>
              <a:rPr lang="ru-RU" sz="2400" dirty="0" smtClean="0"/>
              <a:t>Выяснить</a:t>
            </a:r>
            <a:r>
              <a:rPr lang="ru-RU" sz="2400" dirty="0"/>
              <a:t>, можно ли сравнивать данные предметы по заданному основанию, если же основание для сравнения не </a:t>
            </a:r>
            <a:r>
              <a:rPr lang="ru-RU" sz="2400" dirty="0" smtClean="0"/>
              <a:t>задано</a:t>
            </a:r>
            <a:r>
              <a:rPr lang="ru-RU" sz="2400" dirty="0"/>
              <a:t>, то его надо выделить среди сопоставимых существенных </a:t>
            </a:r>
            <a:r>
              <a:rPr lang="ru-RU" sz="2400" dirty="0" smtClean="0"/>
              <a:t>признаков.</a:t>
            </a:r>
            <a:endParaRPr lang="ru-RU" sz="2400" dirty="0"/>
          </a:p>
          <a:p>
            <a:r>
              <a:rPr lang="ru-RU" sz="2400" dirty="0"/>
              <a:t>3.	</a:t>
            </a:r>
            <a:r>
              <a:rPr lang="ru-RU" sz="2400" dirty="0" smtClean="0"/>
              <a:t>Установить </a:t>
            </a:r>
            <a:r>
              <a:rPr lang="ru-RU" sz="2400" dirty="0"/>
              <a:t>существенные признаки выделенных </a:t>
            </a:r>
            <a:r>
              <a:rPr lang="ru-RU" sz="2400" dirty="0" smtClean="0"/>
              <a:t>предметов.</a:t>
            </a:r>
            <a:endParaRPr lang="ru-RU" sz="2400" dirty="0"/>
          </a:p>
          <a:p>
            <a:r>
              <a:rPr lang="ru-RU" sz="2400" dirty="0"/>
              <a:t>4.	</a:t>
            </a:r>
            <a:r>
              <a:rPr lang="ru-RU" sz="2400" dirty="0" smtClean="0"/>
              <a:t>Установить </a:t>
            </a:r>
            <a:r>
              <a:rPr lang="ru-RU" sz="2400" dirty="0"/>
              <a:t>несущественные признаки выделенных </a:t>
            </a:r>
            <a:r>
              <a:rPr lang="ru-RU" sz="2400" dirty="0" smtClean="0"/>
              <a:t>предметов.</a:t>
            </a:r>
            <a:endParaRPr lang="ru-RU" sz="2400" dirty="0"/>
          </a:p>
          <a:p>
            <a:r>
              <a:rPr lang="ru-RU" sz="2400" dirty="0"/>
              <a:t>5.	</a:t>
            </a:r>
            <a:r>
              <a:rPr lang="ru-RU" sz="2400" dirty="0" smtClean="0"/>
              <a:t>Сопоставить </a:t>
            </a:r>
            <a:r>
              <a:rPr lang="ru-RU" sz="2400" dirty="0"/>
              <a:t>предметы и их части по данному основанию, установить признаки сходства;</a:t>
            </a:r>
          </a:p>
          <a:p>
            <a:r>
              <a:rPr lang="ru-RU" sz="2400" dirty="0"/>
              <a:t>6.	</a:t>
            </a:r>
            <a:r>
              <a:rPr lang="ru-RU" sz="2400" dirty="0" smtClean="0"/>
              <a:t>Сопоставить </a:t>
            </a:r>
            <a:r>
              <a:rPr lang="ru-RU" sz="2400" dirty="0"/>
              <a:t>предметы и их части по данному основанию, установить признак различия;</a:t>
            </a:r>
          </a:p>
          <a:p>
            <a:r>
              <a:rPr lang="ru-RU" sz="2400" dirty="0"/>
              <a:t>7.	</a:t>
            </a:r>
            <a:r>
              <a:rPr lang="ru-RU" sz="2400" dirty="0" smtClean="0"/>
              <a:t>Сформулировать </a:t>
            </a:r>
            <a:r>
              <a:rPr lang="ru-RU" sz="2400" dirty="0"/>
              <a:t>вывод о сходстве и различии предметов, о том, что нового установлено о данных предметах, объяснить выявление при сравнении отношения сходства и различия</a:t>
            </a:r>
          </a:p>
        </p:txBody>
      </p:sp>
    </p:spTree>
    <p:extLst>
      <p:ext uri="{BB962C8B-B14F-4D97-AF65-F5344CB8AC3E}">
        <p14:creationId xmlns:p14="http://schemas.microsoft.com/office/powerpoint/2010/main" val="264152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840" y="0"/>
            <a:ext cx="11948160" cy="651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вопросов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 на сравнение, представленных в учебнике: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Составьте и заполните таблицу «Сравнительная характеристика важнейших химических элементов клетки».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Раскройте связь строения и функций ДНК и РНК, дайте их сравнительную характеристику.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процессы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эндоцитоза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экзоцитоза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строение и функции гладкой и гранулярной ЭПС.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строение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эндосом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экзосом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строение митохондрий и пластид.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текса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11, составьте и заполните таблицу «Сравнительная характеристика строения грибной, растительной и животной клеток».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сравнительную характеристику клеткам эукариот и прокариот. Определите, в чем состоит их сходство, в чем заключаются основные различия.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гликолиз и кислородный этап энергетического обмена. Какой из этих этапов энергетически более выгодный?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процесс дыхания с процессом горения. В чем отличие процесса биологического окисления от процесса горения?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процессы транскрипции и трансляции.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цитокинез в растительной и животной клетках.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процессы митоза и мейоза. В чем состоят их различия?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биологическое значение митоза и мейоза. Сделайте выводы.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автотрофный и гетеротрофный типы питания.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понятия «дыхание» и «газообмен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7527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869</TotalTime>
  <Words>2152</Words>
  <Application>Microsoft Office PowerPoint</Application>
  <PresentationFormat>Широкоэкранный</PresentationFormat>
  <Paragraphs>190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Изучите текст параграфов и сравните задачи генетики и протеомики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47</cp:revision>
  <dcterms:created xsi:type="dcterms:W3CDTF">2022-08-25T15:27:48Z</dcterms:created>
  <dcterms:modified xsi:type="dcterms:W3CDTF">2022-10-26T17:01:46Z</dcterms:modified>
</cp:coreProperties>
</file>