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C4B2-A473-42A7-8735-28606B41CE35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0F107-4347-433E-A6C4-556EB2FFCF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46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8871D9C-8189-4003-BF48-E875B5BF1F8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6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6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079039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05F277B-6407-409C-90D5-B39A94D590C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590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35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091662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D408CB-22C2-4E9D-8D49-AF40E4AB8AC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693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36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31038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CFCE86-F479-471C-97DB-05BD445249D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795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37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672853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E3BB57F-603A-455B-90A8-983E7A43D39F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897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38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0577435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2A7B55-65CA-4DC2-AFFC-2AFE64F0D36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40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00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288986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5FC214-E697-4749-9580-45E78032D1FE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461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4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685577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D7DDAD-D9AF-4986-8C1A-C4E55A0811B8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471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4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480618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E39DFC-4EE4-4660-9B3B-64C24A839050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4819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4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9731851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69A0BE-617D-49D5-B8B9-09BD039EC3C7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4921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4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22975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0594B19-22FE-4902-87DE-CC07AFE2B706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5024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5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03609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909D60-39A0-4319-BC10-2ADFBCD7391C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7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7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0022131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DDAFBC8-92E1-47D3-A561-DBCEDDE8D2A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5229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5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26450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D52211-8E01-4FE4-B803-E4425A44E93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5331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5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9698606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ED1D4-5218-4934-9590-158AAF82A5E3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5433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5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0721282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747660-33EA-4EB8-AA5D-5A33325C15C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553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5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8265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853515-49DA-46EC-BAE0-08528CC17DE1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8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87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9907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9E0D95-F1FF-439F-9F0B-95E272E1F326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976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79475" y="725488"/>
            <a:ext cx="5041900" cy="3783012"/>
          </a:xfrm>
          <a:ln/>
        </p:spPr>
      </p:sp>
      <p:sp>
        <p:nvSpPr>
          <p:cNvPr id="629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749800"/>
            <a:ext cx="5003800" cy="4427538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06489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81B509-CE77-4921-9ACE-D088F53C0C7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0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208548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B07266-8AE3-4A07-8A00-5B214959D732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181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19163" y="746125"/>
            <a:ext cx="4960937" cy="3721100"/>
          </a:xfrm>
          <a:ln/>
        </p:spPr>
      </p:sp>
      <p:sp>
        <p:nvSpPr>
          <p:cNvPr id="6318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4875"/>
            <a:ext cx="5435600" cy="4467225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22756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9FD83F-1BF2-4805-BB17-5DEB78020950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2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81336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01F4AB-17F3-4791-B4B1-D81DF8D063A9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385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79475" y="725488"/>
            <a:ext cx="5041900" cy="3783012"/>
          </a:xfrm>
          <a:ln/>
        </p:spPr>
      </p:sp>
      <p:sp>
        <p:nvSpPr>
          <p:cNvPr id="633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8" y="4749800"/>
            <a:ext cx="5003800" cy="4427538"/>
          </a:xfrm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94847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ACA822-AD1B-4FBE-8A68-BF1B4EE78984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34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6407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65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79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796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Главное здание РГПУ пастораль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2159000" y="333375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2" descr="Герб пеликан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34" y="1341438"/>
            <a:ext cx="1657351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3516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51617" y="3068639"/>
            <a:ext cx="9025467" cy="2808287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A9D608-5412-45F7-B9A4-6A90E1FA356A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935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3E7CB6-4D46-40EA-BA27-EC95DEFEB569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47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F9CE017-F72E-4C24-AD6E-9990461DC9CD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60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F4D257-4133-4FCF-B5BC-EE90FE1E2877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436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07DE2F-A64D-48A4-A84A-1D91D06CC079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177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12DC353-694F-4F24-868D-DE8DD3B2F16C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53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679DA5-3BAE-4D25-AFA4-993C86CC2A91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14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A62B6A-AE93-4A3D-9C14-50F332C09472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62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869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8C44C9-0D03-45B5-8C53-6FB360206818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5379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778DFB-2B79-4B76-B91D-F614DD24286B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3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BAC06CC-F628-4452-87CD-15692B9C3FCA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008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823E948-90D8-4D05-8944-8744C71AB7C9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434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7352E8-2E01-490E-B467-C95269DC0FB1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801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122239"/>
            <a:ext cx="10972800" cy="6008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75BC484-F12C-4C5E-9E47-115D11400EA5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6780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719264"/>
            <a:ext cx="53848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4000501"/>
            <a:ext cx="53848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07F9658-3D45-41E7-9377-A48BA5932FCB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09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43FE911-6A40-4E0D-A1EA-195AB44F74DA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5939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719264"/>
            <a:ext cx="109728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4000501"/>
            <a:ext cx="109728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9E18F0-F087-4724-8A27-254E0224F8FE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329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FA25C8-3948-46DD-8326-BC6AB40D6F98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52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3410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 txBox="1">
            <a:spLocks noChangeArrowheads="1"/>
          </p:cNvSpPr>
          <p:nvPr userDrawn="1"/>
        </p:nvSpPr>
        <p:spPr bwMode="auto">
          <a:xfrm rot="16200000">
            <a:off x="-1293813" y="4799013"/>
            <a:ext cx="345122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124" tIns="41061" rIns="82124" bIns="41061"/>
          <a:lstStyle>
            <a:lvl1pPr defTabSz="814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814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814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814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814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814388" rtl="0" eaLnBrk="0" fontAlgn="base" latinLnBrk="0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330066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ru-RU" sz="16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ISO/TC 176/SC 2/ N1282</a:t>
            </a:r>
          </a:p>
        </p:txBody>
      </p:sp>
      <p:sp>
        <p:nvSpPr>
          <p:cNvPr id="3" name="Rectangle 6"/>
          <p:cNvSpPr>
            <a:spLocks noChangeArrowheads="1"/>
          </p:cNvSpPr>
          <p:nvPr userDrawn="1"/>
        </p:nvSpPr>
        <p:spPr bwMode="auto">
          <a:xfrm>
            <a:off x="11869055" y="6624363"/>
            <a:ext cx="322946" cy="23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124" tIns="41061" rIns="82124" bIns="41061" anchor="b">
            <a:spAutoFit/>
          </a:bodyPr>
          <a:lstStyle>
            <a:lvl1pPr defTabSz="814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14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14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14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143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8143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F0888F-9002-4B25-931F-13AA71B48E78}" type="slidenum">
              <a:rPr kumimoji="0" lang="en-US" altLang="ru-RU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8143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ru-RU" sz="1000" b="0" i="0" u="none" strike="noStrike" kern="1200" cap="none" spc="0" normalizeH="0" baseline="0" noProof="0" smtClean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0323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48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11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49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33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7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52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A4201-EFC3-4515-99AE-F10D3E2CD6B9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4DE12-26DB-4D26-969F-873771557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2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en-US">
              <a:solidFill>
                <a:srgbClr val="000000"/>
              </a:solidFill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4DB405-CD08-4A2B-89DE-A4234D7EC483}" type="slidenum">
              <a:rPr lang="ru-RU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en-US">
              <a:solidFill>
                <a:srgbClr val="000000"/>
              </a:solidFill>
            </a:endParaRPr>
          </a:p>
        </p:txBody>
      </p:sp>
      <p:pic>
        <p:nvPicPr>
          <p:cNvPr id="2056" name="Picture 1025" descr="Logo2_SM"/>
          <p:cNvPicPr>
            <a:picLocks noChangeAspect="1" noChangeArrowheads="1"/>
          </p:cNvPicPr>
          <p:nvPr userDrawn="1"/>
        </p:nvPicPr>
        <p:blipFill>
          <a:blip r:embed="rId21">
            <a:lum bright="84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1" y="188914"/>
            <a:ext cx="7418916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09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3" Type="http://schemas.openxmlformats.org/officeDocument/2006/relationships/slide" Target="slide5.xml"/><Relationship Id="rId7" Type="http://schemas.openxmlformats.org/officeDocument/2006/relationships/slide" Target="slide1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slide" Target="slide18.xml"/><Relationship Id="rId5" Type="http://schemas.openxmlformats.org/officeDocument/2006/relationships/slide" Target="slide8.xml"/><Relationship Id="rId10" Type="http://schemas.openxmlformats.org/officeDocument/2006/relationships/slide" Target="slide22.xml"/><Relationship Id="rId4" Type="http://schemas.openxmlformats.org/officeDocument/2006/relationships/slide" Target="slide9.xml"/><Relationship Id="rId9" Type="http://schemas.openxmlformats.org/officeDocument/2006/relationships/slide" Target="slide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2126" y="2383272"/>
            <a:ext cx="9144000" cy="2387600"/>
          </a:xfrm>
        </p:spPr>
        <p:txBody>
          <a:bodyPr>
            <a:noAutofit/>
          </a:bodyPr>
          <a:lstStyle/>
          <a:p>
            <a:pPr indent="-450850">
              <a:spcAft>
                <a:spcPts val="0"/>
              </a:spcAft>
              <a:tabLst>
                <a:tab pos="270510" algn="l"/>
                <a:tab pos="450215" algn="l"/>
                <a:tab pos="810260" algn="l"/>
              </a:tabLs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Учебная дисциплина 2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Менеджмент процессов в образовательной организации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1. «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Сущность, цели, задачи и показатели процессов образовательной организации  и анализ их эффективности»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48873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188914"/>
            <a:ext cx="8001000" cy="611187"/>
          </a:xfrm>
        </p:spPr>
        <p:txBody>
          <a:bodyPr/>
          <a:lstStyle/>
          <a:p>
            <a:pPr eaLnBrk="1" hangingPunct="1"/>
            <a:r>
              <a:rPr lang="ru-RU" altLang="ru-RU" sz="3100" b="0"/>
              <a:t>ВСПОМОГАТЕЛЬНЫЕ ПРОЦЕССЫ</a:t>
            </a:r>
            <a:endParaRPr lang="ru-RU" altLang="ru-RU" sz="3100" b="0" u="sng"/>
          </a:p>
        </p:txBody>
      </p:sp>
      <p:sp>
        <p:nvSpPr>
          <p:cNvPr id="304131" name="Rectangle 3"/>
          <p:cNvSpPr>
            <a:spLocks noChangeArrowheads="1"/>
          </p:cNvSpPr>
          <p:nvPr/>
        </p:nvSpPr>
        <p:spPr bwMode="auto">
          <a:xfrm>
            <a:off x="1752600" y="836613"/>
            <a:ext cx="8915400" cy="647700"/>
          </a:xfrm>
          <a:prstGeom prst="rect">
            <a:avLst/>
          </a:prstGeom>
          <a:solidFill>
            <a:srgbClr val="FFFDC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04132" name="Rectangle 4"/>
          <p:cNvSpPr>
            <a:spLocks noChangeArrowheads="1"/>
          </p:cNvSpPr>
          <p:nvPr/>
        </p:nvSpPr>
        <p:spPr bwMode="auto">
          <a:xfrm>
            <a:off x="1992313" y="908051"/>
            <a:ext cx="8274050" cy="576263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485" tIns="41742" rIns="83485" bIns="41742" anchor="ctr"/>
          <a:lstStyle>
            <a:lvl1pPr defTabSz="695325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95325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9532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95325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95325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de-DE" altLang="ru-RU" sz="1500" b="1">
                <a:solidFill>
                  <a:srgbClr val="FFFFFF"/>
                </a:solidFill>
              </a:rPr>
              <a:t>…</a:t>
            </a:r>
            <a:r>
              <a:rPr kumimoji="1" lang="hr-HR" altLang="ru-RU" sz="1500" b="1">
                <a:solidFill>
                  <a:srgbClr val="FFFFFF"/>
                </a:solidFill>
              </a:rPr>
              <a:t>это процессы, которые обеспечивают </a:t>
            </a:r>
            <a:r>
              <a:rPr kumimoji="1" lang="ru-RU" altLang="ru-RU" sz="1500" b="1">
                <a:solidFill>
                  <a:srgbClr val="FFFFFF"/>
                </a:solidFill>
              </a:rPr>
              <a:t>основные</a:t>
            </a:r>
            <a:r>
              <a:rPr kumimoji="1" lang="hr-HR" altLang="ru-RU" sz="1500" b="1">
                <a:solidFill>
                  <a:srgbClr val="FFFFFF"/>
                </a:solidFill>
              </a:rPr>
              <a:t> процесс</a:t>
            </a:r>
            <a:r>
              <a:rPr kumimoji="1" lang="ru-RU" altLang="ru-RU" sz="1500" b="1">
                <a:solidFill>
                  <a:srgbClr val="FFFFFF"/>
                </a:solidFill>
              </a:rPr>
              <a:t>ы</a:t>
            </a:r>
            <a:endParaRPr kumimoji="1" lang="de-DE" altLang="ru-RU" sz="1500" b="1">
              <a:solidFill>
                <a:srgbClr val="FFFFFF"/>
              </a:solidFill>
            </a:endParaRPr>
          </a:p>
        </p:txBody>
      </p:sp>
      <p:grpSp>
        <p:nvGrpSpPr>
          <p:cNvPr id="304133" name="Group 5"/>
          <p:cNvGrpSpPr>
            <a:grpSpLocks/>
          </p:cNvGrpSpPr>
          <p:nvPr/>
        </p:nvGrpSpPr>
        <p:grpSpPr bwMode="auto">
          <a:xfrm>
            <a:off x="1741488" y="1989138"/>
            <a:ext cx="8926512" cy="4106862"/>
            <a:chOff x="288" y="1680"/>
            <a:chExt cx="5190" cy="2208"/>
          </a:xfrm>
        </p:grpSpPr>
        <p:sp>
          <p:nvSpPr>
            <p:cNvPr id="304134" name="Rectangle 6"/>
            <p:cNvSpPr>
              <a:spLocks noChangeArrowheads="1"/>
            </p:cNvSpPr>
            <p:nvPr/>
          </p:nvSpPr>
          <p:spPr bwMode="auto">
            <a:xfrm>
              <a:off x="288" y="1680"/>
              <a:ext cx="5184" cy="2208"/>
            </a:xfrm>
            <a:prstGeom prst="rect">
              <a:avLst/>
            </a:prstGeom>
            <a:solidFill>
              <a:srgbClr val="FFFD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1800">
                <a:solidFill>
                  <a:srgbClr val="000000"/>
                </a:solidFill>
              </a:endParaRPr>
            </a:p>
          </p:txBody>
        </p:sp>
        <p:sp>
          <p:nvSpPr>
            <p:cNvPr id="304135" name="Rectangle 7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8" y="1726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1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Управление</a:t>
              </a:r>
              <a:r>
                <a:rPr kumimoji="1" lang="hr-HR" altLang="ru-RU" sz="1500" b="1">
                  <a:solidFill>
                    <a:srgbClr val="FFFFFF"/>
                  </a:solidFill>
                </a:rPr>
                <a:t> </a:t>
              </a:r>
              <a:endParaRPr kumimoji="1" lang="ru-RU" altLang="ru-RU" sz="1500" b="1">
                <a:solidFill>
                  <a:srgbClr val="FFFFFF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закупк</a:t>
              </a:r>
              <a:r>
                <a:rPr kumimoji="1" lang="ru-RU" altLang="ru-RU" sz="1500" b="1">
                  <a:solidFill>
                    <a:srgbClr val="FFFFFF"/>
                  </a:solidFill>
                </a:rPr>
                <a:t>ами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36" name="Rectangle 8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38" y="1726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4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затратами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37" name="Rectangle 9">
              <a:hlinkClick r:id="rId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92" y="1726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3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У</a:t>
              </a:r>
              <a:r>
                <a:rPr kumimoji="1" lang="hr-HR" altLang="ru-RU" sz="1500" b="1">
                  <a:solidFill>
                    <a:srgbClr val="FFFFFF"/>
                  </a:solidFill>
                </a:rPr>
                <a:t>правление </a:t>
              </a:r>
              <a:endParaRPr kumimoji="1" lang="ru-RU" altLang="ru-RU" sz="1500" b="1">
                <a:solidFill>
                  <a:srgbClr val="FFFFFF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инфраструктурой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и </a:t>
              </a:r>
              <a:r>
                <a:rPr kumimoji="1" lang="hr-HR" altLang="ru-RU" sz="1500" b="1">
                  <a:solidFill>
                    <a:srgbClr val="FFFFFF"/>
                  </a:solidFill>
                </a:rPr>
                <a:t>рабочей средой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38" name="Rectangle 10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640" y="1726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2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Администр</a:t>
              </a:r>
              <a:r>
                <a:rPr kumimoji="1" lang="ru-RU" altLang="ru-RU" sz="1500" b="1">
                  <a:solidFill>
                    <a:srgbClr val="FFFFFF"/>
                  </a:solidFill>
                </a:rPr>
                <a:t>иро-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ва</a:t>
              </a:r>
              <a:r>
                <a:rPr kumimoji="1" lang="hr-HR" altLang="ru-RU" sz="1500" b="1">
                  <a:solidFill>
                    <a:srgbClr val="FFFFFF"/>
                  </a:solidFill>
                </a:rPr>
                <a:t>ние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39" name="Rectangle 11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294" y="2494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5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несоответствиями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0" name="Rectangle 1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344" y="2494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8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безопасностью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1" name="Rectangle 1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98" y="2494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7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ru-RU" altLang="ru-RU" sz="1500" b="1">
                  <a:solidFill>
                    <a:srgbClr val="FFFFFF"/>
                  </a:solidFill>
                </a:rPr>
                <a:t>Логистика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2" name="Rectangle 14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646" y="2494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6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информацией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3" name="Rectangle 15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4" y="3262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9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окружающей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средой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4" name="Rectangle 16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344" y="3262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12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улучшениями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5" name="Rectangle 17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98" y="3262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11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кадрами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  <p:sp>
          <p:nvSpPr>
            <p:cNvPr id="304146" name="Rectangle 18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646" y="3262"/>
              <a:ext cx="1134" cy="567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00FF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3485" tIns="41742" rIns="83485" bIns="41742" anchor="ctr"/>
            <a:lstStyle>
              <a:lvl1pPr defTabSz="695325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695325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695325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695325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695325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695325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de-DE" altLang="ru-RU" sz="1500" b="1">
                  <a:solidFill>
                    <a:srgbClr val="FFFFFF"/>
                  </a:solidFill>
                </a:rPr>
                <a:t>10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Управление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kumimoji="1" lang="hr-HR" altLang="ru-RU" sz="1500" b="1">
                  <a:solidFill>
                    <a:srgbClr val="FFFFFF"/>
                  </a:solidFill>
                </a:rPr>
                <a:t>методами</a:t>
              </a:r>
              <a:endParaRPr kumimoji="1" lang="de-DE" altLang="ru-RU" sz="1500" b="1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75429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Процессы управления</a:t>
            </a:r>
          </a:p>
        </p:txBody>
      </p:sp>
      <p:sp>
        <p:nvSpPr>
          <p:cNvPr id="305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571625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стратегическое планирование и управление,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финансово-экономическое управление,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разработка политики в области качества,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координация, организация, контроль процессов,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мотивация персонала,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анализ со стороны руководства и др. </a:t>
            </a:r>
          </a:p>
        </p:txBody>
      </p:sp>
    </p:spTree>
    <p:extLst>
      <p:ext uri="{BB962C8B-B14F-4D97-AF65-F5344CB8AC3E}">
        <p14:creationId xmlns:p14="http://schemas.microsoft.com/office/powerpoint/2010/main" val="429106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AutoShape 2"/>
          <p:cNvSpPr>
            <a:spLocks noChangeArrowheads="1"/>
          </p:cNvSpPr>
          <p:nvPr/>
        </p:nvSpPr>
        <p:spPr bwMode="auto">
          <a:xfrm>
            <a:off x="2351088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Уровни процессов</a:t>
            </a:r>
          </a:p>
        </p:txBody>
      </p:sp>
      <p:grpSp>
        <p:nvGrpSpPr>
          <p:cNvPr id="306179" name="Group 3"/>
          <p:cNvGrpSpPr>
            <a:grpSpLocks/>
          </p:cNvGrpSpPr>
          <p:nvPr/>
        </p:nvGrpSpPr>
        <p:grpSpPr bwMode="auto">
          <a:xfrm>
            <a:off x="2819400" y="2001839"/>
            <a:ext cx="7651750" cy="4183063"/>
            <a:chOff x="816" y="1261"/>
            <a:chExt cx="4820" cy="2635"/>
          </a:xfrm>
        </p:grpSpPr>
        <p:sp>
          <p:nvSpPr>
            <p:cNvPr id="306180" name="AutoShape 4"/>
            <p:cNvSpPr>
              <a:spLocks noChangeArrowheads="1"/>
            </p:cNvSpPr>
            <p:nvPr/>
          </p:nvSpPr>
          <p:spPr bwMode="auto">
            <a:xfrm>
              <a:off x="2448" y="1394"/>
              <a:ext cx="1296" cy="291"/>
            </a:xfrm>
            <a:prstGeom prst="chevron">
              <a:avLst>
                <a:gd name="adj" fmla="val 89011"/>
              </a:avLst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1" name="AutoShape 5"/>
            <p:cNvSpPr>
              <a:spLocks noChangeArrowheads="1"/>
            </p:cNvSpPr>
            <p:nvPr/>
          </p:nvSpPr>
          <p:spPr bwMode="auto">
            <a:xfrm>
              <a:off x="2496" y="3605"/>
              <a:ext cx="1296" cy="291"/>
            </a:xfrm>
            <a:prstGeom prst="chevron">
              <a:avLst>
                <a:gd name="adj" fmla="val 89011"/>
              </a:avLst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2" name="AutoShape 6"/>
            <p:cNvSpPr>
              <a:spLocks noChangeArrowheads="1"/>
            </p:cNvSpPr>
            <p:nvPr/>
          </p:nvSpPr>
          <p:spPr bwMode="auto">
            <a:xfrm>
              <a:off x="1392" y="3605"/>
              <a:ext cx="1296" cy="291"/>
            </a:xfrm>
            <a:prstGeom prst="chevron">
              <a:avLst>
                <a:gd name="adj" fmla="val 89011"/>
              </a:avLst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3" name="AutoShape 7"/>
            <p:cNvSpPr>
              <a:spLocks noChangeArrowheads="1"/>
            </p:cNvSpPr>
            <p:nvPr/>
          </p:nvSpPr>
          <p:spPr bwMode="auto">
            <a:xfrm>
              <a:off x="3024" y="2617"/>
              <a:ext cx="1392" cy="291"/>
            </a:xfrm>
            <a:prstGeom prst="chevron">
              <a:avLst>
                <a:gd name="adj" fmla="val 95604"/>
              </a:avLst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4" name="AutoShape 8"/>
            <p:cNvSpPr>
              <a:spLocks noChangeArrowheads="1"/>
            </p:cNvSpPr>
            <p:nvPr/>
          </p:nvSpPr>
          <p:spPr bwMode="auto">
            <a:xfrm>
              <a:off x="1968" y="2617"/>
              <a:ext cx="1296" cy="291"/>
            </a:xfrm>
            <a:prstGeom prst="chevron">
              <a:avLst>
                <a:gd name="adj" fmla="val 89011"/>
              </a:avLst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5" name="AutoShape 9"/>
            <p:cNvSpPr>
              <a:spLocks noChangeArrowheads="1"/>
            </p:cNvSpPr>
            <p:nvPr/>
          </p:nvSpPr>
          <p:spPr bwMode="auto">
            <a:xfrm>
              <a:off x="3600" y="3605"/>
              <a:ext cx="1296" cy="291"/>
            </a:xfrm>
            <a:prstGeom prst="chevron">
              <a:avLst>
                <a:gd name="adj" fmla="val 89011"/>
              </a:avLst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6" name="Rectangle 10"/>
            <p:cNvSpPr>
              <a:spLocks noChangeArrowheads="1"/>
            </p:cNvSpPr>
            <p:nvPr/>
          </p:nvSpPr>
          <p:spPr bwMode="auto">
            <a:xfrm>
              <a:off x="3120" y="1733"/>
              <a:ext cx="116" cy="2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87" name="Line 11"/>
            <p:cNvSpPr>
              <a:spLocks noChangeShapeType="1"/>
            </p:cNvSpPr>
            <p:nvPr/>
          </p:nvSpPr>
          <p:spPr bwMode="auto">
            <a:xfrm flipH="1">
              <a:off x="1968" y="2060"/>
              <a:ext cx="1152" cy="5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6188" name="Line 12"/>
            <p:cNvSpPr>
              <a:spLocks noChangeShapeType="1"/>
            </p:cNvSpPr>
            <p:nvPr/>
          </p:nvSpPr>
          <p:spPr bwMode="auto">
            <a:xfrm>
              <a:off x="3120" y="2029"/>
              <a:ext cx="960" cy="5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6189" name="Rectangle 13"/>
            <p:cNvSpPr>
              <a:spLocks noChangeArrowheads="1"/>
            </p:cNvSpPr>
            <p:nvPr/>
          </p:nvSpPr>
          <p:spPr bwMode="auto">
            <a:xfrm>
              <a:off x="2736" y="2617"/>
              <a:ext cx="116" cy="29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90" name="Line 14"/>
            <p:cNvSpPr>
              <a:spLocks noChangeShapeType="1"/>
            </p:cNvSpPr>
            <p:nvPr/>
          </p:nvSpPr>
          <p:spPr bwMode="auto">
            <a:xfrm flipH="1">
              <a:off x="1392" y="2944"/>
              <a:ext cx="1344" cy="6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6191" name="Line 15"/>
            <p:cNvSpPr>
              <a:spLocks noChangeShapeType="1"/>
            </p:cNvSpPr>
            <p:nvPr/>
          </p:nvSpPr>
          <p:spPr bwMode="auto">
            <a:xfrm>
              <a:off x="2784" y="2944"/>
              <a:ext cx="1776" cy="6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6192" name="AutoShape 16"/>
            <p:cNvSpPr>
              <a:spLocks noChangeArrowheads="1"/>
            </p:cNvSpPr>
            <p:nvPr/>
          </p:nvSpPr>
          <p:spPr bwMode="auto">
            <a:xfrm>
              <a:off x="1632" y="2274"/>
              <a:ext cx="2832" cy="578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306193" name="Line 17"/>
            <p:cNvSpPr>
              <a:spLocks noChangeShapeType="1"/>
            </p:cNvSpPr>
            <p:nvPr/>
          </p:nvSpPr>
          <p:spPr bwMode="auto">
            <a:xfrm>
              <a:off x="2544" y="2221"/>
              <a:ext cx="105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6194" name="Line 18"/>
            <p:cNvSpPr>
              <a:spLocks noChangeShapeType="1"/>
            </p:cNvSpPr>
            <p:nvPr/>
          </p:nvSpPr>
          <p:spPr bwMode="auto">
            <a:xfrm>
              <a:off x="2112" y="3085"/>
              <a:ext cx="187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3907" name="Text Box 19"/>
            <p:cNvSpPr txBox="1">
              <a:spLocks noChangeArrowheads="1"/>
            </p:cNvSpPr>
            <p:nvPr/>
          </p:nvSpPr>
          <p:spPr bwMode="auto">
            <a:xfrm>
              <a:off x="1056" y="1261"/>
              <a:ext cx="1206" cy="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Основной (сложный) процесс</a:t>
              </a:r>
              <a:endParaRPr kumimoji="1" lang="hr-HR" sz="2400">
                <a:solidFill>
                  <a:srgbClr val="C82E04"/>
                </a:solidFill>
                <a:latin typeface="Times New Roman" pitchFamily="18" charset="0"/>
              </a:endParaRPr>
            </a:p>
          </p:txBody>
        </p:sp>
        <p:sp>
          <p:nvSpPr>
            <p:cNvPr id="293908" name="Text Box 20"/>
            <p:cNvSpPr txBox="1">
              <a:spLocks noChangeArrowheads="1"/>
            </p:cNvSpPr>
            <p:nvPr/>
          </p:nvSpPr>
          <p:spPr bwMode="auto">
            <a:xfrm>
              <a:off x="960" y="2221"/>
              <a:ext cx="11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Подпроцессы</a:t>
              </a:r>
            </a:p>
          </p:txBody>
        </p:sp>
        <p:sp>
          <p:nvSpPr>
            <p:cNvPr id="293909" name="Text Box 21"/>
            <p:cNvSpPr txBox="1">
              <a:spLocks noChangeArrowheads="1"/>
            </p:cNvSpPr>
            <p:nvPr/>
          </p:nvSpPr>
          <p:spPr bwMode="auto">
            <a:xfrm>
              <a:off x="816" y="3037"/>
              <a:ext cx="833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ru-RU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Операции</a:t>
              </a:r>
              <a:endParaRPr kumimoji="1" lang="hr-HR" b="1" i="1">
                <a:solidFill>
                  <a:srgbClr val="C82E04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3910" name="Text Box 22"/>
            <p:cNvSpPr txBox="1">
              <a:spLocks noChangeArrowheads="1"/>
            </p:cNvSpPr>
            <p:nvPr/>
          </p:nvSpPr>
          <p:spPr bwMode="auto">
            <a:xfrm>
              <a:off x="4032" y="1357"/>
              <a:ext cx="9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СТРАТЕГИЯ</a:t>
              </a:r>
            </a:p>
          </p:txBody>
        </p:sp>
        <p:sp>
          <p:nvSpPr>
            <p:cNvPr id="293911" name="Text Box 23"/>
            <p:cNvSpPr txBox="1">
              <a:spLocks noChangeArrowheads="1"/>
            </p:cNvSpPr>
            <p:nvPr/>
          </p:nvSpPr>
          <p:spPr bwMode="auto">
            <a:xfrm>
              <a:off x="4128" y="2221"/>
              <a:ext cx="7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ТАКТИКА</a:t>
              </a:r>
            </a:p>
          </p:txBody>
        </p:sp>
        <p:sp>
          <p:nvSpPr>
            <p:cNvPr id="293912" name="Text Box 24"/>
            <p:cNvSpPr txBox="1">
              <a:spLocks noChangeArrowheads="1"/>
            </p:cNvSpPr>
            <p:nvPr/>
          </p:nvSpPr>
          <p:spPr bwMode="auto">
            <a:xfrm>
              <a:off x="4320" y="3085"/>
              <a:ext cx="131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ОПЕРАТИВНЫЙ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hr-HR" b="1" i="1">
                  <a:solidFill>
                    <a:srgbClr val="C82E0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</a:rPr>
                <a:t>УРОВЕНЬ</a:t>
              </a:r>
              <a:endParaRPr kumimoji="1" lang="hr-HR" b="1" i="1">
                <a:solidFill>
                  <a:srgbClr val="C82E04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677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AutoShape 2"/>
          <p:cNvSpPr>
            <a:spLocks noChangeArrowheads="1"/>
          </p:cNvSpPr>
          <p:nvPr/>
        </p:nvSpPr>
        <p:spPr bwMode="auto">
          <a:xfrm>
            <a:off x="2419350" y="892176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400">
                <a:solidFill>
                  <a:srgbClr val="330066"/>
                </a:solidFill>
                <a:latin typeface="Tahoma" panose="020B0604030504040204" pitchFamily="34" charset="0"/>
              </a:rPr>
              <a:t>Декомпозиция процесса верхнего уровня</a:t>
            </a:r>
          </a:p>
        </p:txBody>
      </p:sp>
      <p:graphicFrame>
        <p:nvGraphicFramePr>
          <p:cNvPr id="307203" name="Object 3"/>
          <p:cNvGraphicFramePr>
            <a:graphicFrameLocks noChangeAspect="1"/>
          </p:cNvGraphicFramePr>
          <p:nvPr/>
        </p:nvGraphicFramePr>
        <p:xfrm>
          <a:off x="1981200" y="1906588"/>
          <a:ext cx="8229600" cy="391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4" imgW="8216433" imgH="3910770" progId="Visio.Drawing.6">
                  <p:embed/>
                </p:oleObj>
              </mc:Choice>
              <mc:Fallback>
                <p:oleObj name="Visio" r:id="rId4" imgW="8216433" imgH="3910770" progId="Visio.Drawing.6">
                  <p:embed/>
                  <p:pic>
                    <p:nvPicPr>
                      <p:cNvPr id="307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06588"/>
                        <a:ext cx="8229600" cy="391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521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200">
                <a:solidFill>
                  <a:srgbClr val="330066"/>
                </a:solidFill>
                <a:latin typeface="Tahoma" panose="020B0604030504040204" pitchFamily="34" charset="0"/>
              </a:rPr>
              <a:t>Внешние и внутренние клиенты процесса</a:t>
            </a:r>
          </a:p>
        </p:txBody>
      </p:sp>
      <p:graphicFrame>
        <p:nvGraphicFramePr>
          <p:cNvPr id="308227" name="Object 3"/>
          <p:cNvGraphicFramePr>
            <a:graphicFrameLocks noChangeAspect="1"/>
          </p:cNvGraphicFramePr>
          <p:nvPr/>
        </p:nvGraphicFramePr>
        <p:xfrm>
          <a:off x="2190750" y="1209675"/>
          <a:ext cx="8008938" cy="431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4" imgW="9422551" imgH="5081626" progId="Visio.Drawing.11">
                  <p:embed/>
                </p:oleObj>
              </mc:Choice>
              <mc:Fallback>
                <p:oleObj name="Visio" r:id="rId4" imgW="9422551" imgH="5081626" progId="Visio.Drawing.11">
                  <p:embed/>
                  <p:pic>
                    <p:nvPicPr>
                      <p:cNvPr id="3082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1209675"/>
                        <a:ext cx="8008938" cy="431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69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AutoShape 2"/>
          <p:cNvSpPr>
            <a:spLocks noChangeArrowheads="1"/>
          </p:cNvSpPr>
          <p:nvPr/>
        </p:nvSpPr>
        <p:spPr bwMode="auto">
          <a:xfrm>
            <a:off x="2351088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Менеджмент процессов</a:t>
            </a:r>
          </a:p>
        </p:txBody>
      </p:sp>
      <p:sp>
        <p:nvSpPr>
          <p:cNvPr id="304131" name="Rectangle 3"/>
          <p:cNvSpPr>
            <a:spLocks noChangeArrowheads="1"/>
          </p:cNvSpPr>
          <p:nvPr/>
        </p:nvSpPr>
        <p:spPr bwMode="auto">
          <a:xfrm>
            <a:off x="2439989" y="1512889"/>
            <a:ext cx="6480175" cy="36734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Clr>
                <a:srgbClr val="7E9CE8"/>
              </a:buClr>
              <a:buSzPct val="110000"/>
              <a:buNone/>
            </a:pPr>
            <a:r>
              <a:rPr lang="ru-RU" altLang="ru-RU" sz="3600" b="1">
                <a:solidFill>
                  <a:srgbClr val="000000"/>
                </a:solidFill>
              </a:rPr>
              <a:t>Менеджмент процессов включает:</a:t>
            </a:r>
          </a:p>
          <a:p>
            <a:pPr eaLnBrk="1" fontAlgn="base" hangingPunct="1">
              <a:spcAft>
                <a:spcPct val="0"/>
              </a:spcAft>
              <a:buClr>
                <a:srgbClr val="7E9CE8"/>
              </a:buClr>
              <a:buSzPct val="110000"/>
              <a:buBlip>
                <a:blip r:embed="rId3"/>
              </a:buBlip>
            </a:pPr>
            <a:r>
              <a:rPr lang="ru-RU" altLang="ru-RU" sz="2400" b="1">
                <a:solidFill>
                  <a:srgbClr val="000000"/>
                </a:solidFill>
              </a:rPr>
              <a:t> Проектирование и планирование процессов</a:t>
            </a:r>
          </a:p>
          <a:p>
            <a:pPr eaLnBrk="1" fontAlgn="base" hangingPunct="1">
              <a:spcAft>
                <a:spcPct val="0"/>
              </a:spcAft>
              <a:buClr>
                <a:srgbClr val="7E9CE8"/>
              </a:buClr>
              <a:buSzPct val="110000"/>
              <a:buBlip>
                <a:blip r:embed="rId3"/>
              </a:buBlip>
            </a:pPr>
            <a:r>
              <a:rPr lang="ru-RU" altLang="ru-RU" sz="2400" b="1">
                <a:solidFill>
                  <a:srgbClr val="000000"/>
                </a:solidFill>
              </a:rPr>
              <a:t> Выполнение процессов и управление</a:t>
            </a:r>
          </a:p>
          <a:p>
            <a:pPr eaLnBrk="1" fontAlgn="base" hangingPunct="1">
              <a:spcAft>
                <a:spcPct val="0"/>
              </a:spcAft>
              <a:buClr>
                <a:srgbClr val="7E9CE8"/>
              </a:buClr>
              <a:buSzPct val="110000"/>
              <a:buBlip>
                <a:blip r:embed="rId3"/>
              </a:buBlip>
            </a:pPr>
            <a:r>
              <a:rPr lang="ru-RU" altLang="ru-RU" sz="2400" b="1">
                <a:solidFill>
                  <a:srgbClr val="000000"/>
                </a:solidFill>
              </a:rPr>
              <a:t> Контроль и проверку результатов и параметров процессов</a:t>
            </a:r>
          </a:p>
          <a:p>
            <a:pPr eaLnBrk="1" fontAlgn="base" hangingPunct="1">
              <a:spcAft>
                <a:spcPct val="0"/>
              </a:spcAft>
              <a:buClr>
                <a:srgbClr val="7E9CE8"/>
              </a:buClr>
              <a:buSzPct val="110000"/>
              <a:buBlip>
                <a:blip r:embed="rId3"/>
              </a:buBlip>
            </a:pPr>
            <a:r>
              <a:rPr lang="ru-RU" altLang="ru-RU" sz="2400" b="1">
                <a:solidFill>
                  <a:srgbClr val="000000"/>
                </a:solidFill>
              </a:rPr>
              <a:t> Улучшение процессов</a:t>
            </a:r>
          </a:p>
        </p:txBody>
      </p:sp>
    </p:spTree>
    <p:extLst>
      <p:ext uri="{BB962C8B-B14F-4D97-AF65-F5344CB8AC3E}">
        <p14:creationId xmlns:p14="http://schemas.microsoft.com/office/powerpoint/2010/main" val="364920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4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 autoUpdateAnimBg="0" advAuto="100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Методы описания процессов</a:t>
            </a:r>
          </a:p>
        </p:txBody>
      </p:sp>
      <p:sp>
        <p:nvSpPr>
          <p:cNvPr id="3102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2381250" y="1643063"/>
            <a:ext cx="7772400" cy="4114800"/>
          </a:xfrm>
        </p:spPr>
        <p:txBody>
          <a:bodyPr/>
          <a:lstStyle/>
          <a:p>
            <a:pPr eaLnBrk="1" hangingPunct="1"/>
            <a:r>
              <a:rPr lang="ru-RU" altLang="ru-RU" sz="2400" i="1"/>
              <a:t>вербальное описание</a:t>
            </a:r>
            <a:r>
              <a:rPr lang="ru-RU" altLang="ru-RU" sz="2400"/>
              <a:t> - описание на естественном языке; </a:t>
            </a:r>
          </a:p>
          <a:p>
            <a:pPr eaLnBrk="1" hangingPunct="1"/>
            <a:r>
              <a:rPr lang="ru-RU" altLang="ru-RU" sz="2400" i="1"/>
              <a:t>математическое описание</a:t>
            </a:r>
            <a:r>
              <a:rPr lang="ru-RU" altLang="ru-RU" sz="2400"/>
              <a:t> - описание математической модели, построенной с помощью средств и правил определенного раздела (разделов) математики; </a:t>
            </a:r>
          </a:p>
          <a:p>
            <a:pPr eaLnBrk="1" hangingPunct="1"/>
            <a:r>
              <a:rPr lang="ru-RU" altLang="ru-RU" sz="2400" i="1"/>
              <a:t>графическое описание</a:t>
            </a:r>
            <a:r>
              <a:rPr lang="ru-RU" altLang="ru-RU" sz="2400"/>
              <a:t> - описание объекта с помощью средств и правил графического изображения. </a:t>
            </a:r>
          </a:p>
          <a:p>
            <a:pPr eaLnBrk="1" hangingPunct="1"/>
            <a:r>
              <a:rPr lang="ru-RU" altLang="ru-RU" sz="2400"/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val="99782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AutoShape 2"/>
          <p:cNvSpPr>
            <a:spLocks noChangeArrowheads="1"/>
          </p:cNvSpPr>
          <p:nvPr/>
        </p:nvSpPr>
        <p:spPr bwMode="auto">
          <a:xfrm>
            <a:off x="1703388" y="115889"/>
            <a:ext cx="8964612" cy="649287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200">
                <a:solidFill>
                  <a:srgbClr val="330066"/>
                </a:solidFill>
                <a:latin typeface="Tahoma" panose="020B0604030504040204" pitchFamily="34" charset="0"/>
              </a:rPr>
              <a:t>Процессный подход в требованиях </a:t>
            </a:r>
            <a:r>
              <a:rPr lang="en-US" altLang="ru-RU" sz="3200">
                <a:solidFill>
                  <a:srgbClr val="330066"/>
                </a:solidFill>
                <a:latin typeface="Tahoma" panose="020B0604030504040204" pitchFamily="34" charset="0"/>
              </a:rPr>
              <a:t>ISO 9001</a:t>
            </a:r>
            <a:endParaRPr lang="ru-RU" altLang="ru-RU" sz="3200">
              <a:solidFill>
                <a:srgbClr val="330066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919289" y="1052514"/>
          <a:ext cx="8334375" cy="5446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3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Определение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среды организации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Собрать, проанализировать и определить внешние и внутренние условия деятельности организации, определить заинтересованные стороны, их ожидания, нужды и требования. Установить порядок, параметры мониторинга и степень регулярности коммуникаций с заинтересованными сторонами для создания уверенности в актуальности информации.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Определение политики и цели организации и границ системы управления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На основе результатов анализа контекста организации (внешних и внутренних условий) и требований заинтересованных сторон определить границы системы управления и применимость требований к ней. Определить сегмент рынка, на который ориентирована организация. Установить политику и цели в отношении желаемых результатов.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Установление процессов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2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Установить и описать с необходимыми подробностями сеть процессов, последовательность выполнения и порядок их взаимодействия, включая следующее: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 входы и выходы;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 ресурсы, полномочия и ответственность за процессы и выполняемые внутри них операции (функции);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 параметры и методы мониторинга и оценки результативности и эффективности,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 методы документирования информации о достижении промежуточных и конечных результатов;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 риски и методы их обработки (предупреждения и снижения последствий);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- методы улучшений, устранения несоответствий и причин их возникновения.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Традиционно определяются три типа процессов: основные, управленческие и вспомогательные.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При необходимости часть процессов и функций передается на выполнение по договору о подряде (аутсорсинге) сторонним исполнителям.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08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AutoShape 2"/>
          <p:cNvSpPr>
            <a:spLocks noChangeArrowheads="1"/>
          </p:cNvSpPr>
          <p:nvPr/>
        </p:nvSpPr>
        <p:spPr bwMode="auto">
          <a:xfrm>
            <a:off x="1703388" y="115889"/>
            <a:ext cx="8964612" cy="649287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200">
                <a:solidFill>
                  <a:srgbClr val="330066"/>
                </a:solidFill>
                <a:latin typeface="Tahoma" panose="020B0604030504040204" pitchFamily="34" charset="0"/>
              </a:rPr>
              <a:t>Процессный подход в требованиях </a:t>
            </a:r>
            <a:r>
              <a:rPr lang="en-US" altLang="ru-RU" sz="3200">
                <a:solidFill>
                  <a:srgbClr val="330066"/>
                </a:solidFill>
                <a:latin typeface="Tahoma" panose="020B0604030504040204" pitchFamily="34" charset="0"/>
              </a:rPr>
              <a:t>ISO 9001</a:t>
            </a:r>
            <a:endParaRPr lang="ru-RU" altLang="ru-RU" sz="3200">
              <a:solidFill>
                <a:srgbClr val="330066"/>
              </a:solidFill>
              <a:latin typeface="Tahoma" panose="020B060403050404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62125" y="765176"/>
          <a:ext cx="8847138" cy="5927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47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Определение ответственности и полномочий по процессам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0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Организовать распределение ответственности и полномочий за процессы и выполняемые внутри них операции (функции), рабочие группы по улучшению процессов.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Организовать развитие необходимых для выполнения процессов компетенций у персонала.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Организовать разработку и улучшение взаимодействия процессов.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Установление методов документирования информации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1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Процессы являются уникальными как по составу, так и по степени их детализации для каждой организации и конкретных условий их осуществления.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Степень детализации процессов определяется размером организации, сложностью процессов, критичностью результатов для общей успешности, традициями организации.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Процессы описываются и документируются, используя вербальное описание, графическое представление, потоковые диаграммы, схемы и т.п. Выбранные методы описания процессов являются средством достижения заложенных в них целей. 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Мониторинг и измерение процессов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3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Установить параметры и методы мониторинга и оценки как отдельных процессов, так и системы в целом, а также методы регистрации результатов, с учетом установления следующих параметров: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 показатели и критерии мониторинга,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показатели и критерии результативности и эффективности,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частота и содержание пересмотра процессов,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параметры удовлетворенности заинтересованных сторон,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параметры оценки поставщиков,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оценка сроков предоставления результатов,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оценка затрат и потерь,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оценка рисков,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стоимость процессов,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 частота инцидентов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 другие параметры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4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Определение ресурсов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Определить необходимые ресурсы для выполнения процессов, включая следующие виды ресурсов: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- материальные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</a:rPr>
                        <a:t>финансовые,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 человеческие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 информационные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 временные.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385" marR="1538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1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4400">
                <a:solidFill>
                  <a:srgbClr val="330066"/>
                </a:solidFill>
                <a:latin typeface="Arial Unicode MS" pitchFamily="34" charset="-128"/>
              </a:rPr>
              <a:t>Сеть процессов</a:t>
            </a:r>
          </a:p>
        </p:txBody>
      </p:sp>
      <p:graphicFrame>
        <p:nvGraphicFramePr>
          <p:cNvPr id="318467" name="Object 3"/>
          <p:cNvGraphicFramePr>
            <a:graphicFrameLocks noChangeAspect="1"/>
          </p:cNvGraphicFramePr>
          <p:nvPr/>
        </p:nvGraphicFramePr>
        <p:xfrm>
          <a:off x="1524001" y="-315913"/>
          <a:ext cx="9421813" cy="669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4" imgW="10812780" imgH="5345049" progId="Visio.Drawing.11">
                  <p:embed/>
                </p:oleObj>
              </mc:Choice>
              <mc:Fallback>
                <p:oleObj name="Visio" r:id="rId4" imgW="10812780" imgH="5345049" progId="Visio.Drawing.11">
                  <p:embed/>
                  <p:pic>
                    <p:nvPicPr>
                      <p:cNvPr id="3184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-315913"/>
                        <a:ext cx="9421813" cy="669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470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Преимущества процессного управления:</a:t>
            </a:r>
            <a:endParaRPr lang="ru-RU" altLang="ru-RU" smtClean="0"/>
          </a:p>
        </p:txBody>
      </p:sp>
      <p:sp>
        <p:nvSpPr>
          <p:cNvPr id="29593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200"/>
              <a:t>распределение акцентов на наиболее важных или наиболее рискованных процессах и их результатах,</a:t>
            </a:r>
          </a:p>
          <a:p>
            <a:r>
              <a:rPr lang="ru-RU" altLang="ru-RU" sz="2200"/>
              <a:t>улучшать понимание процедур выполнения процессов, их взаимосвязь и взаимовлияние,</a:t>
            </a:r>
          </a:p>
          <a:p>
            <a:r>
              <a:rPr lang="ru-RU" altLang="ru-RU" sz="2200"/>
              <a:t>систематически управлять планированием, выполнением, контролем и улучшением процессов,</a:t>
            </a:r>
          </a:p>
          <a:p>
            <a:r>
              <a:rPr lang="ru-RU" altLang="ru-RU" sz="2200"/>
              <a:t>рационально использовать ресурсы и определять ответственность,</a:t>
            </a:r>
          </a:p>
          <a:p>
            <a:r>
              <a:rPr lang="ru-RU" altLang="ru-RU" sz="2200"/>
              <a:t>согласованно достигать цели и ожидаемые результаты, </a:t>
            </a:r>
          </a:p>
          <a:p>
            <a:r>
              <a:rPr lang="ru-RU" altLang="ru-RU" sz="2200"/>
              <a:t>способствовать повышению удовлетворенности внешних и внутренних потребителей,</a:t>
            </a:r>
          </a:p>
          <a:p>
            <a:r>
              <a:rPr lang="ru-RU" altLang="ru-RU" sz="2200"/>
              <a:t>способствовать повышению доверия в организации.</a:t>
            </a:r>
          </a:p>
          <a:p>
            <a:endParaRPr lang="ru-RU" altLang="ru-RU" sz="2200"/>
          </a:p>
        </p:txBody>
      </p:sp>
    </p:spTree>
    <p:extLst>
      <p:ext uri="{BB962C8B-B14F-4D97-AF65-F5344CB8AC3E}">
        <p14:creationId xmlns:p14="http://schemas.microsoft.com/office/powerpoint/2010/main" val="139187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4200">
                <a:solidFill>
                  <a:srgbClr val="330066"/>
                </a:solidFill>
                <a:latin typeface="Tahoma" panose="020B0604030504040204" pitchFamily="34" charset="0"/>
              </a:rPr>
              <a:t>Диаграмма декомпозиции</a:t>
            </a:r>
          </a:p>
        </p:txBody>
      </p:sp>
      <p:pic>
        <p:nvPicPr>
          <p:cNvPr id="31949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1347789"/>
            <a:ext cx="8785225" cy="517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302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Структура документации процесса</a:t>
            </a:r>
          </a:p>
        </p:txBody>
      </p:sp>
      <p:graphicFrame>
        <p:nvGraphicFramePr>
          <p:cNvPr id="320515" name="Object 3"/>
          <p:cNvGraphicFramePr>
            <a:graphicFrameLocks noChangeAspect="1"/>
          </p:cNvGraphicFramePr>
          <p:nvPr/>
        </p:nvGraphicFramePr>
        <p:xfrm>
          <a:off x="2352675" y="1600201"/>
          <a:ext cx="7920038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Visio" r:id="rId4" imgW="6760870" imgH="4904365" progId="Visio.Drawing.6">
                  <p:embed/>
                </p:oleObj>
              </mc:Choice>
              <mc:Fallback>
                <p:oleObj name="Visio" r:id="rId4" imgW="6760870" imgH="4904365" progId="Visio.Drawing.6">
                  <p:embed/>
                  <p:pic>
                    <p:nvPicPr>
                      <p:cNvPr id="3205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1600201"/>
                        <a:ext cx="7920038" cy="453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562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4400">
                <a:solidFill>
                  <a:srgbClr val="330066"/>
                </a:solidFill>
                <a:latin typeface="Tahoma" panose="020B0604030504040204" pitchFamily="34" charset="0"/>
              </a:rPr>
              <a:t>Контрольные точки процесса</a:t>
            </a:r>
          </a:p>
        </p:txBody>
      </p:sp>
      <p:graphicFrame>
        <p:nvGraphicFramePr>
          <p:cNvPr id="322563" name="Object 3"/>
          <p:cNvGraphicFramePr>
            <a:graphicFrameLocks noChangeAspect="1"/>
          </p:cNvGraphicFramePr>
          <p:nvPr/>
        </p:nvGraphicFramePr>
        <p:xfrm>
          <a:off x="2341563" y="1557339"/>
          <a:ext cx="8075612" cy="410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VISIO" r:id="rId4" imgW="8392648" imgH="3059980" progId="Visio.Drawing.6">
                  <p:embed/>
                </p:oleObj>
              </mc:Choice>
              <mc:Fallback>
                <p:oleObj name="VISIO" r:id="rId4" imgW="8392648" imgH="3059980" progId="Visio.Drawing.6">
                  <p:embed/>
                  <p:pic>
                    <p:nvPicPr>
                      <p:cNvPr id="3225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3" y="1557339"/>
                        <a:ext cx="8075612" cy="410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875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AutoShape 2"/>
          <p:cNvSpPr>
            <a:spLocks noChangeArrowheads="1"/>
          </p:cNvSpPr>
          <p:nvPr/>
        </p:nvSpPr>
        <p:spPr bwMode="auto">
          <a:xfrm>
            <a:off x="2351088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Мониторинг процессов</a:t>
            </a:r>
          </a:p>
        </p:txBody>
      </p:sp>
      <p:graphicFrame>
        <p:nvGraphicFramePr>
          <p:cNvPr id="323587" name="Object 3"/>
          <p:cNvGraphicFramePr>
            <a:graphicFrameLocks noChangeAspect="1"/>
          </p:cNvGraphicFramePr>
          <p:nvPr/>
        </p:nvGraphicFramePr>
        <p:xfrm>
          <a:off x="1524000" y="1801814"/>
          <a:ext cx="9144000" cy="477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Рисунок" r:id="rId4" imgW="5988424" imgH="3406588" progId="Word.Picture.8">
                  <p:embed/>
                </p:oleObj>
              </mc:Choice>
              <mc:Fallback>
                <p:oleObj name="Рисунок" r:id="rId4" imgW="5988424" imgH="3406588" progId="Word.Picture.8">
                  <p:embed/>
                  <p:pic>
                    <p:nvPicPr>
                      <p:cNvPr id="3235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801814"/>
                        <a:ext cx="9144000" cy="477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16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Оценка уровня зрелости процессов</a:t>
            </a:r>
          </a:p>
        </p:txBody>
      </p:sp>
      <p:pic>
        <p:nvPicPr>
          <p:cNvPr id="3246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412875"/>
            <a:ext cx="8642350" cy="527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47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AutoShape 2"/>
          <p:cNvSpPr>
            <a:spLocks noChangeArrowheads="1"/>
          </p:cNvSpPr>
          <p:nvPr/>
        </p:nvSpPr>
        <p:spPr bwMode="auto">
          <a:xfrm>
            <a:off x="2419350" y="6921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Стратегии улучшения процессов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412875"/>
          <a:ext cx="9144000" cy="5230814"/>
        </p:xfrm>
        <a:graphic>
          <a:graphicData uri="http://schemas.openxmlformats.org/drawingml/2006/table">
            <a:tbl>
              <a:tblPr/>
              <a:tblGrid>
                <a:gridCol w="1728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0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14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Стратегия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Методы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Основные приемы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80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стандартизация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внедрение стандартов и процедур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деятельностью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определение требований и стандартов клиента;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измерение конечной результативности;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организация непрерывного мониторинга;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схемы процессов;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внедрение стандартов;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системы обратной связи с клиентом.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устранение дефектов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статистическое управление процессами решение проблем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«входом» процесса;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«внутренними точками контроля»;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совершенствование процедур и инструкций;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локализация возникающих ошибок;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206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защита от ошибок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8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отклонениями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статистическое управление процессами решение проблем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«входом» процесса;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«внутренними точками контроля»;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совершенствование процедур и инструкций;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развитием персонала;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внутренние аудиты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4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снижение затрат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сокращение времени;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сокращение объемов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2063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уменьшение времени операций;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63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уменьшение процессного времени;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63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стоимостный анализ;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638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АВС-анализ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6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адаптация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методы адаптивного проектирования; 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обучение новому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управление изменениями;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предоставление полномочий;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измерение деятельности по адаптации;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взгляд на вещи глазами клиента;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альтернативные решения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8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47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Глоссарий</a:t>
            </a:r>
          </a:p>
        </p:txBody>
      </p:sp>
      <p:sp>
        <p:nvSpPr>
          <p:cNvPr id="296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1919288" y="1571626"/>
            <a:ext cx="8534400" cy="4594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Владелец  процесса </a:t>
            </a:r>
            <a:r>
              <a:rPr lang="ru-RU" altLang="ru-RU" sz="1400"/>
              <a:t>- должностное  лицо,  которое  имеет  в  своем распоряжении  необходимые ресурсы, информацию о процессе, управляет ходом процесса и несет ответственность за ход, результаты и эффективность процесса.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Вход процесса -</a:t>
            </a:r>
            <a:r>
              <a:rPr lang="ru-RU" altLang="ru-RU" sz="1400"/>
              <a:t> ресурс, обеспечиваемый внешним поставщиком.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Выход процесса</a:t>
            </a:r>
            <a:r>
              <a:rPr lang="ru-RU" altLang="ru-RU" sz="1400"/>
              <a:t> - результат (продукт, услуга) выполнения процесса.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Потребитель  </a:t>
            </a:r>
            <a:r>
              <a:rPr lang="ru-RU" altLang="ru-RU" sz="1400"/>
              <a:t>- субъект, получающий и использующий результат процесса, степень удовлетворенности которого является критерием оценки качества результатов процесса. </a:t>
            </a:r>
            <a:endParaRPr lang="ru-RU" altLang="ru-RU" sz="1400" b="1" i="1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1400" b="1" i="1"/>
              <a:t>а)  внутренний -</a:t>
            </a:r>
            <a:r>
              <a:rPr lang="ru-RU" altLang="ru-RU" sz="1400"/>
              <a:t> находится  в  организации  и,  в  ходе  своей  деятельности, использует результаты (выходы) предыдущего процесса; </a:t>
            </a:r>
            <a:endParaRPr lang="ru-RU" altLang="ru-RU" sz="1400" b="1" i="1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ru-RU" altLang="ru-RU" sz="1400" b="1" i="1"/>
              <a:t>б) внешний </a:t>
            </a:r>
            <a:r>
              <a:rPr lang="ru-RU" altLang="ru-RU" sz="1400"/>
              <a:t>- находится за пределами организации и использует результат (выход) процесса.</a:t>
            </a:r>
            <a:endParaRPr lang="ru-RU" altLang="ru-RU" sz="1400" b="1" i="1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Ресурсы </a:t>
            </a:r>
            <a:r>
              <a:rPr lang="ru-RU" altLang="ru-RU" sz="1400"/>
              <a:t>- информация,  финансы,  материалы,  персонал и время,  необходимые  для выполнения  процесса  и  находящиеся  в  распоряжении  владельца  процесса.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Регламент  процесса </a:t>
            </a:r>
            <a:r>
              <a:rPr lang="ru-RU" altLang="ru-RU" sz="1400"/>
              <a:t>- документ, описывающий последовательность операций, ответственность, порядок взаимодействия исполнителей, порядок контроля результатов и порядок принятия решений по улучшениям (например, документированная процедура). </a:t>
            </a:r>
            <a:endParaRPr lang="ru-RU" altLang="ru-RU" sz="1400" b="1" i="1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Параметры результата</a:t>
            </a:r>
            <a:r>
              <a:rPr lang="ru-RU" altLang="ru-RU" sz="1400"/>
              <a:t> – это промежуточные и конечные характеристики результата процесса, а также требования к его качеству.</a:t>
            </a:r>
            <a:endParaRPr lang="ru-RU" altLang="ru-RU" sz="1400" b="1" i="1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Параметры процесса </a:t>
            </a:r>
            <a:r>
              <a:rPr lang="ru-RU" altLang="ru-RU" sz="1400"/>
              <a:t> – измеримые характеристики процесса, задание и выполнение которых гарантирует достижение целей процесса и выполнение требований  к качеству.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altLang="ru-RU" sz="1400" b="1" i="1"/>
              <a:t>Подпроцессы</a:t>
            </a:r>
            <a:r>
              <a:rPr lang="ru-RU" altLang="ru-RU" sz="1400" b="1"/>
              <a:t> </a:t>
            </a:r>
            <a:r>
              <a:rPr lang="ru-RU" altLang="ru-RU" sz="1400"/>
              <a:t>– отдельные, достаточно автономные части процессов, которые могут быть четко идентифицированы и которые имеют промежуточные результаты. </a:t>
            </a:r>
            <a:endParaRPr lang="ru-RU" altLang="ru-RU" sz="1400" b="1" i="1"/>
          </a:p>
        </p:txBody>
      </p:sp>
    </p:spTree>
    <p:extLst>
      <p:ext uri="{BB962C8B-B14F-4D97-AF65-F5344CB8AC3E}">
        <p14:creationId xmlns:p14="http://schemas.microsoft.com/office/powerpoint/2010/main" val="400485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Общая схема процесса</a:t>
            </a:r>
          </a:p>
        </p:txBody>
      </p:sp>
      <p:graphicFrame>
        <p:nvGraphicFramePr>
          <p:cNvPr id="297987" name="Object 2"/>
          <p:cNvGraphicFramePr>
            <a:graphicFrameLocks noChangeAspect="1"/>
          </p:cNvGraphicFramePr>
          <p:nvPr>
            <p:ph idx="4294967295"/>
          </p:nvPr>
        </p:nvGraphicFramePr>
        <p:xfrm>
          <a:off x="2386014" y="1600201"/>
          <a:ext cx="7418387" cy="452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4" imgW="8221233" imgH="4630569" progId="">
                  <p:embed/>
                </p:oleObj>
              </mc:Choice>
              <mc:Fallback>
                <p:oleObj r:id="rId4" imgW="8221233" imgH="4630569" progId="">
                  <p:embed/>
                  <p:pic>
                    <p:nvPicPr>
                      <p:cNvPr id="2979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4" y="1600201"/>
                        <a:ext cx="7418387" cy="452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5F5F5F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791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Классификация процессов</a:t>
            </a:r>
          </a:p>
        </p:txBody>
      </p:sp>
      <p:grpSp>
        <p:nvGrpSpPr>
          <p:cNvPr id="299011" name="Group 5"/>
          <p:cNvGrpSpPr>
            <a:grpSpLocks noChangeAspect="1"/>
          </p:cNvGrpSpPr>
          <p:nvPr/>
        </p:nvGrpSpPr>
        <p:grpSpPr bwMode="auto">
          <a:xfrm>
            <a:off x="2547938" y="1776414"/>
            <a:ext cx="6570662" cy="4232275"/>
            <a:chOff x="2817" y="6006"/>
            <a:chExt cx="6660" cy="3960"/>
          </a:xfrm>
        </p:grpSpPr>
        <p:sp>
          <p:nvSpPr>
            <p:cNvPr id="299012" name="AutoShape 6"/>
            <p:cNvSpPr>
              <a:spLocks noChangeAspect="1" noChangeArrowheads="1"/>
            </p:cNvSpPr>
            <p:nvPr/>
          </p:nvSpPr>
          <p:spPr bwMode="auto">
            <a:xfrm>
              <a:off x="2817" y="6006"/>
              <a:ext cx="6660" cy="3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ru-RU" altLang="ru-RU" sz="24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99013" name="Rectangle 7"/>
            <p:cNvSpPr>
              <a:spLocks noChangeArrowheads="1"/>
            </p:cNvSpPr>
            <p:nvPr/>
          </p:nvSpPr>
          <p:spPr bwMode="auto">
            <a:xfrm>
              <a:off x="4077" y="6186"/>
              <a:ext cx="45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defTabSz="957263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ts val="12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ru-RU" altLang="ru-RU" sz="2800" b="1">
                  <a:solidFill>
                    <a:srgbClr val="000000"/>
                  </a:solidFill>
                  <a:latin typeface="Tahoma" panose="020B0604030504040204" pitchFamily="34" charset="0"/>
                </a:rPr>
                <a:t>Управленческие процессы</a:t>
              </a:r>
              <a:endParaRPr lang="ru-RU" altLang="ru-RU" sz="41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299014" name="Rectangle 8"/>
            <p:cNvSpPr>
              <a:spLocks noChangeArrowheads="1"/>
            </p:cNvSpPr>
            <p:nvPr/>
          </p:nvSpPr>
          <p:spPr bwMode="auto">
            <a:xfrm>
              <a:off x="4797" y="7611"/>
              <a:ext cx="45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defTabSz="957263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ts val="12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ru-RU" altLang="ru-RU" sz="2800" b="1">
                  <a:solidFill>
                    <a:srgbClr val="000000"/>
                  </a:solidFill>
                  <a:latin typeface="Tahoma" panose="020B0604030504040204" pitchFamily="34" charset="0"/>
                </a:rPr>
                <a:t>Основные            процессы</a:t>
              </a:r>
            </a:p>
          </p:txBody>
        </p:sp>
        <p:sp>
          <p:nvSpPr>
            <p:cNvPr id="299015" name="Rectangle 9"/>
            <p:cNvSpPr>
              <a:spLocks noChangeArrowheads="1"/>
            </p:cNvSpPr>
            <p:nvPr/>
          </p:nvSpPr>
          <p:spPr bwMode="auto">
            <a:xfrm>
              <a:off x="3177" y="8886"/>
              <a:ext cx="450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defTabSz="957263"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anose="05000000000000000000" pitchFamily="2" charset="2"/>
                <a:buChar char="l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l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ts val="120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ru-RU" altLang="ru-RU" sz="2800" b="1">
                  <a:solidFill>
                    <a:srgbClr val="000000"/>
                  </a:solidFill>
                  <a:latin typeface="Tahoma" panose="020B0604030504040204" pitchFamily="34" charset="0"/>
                </a:rPr>
                <a:t>Вспомогательные процессы</a:t>
              </a:r>
            </a:p>
          </p:txBody>
        </p:sp>
        <p:sp>
          <p:nvSpPr>
            <p:cNvPr id="299016" name="Line 10"/>
            <p:cNvSpPr>
              <a:spLocks noChangeShapeType="1"/>
            </p:cNvSpPr>
            <p:nvPr/>
          </p:nvSpPr>
          <p:spPr bwMode="auto">
            <a:xfrm flipH="1">
              <a:off x="3357" y="7086"/>
              <a:ext cx="9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9017" name="Line 11"/>
            <p:cNvSpPr>
              <a:spLocks noChangeShapeType="1"/>
            </p:cNvSpPr>
            <p:nvPr/>
          </p:nvSpPr>
          <p:spPr bwMode="auto">
            <a:xfrm flipH="1">
              <a:off x="3897" y="7086"/>
              <a:ext cx="9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9018" name="Line 12"/>
            <p:cNvSpPr>
              <a:spLocks noChangeShapeType="1"/>
            </p:cNvSpPr>
            <p:nvPr/>
          </p:nvSpPr>
          <p:spPr bwMode="auto">
            <a:xfrm flipV="1">
              <a:off x="5337" y="8526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9019" name="Line 13"/>
            <p:cNvSpPr>
              <a:spLocks noChangeShapeType="1"/>
            </p:cNvSpPr>
            <p:nvPr/>
          </p:nvSpPr>
          <p:spPr bwMode="auto">
            <a:xfrm flipV="1">
              <a:off x="6417" y="8526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9020" name="Line 14"/>
            <p:cNvSpPr>
              <a:spLocks noChangeShapeType="1"/>
            </p:cNvSpPr>
            <p:nvPr/>
          </p:nvSpPr>
          <p:spPr bwMode="auto">
            <a:xfrm>
              <a:off x="5877" y="7086"/>
              <a:ext cx="36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9021" name="Line 15"/>
            <p:cNvSpPr>
              <a:spLocks noChangeShapeType="1"/>
            </p:cNvSpPr>
            <p:nvPr/>
          </p:nvSpPr>
          <p:spPr bwMode="auto">
            <a:xfrm>
              <a:off x="7317" y="7086"/>
              <a:ext cx="36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025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ChangeArrowheads="1"/>
          </p:cNvSpPr>
          <p:nvPr/>
        </p:nvSpPr>
        <p:spPr bwMode="auto">
          <a:xfrm>
            <a:off x="2624139" y="1828800"/>
            <a:ext cx="2174875" cy="825500"/>
          </a:xfrm>
          <a:prstGeom prst="rect">
            <a:avLst/>
          </a:prstGeom>
          <a:solidFill>
            <a:srgbClr val="000099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485" tIns="41742" rIns="83485" bIns="41742" anchor="ctr"/>
          <a:lstStyle>
            <a:lvl1pPr defTabSz="695325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95325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9532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95325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95325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ru-RU" altLang="ru-RU" sz="1800" b="1">
                <a:solidFill>
                  <a:srgbClr val="FFFFFF"/>
                </a:solidFill>
              </a:rPr>
              <a:t>Основной</a:t>
            </a:r>
            <a:r>
              <a:rPr kumimoji="1" lang="hr-HR" altLang="ru-RU" sz="1800" b="1">
                <a:solidFill>
                  <a:srgbClr val="FFFFFF"/>
                </a:solidFill>
              </a:rPr>
              <a:t> процесс</a:t>
            </a:r>
            <a:endParaRPr kumimoji="1" lang="de-DE" altLang="ru-RU" sz="1800" b="1">
              <a:solidFill>
                <a:srgbClr val="FFFFFF"/>
              </a:solidFill>
            </a:endParaRPr>
          </a:p>
        </p:txBody>
      </p:sp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5032375" y="1828800"/>
            <a:ext cx="5562600" cy="8255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485" tIns="41742" rIns="83485" bIns="41742" anchor="ctr"/>
          <a:lstStyle>
            <a:lvl1pPr defTabSz="695325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95325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95325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95325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95325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9532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800" b="1">
                <a:solidFill>
                  <a:srgbClr val="0033CC"/>
                </a:solidFill>
              </a:rPr>
              <a:t>Достижение цели подтверждает </a:t>
            </a:r>
            <a:r>
              <a:rPr kumimoji="1" lang="ru-RU" altLang="ru-RU" sz="1800" b="1">
                <a:solidFill>
                  <a:srgbClr val="0033CC"/>
                </a:solidFill>
              </a:rPr>
              <a:t>потребитель</a:t>
            </a:r>
            <a:endParaRPr kumimoji="1" lang="de-DE" altLang="ru-RU" sz="1500" b="1">
              <a:solidFill>
                <a:srgbClr val="0033CC"/>
              </a:solidFill>
            </a:endParaRPr>
          </a:p>
        </p:txBody>
      </p:sp>
      <p:sp>
        <p:nvSpPr>
          <p:cNvPr id="300036" name="AutoShape 4"/>
          <p:cNvSpPr>
            <a:spLocks noChangeArrowheads="1"/>
          </p:cNvSpPr>
          <p:nvPr/>
        </p:nvSpPr>
        <p:spPr bwMode="auto">
          <a:xfrm rot="5400000">
            <a:off x="3585369" y="4241007"/>
            <a:ext cx="1624013" cy="927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99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27493" name="Text Box 5"/>
          <p:cNvSpPr txBox="1">
            <a:spLocks noChangeArrowheads="1"/>
          </p:cNvSpPr>
          <p:nvPr/>
        </p:nvSpPr>
        <p:spPr bwMode="auto">
          <a:xfrm>
            <a:off x="2320925" y="5141913"/>
            <a:ext cx="1982788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485" tIns="41742" rIns="83485" bIns="41742">
            <a:spAutoFit/>
          </a:bodyPr>
          <a:lstStyle>
            <a:lvl1pPr defTabSz="6953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522288" defTabSz="6953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42988" defTabSz="6953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65275" defTabSz="6953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87563" defTabSz="6953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44763" defTabSz="695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01963" defTabSz="695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59163" defTabSz="695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916363" defTabSz="695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hr-HR" sz="1600" b="1">
                <a:solidFill>
                  <a:srgbClr val="8C71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Выход -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hr-HR" sz="1600" b="1">
                <a:solidFill>
                  <a:srgbClr val="8C71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достижение цели</a:t>
            </a:r>
            <a:endParaRPr kumimoji="1" lang="de-DE" sz="1200" b="1">
              <a:solidFill>
                <a:srgbClr val="8C7100"/>
              </a:solidFill>
            </a:endParaRPr>
          </a:p>
        </p:txBody>
      </p:sp>
      <p:sp>
        <p:nvSpPr>
          <p:cNvPr id="300038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362201" y="2971800"/>
            <a:ext cx="1412875" cy="903288"/>
          </a:xfrm>
          <a:prstGeom prst="homePlate">
            <a:avLst>
              <a:gd name="adj" fmla="val 39104"/>
            </a:avLst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ru-RU" altLang="ru-RU" sz="1400" b="1">
                <a:solidFill>
                  <a:srgbClr val="FFFFFF"/>
                </a:solidFill>
              </a:rPr>
              <a:t>Анализ</a:t>
            </a:r>
            <a:r>
              <a:rPr kumimoji="1" lang="hr-HR" altLang="ru-RU" sz="1400" b="1">
                <a:solidFill>
                  <a:srgbClr val="FFFFFF"/>
                </a:solidFill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требовани</a:t>
            </a:r>
            <a:r>
              <a:rPr kumimoji="1" lang="ru-RU" altLang="ru-RU" sz="1400" b="1">
                <a:solidFill>
                  <a:srgbClr val="FFFFFF"/>
                </a:solidFill>
              </a:rPr>
              <a:t>й</a:t>
            </a:r>
            <a:r>
              <a:rPr kumimoji="1" lang="hr-HR" altLang="ru-RU" sz="1400" b="1">
                <a:solidFill>
                  <a:srgbClr val="FFFFFF"/>
                </a:solidFill>
              </a:rPr>
              <a:t>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цел</a:t>
            </a:r>
            <a:r>
              <a:rPr kumimoji="1" lang="ru-RU" altLang="ru-RU" sz="1400" b="1">
                <a:solidFill>
                  <a:srgbClr val="FFFFFF"/>
                </a:solidFill>
              </a:rPr>
              <a:t>ей</a:t>
            </a:r>
            <a:endParaRPr kumimoji="1" lang="de-DE" altLang="ru-RU" sz="1400" b="1">
              <a:solidFill>
                <a:srgbClr val="FFFFFF"/>
              </a:solidFill>
            </a:endParaRPr>
          </a:p>
        </p:txBody>
      </p:sp>
      <p:sp>
        <p:nvSpPr>
          <p:cNvPr id="300039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776664" y="2905125"/>
            <a:ext cx="1412875" cy="903288"/>
          </a:xfrm>
          <a:prstGeom prst="homePlate">
            <a:avLst>
              <a:gd name="adj" fmla="val 39104"/>
            </a:avLst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Разработка /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проектиро-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вание</a:t>
            </a:r>
            <a:endParaRPr kumimoji="1" lang="de-DE" altLang="ru-RU" sz="1400" b="1">
              <a:solidFill>
                <a:srgbClr val="FFFFFF"/>
              </a:solidFill>
            </a:endParaRPr>
          </a:p>
        </p:txBody>
      </p:sp>
      <p:sp>
        <p:nvSpPr>
          <p:cNvPr id="300040" name="AutoShape 8"/>
          <p:cNvSpPr>
            <a:spLocks noChangeArrowheads="1"/>
          </p:cNvSpPr>
          <p:nvPr/>
        </p:nvSpPr>
        <p:spPr bwMode="auto">
          <a:xfrm rot="5400000">
            <a:off x="6331744" y="4241007"/>
            <a:ext cx="1624013" cy="927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99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1" name="AutoShape 9"/>
          <p:cNvSpPr>
            <a:spLocks noChangeArrowheads="1"/>
          </p:cNvSpPr>
          <p:nvPr/>
        </p:nvSpPr>
        <p:spPr bwMode="auto">
          <a:xfrm rot="5400000">
            <a:off x="7881144" y="4234657"/>
            <a:ext cx="1624013" cy="927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99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2" name="AutoShap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159376" y="2924175"/>
            <a:ext cx="1412875" cy="903288"/>
          </a:xfrm>
          <a:prstGeom prst="homePlate">
            <a:avLst>
              <a:gd name="adj" fmla="val 39104"/>
            </a:avLst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Подготовка</a:t>
            </a:r>
            <a:endParaRPr kumimoji="1" lang="de-DE" altLang="ru-RU" sz="1400" b="1">
              <a:solidFill>
                <a:srgbClr val="FFFFFF"/>
              </a:solidFill>
            </a:endParaRPr>
          </a:p>
        </p:txBody>
      </p:sp>
      <p:sp>
        <p:nvSpPr>
          <p:cNvPr id="300043" name="AutoShape 11"/>
          <p:cNvSpPr>
            <a:spLocks noChangeArrowheads="1"/>
          </p:cNvSpPr>
          <p:nvPr/>
        </p:nvSpPr>
        <p:spPr bwMode="auto">
          <a:xfrm rot="5400000">
            <a:off x="4918869" y="4241007"/>
            <a:ext cx="1624013" cy="9271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000099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4" name="Line 12"/>
          <p:cNvSpPr>
            <a:spLocks noChangeShapeType="1"/>
          </p:cNvSpPr>
          <p:nvPr/>
        </p:nvSpPr>
        <p:spPr bwMode="auto">
          <a:xfrm flipV="1">
            <a:off x="2363789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5" name="Line 13"/>
          <p:cNvSpPr>
            <a:spLocks noChangeShapeType="1"/>
          </p:cNvSpPr>
          <p:nvPr/>
        </p:nvSpPr>
        <p:spPr bwMode="auto">
          <a:xfrm flipV="1">
            <a:off x="3776664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6" name="Line 14"/>
          <p:cNvSpPr>
            <a:spLocks noChangeShapeType="1"/>
          </p:cNvSpPr>
          <p:nvPr/>
        </p:nvSpPr>
        <p:spPr bwMode="auto">
          <a:xfrm flipV="1">
            <a:off x="6680201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7" name="Line 15"/>
          <p:cNvSpPr>
            <a:spLocks noChangeShapeType="1"/>
          </p:cNvSpPr>
          <p:nvPr/>
        </p:nvSpPr>
        <p:spPr bwMode="auto">
          <a:xfrm flipV="1">
            <a:off x="8170864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8" name="Line 16"/>
          <p:cNvSpPr>
            <a:spLocks noChangeShapeType="1"/>
          </p:cNvSpPr>
          <p:nvPr/>
        </p:nvSpPr>
        <p:spPr bwMode="auto">
          <a:xfrm flipV="1">
            <a:off x="9583739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49" name="AutoShape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553201" y="2895600"/>
            <a:ext cx="1412875" cy="903288"/>
          </a:xfrm>
          <a:prstGeom prst="homePlate">
            <a:avLst>
              <a:gd name="adj" fmla="val 39104"/>
            </a:avLst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ru-RU" altLang="ru-RU" sz="1400" b="1">
                <a:solidFill>
                  <a:srgbClr val="FFFFFF"/>
                </a:solidFill>
              </a:rPr>
              <a:t> Выполнение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ru-RU" altLang="ru-RU" sz="1400" b="1">
                <a:solidFill>
                  <a:srgbClr val="FFFFFF"/>
                </a:solidFill>
              </a:rPr>
              <a:t>работы</a:t>
            </a:r>
            <a:endParaRPr kumimoji="1" lang="de-DE" altLang="ru-RU" sz="1400" b="1">
              <a:solidFill>
                <a:srgbClr val="FFFFFF"/>
              </a:solidFill>
            </a:endParaRPr>
          </a:p>
        </p:txBody>
      </p:sp>
      <p:sp>
        <p:nvSpPr>
          <p:cNvPr id="300050" name="Line 18"/>
          <p:cNvSpPr>
            <a:spLocks noChangeShapeType="1"/>
          </p:cNvSpPr>
          <p:nvPr/>
        </p:nvSpPr>
        <p:spPr bwMode="auto">
          <a:xfrm flipV="1">
            <a:off x="6527801" y="2898776"/>
            <a:ext cx="466725" cy="3143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51" name="Line 19"/>
          <p:cNvSpPr>
            <a:spLocks noChangeShapeType="1"/>
          </p:cNvSpPr>
          <p:nvPr/>
        </p:nvSpPr>
        <p:spPr bwMode="auto">
          <a:xfrm flipV="1">
            <a:off x="8170864" y="2898775"/>
            <a:ext cx="314325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0052" name="AutoShape 2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967664" y="2924175"/>
            <a:ext cx="2376487" cy="865188"/>
          </a:xfrm>
          <a:prstGeom prst="homePlate">
            <a:avLst>
              <a:gd name="adj" fmla="val 68670"/>
            </a:avLst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ru-RU" altLang="ru-RU" sz="1400" b="1">
                <a:solidFill>
                  <a:srgbClr val="FFFFFF"/>
                </a:solidFill>
              </a:rPr>
              <a:t>Передача результата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 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1" lang="hr-HR" altLang="ru-RU" sz="1400" b="1">
                <a:solidFill>
                  <a:srgbClr val="FFFFFF"/>
                </a:solidFill>
              </a:rPr>
              <a:t>Анализ</a:t>
            </a:r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5181600" y="5715001"/>
            <a:ext cx="441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800" b="1" i="1">
                <a:solidFill>
                  <a:srgbClr val="000000"/>
                </a:solidFill>
                <a:latin typeface="Times New Roman" panose="02020603050405020304" pitchFamily="18" charset="0"/>
              </a:rPr>
              <a:t>УДОВЛЕТВОРЕНИЕ ПОТРЕБИТЕЛЕЙ</a:t>
            </a:r>
            <a:endParaRPr lang="ru-RU" altLang="ru-RU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27510" name="Text Box 22"/>
          <p:cNvSpPr txBox="1">
            <a:spLocks noChangeArrowheads="1"/>
          </p:cNvSpPr>
          <p:nvPr/>
        </p:nvSpPr>
        <p:spPr bwMode="auto">
          <a:xfrm>
            <a:off x="2424114" y="333376"/>
            <a:ext cx="7488237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>
                <a:solidFill>
                  <a:srgbClr val="8C71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ОСНОВНЫЕ ПРОЦЕССЫ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b="1">
                <a:solidFill>
                  <a:srgbClr val="2F24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(процессы жизненного цикла)</a:t>
            </a:r>
            <a:endParaRPr lang="ru-RU" sz="2400" b="1">
              <a:solidFill>
                <a:srgbClr val="2F245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58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u-RU" altLang="ru-RU" smtClean="0"/>
              <a:t>Правила выделения основных процессов</a:t>
            </a:r>
          </a:p>
        </p:txBody>
      </p:sp>
      <p:sp>
        <p:nvSpPr>
          <p:cNvPr id="301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47700" indent="-647700" eaLnBrk="1" hangingPunct="1">
              <a:buClr>
                <a:schemeClr val="tx1"/>
              </a:buClr>
              <a:buSzTx/>
              <a:buFontTx/>
              <a:buAutoNum type="arabicPeriod"/>
            </a:pPr>
            <a:r>
              <a:rPr lang="ru-RU" altLang="ru-RU" sz="2400"/>
              <a:t>Процессы следует выявлять в зависимости от целей и особенностей конкретной организации. </a:t>
            </a:r>
          </a:p>
          <a:p>
            <a:pPr marL="647700" indent="-647700" eaLnBrk="1" hangingPunct="1">
              <a:buClr>
                <a:schemeClr val="tx1"/>
              </a:buClr>
              <a:buSzTx/>
              <a:buFontTx/>
              <a:buAutoNum type="arabicPeriod"/>
            </a:pPr>
            <a:r>
              <a:rPr lang="ru-RU" altLang="ru-RU" sz="2400"/>
              <a:t>Количество основных процессов должно быть оптимальным, чтобы обеспечить управляемость и необходимые для их гарантированного выполнения ресурсы. </a:t>
            </a:r>
          </a:p>
          <a:p>
            <a:pPr marL="647700" indent="-647700" eaLnBrk="1" hangingPunct="1">
              <a:buClr>
                <a:schemeClr val="tx1"/>
              </a:buClr>
              <a:buSzTx/>
              <a:buFontTx/>
              <a:buAutoNum type="arabicPeriod" startAt="3"/>
            </a:pPr>
            <a:r>
              <a:rPr lang="ru-RU" altLang="ru-RU" sz="2400"/>
              <a:t>Каждый процесс должен иметь только одного владельца. </a:t>
            </a:r>
          </a:p>
          <a:p>
            <a:pPr marL="647700" indent="-647700" eaLnBrk="1" hangingPunct="1">
              <a:buClr>
                <a:schemeClr val="tx1"/>
              </a:buClr>
              <a:buSzTx/>
              <a:buFontTx/>
              <a:buAutoNum type="arabicPeriod" startAt="3"/>
            </a:pPr>
            <a:r>
              <a:rPr lang="ru-RU" altLang="ru-RU" sz="2400"/>
              <a:t> Владельцу  процесса должны быть выделены все необходимые ресурсы и полномочия,  установлены показатели эффективности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44240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AutoShape 2"/>
          <p:cNvSpPr>
            <a:spLocks noChangeArrowheads="1"/>
          </p:cNvSpPr>
          <p:nvPr/>
        </p:nvSpPr>
        <p:spPr bwMode="auto">
          <a:xfrm>
            <a:off x="2419350" y="844551"/>
            <a:ext cx="7924800" cy="639763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3600">
                <a:solidFill>
                  <a:srgbClr val="330066"/>
                </a:solidFill>
                <a:latin typeface="Tahoma" panose="020B0604030504040204" pitchFamily="34" charset="0"/>
              </a:rPr>
              <a:t>Выделение  основных процессов по этапам жизненного цикла</a:t>
            </a:r>
          </a:p>
        </p:txBody>
      </p:sp>
      <p:pic>
        <p:nvPicPr>
          <p:cNvPr id="302083" name="Picture 3" descr="p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526" y="1557338"/>
            <a:ext cx="79216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20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altLang="ru-RU" sz="3600"/>
              <a:t>Вспомогательные процессы</a:t>
            </a:r>
          </a:p>
        </p:txBody>
      </p:sp>
      <p:sp>
        <p:nvSpPr>
          <p:cNvPr id="303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2309813" y="1571625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ресурсного обеспечения, включая взаимодействие с поставщиками, закупки необходимого учебного оборудования и учебно-методической литературы и пр.;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финансового обеспечения деятельности;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создания инфраструктуры и производственной среды;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обеспечения связи, информационное обеспечение деятельности;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подготовки, переподготовки и повышения квалификации кадров;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200"/>
              <a:t>процессы обеспечения санитарно-гигиенических условий труда, безопасности и др.</a:t>
            </a:r>
          </a:p>
        </p:txBody>
      </p:sp>
    </p:spTree>
    <p:extLst>
      <p:ext uri="{BB962C8B-B14F-4D97-AF65-F5344CB8AC3E}">
        <p14:creationId xmlns:p14="http://schemas.microsoft.com/office/powerpoint/2010/main" val="179724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1131</Words>
  <Application>Microsoft Office PowerPoint</Application>
  <PresentationFormat>Широкоэкранный</PresentationFormat>
  <Paragraphs>235</Paragraphs>
  <Slides>25</Slides>
  <Notes>23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7" baseType="lpstr">
      <vt:lpstr>Arial Unicode MS</vt:lpstr>
      <vt:lpstr>Arial</vt:lpstr>
      <vt:lpstr>Arial Black</vt:lpstr>
      <vt:lpstr>Calibri</vt:lpstr>
      <vt:lpstr>Calibri Light</vt:lpstr>
      <vt:lpstr>Tahoma</vt:lpstr>
      <vt:lpstr>Times New Roman</vt:lpstr>
      <vt:lpstr>Wingdings</vt:lpstr>
      <vt:lpstr>Тема Office</vt:lpstr>
      <vt:lpstr>Сеть</vt:lpstr>
      <vt:lpstr>Microsoft Visio Drawing</vt:lpstr>
      <vt:lpstr>Рисунок Microsoft Word</vt:lpstr>
      <vt:lpstr>Учебная дисциплина 2 «Менеджмент процессов в образовательной организации»   Тема 1. «Сущность, цели, задачи и показатели процессов образовательной организации  и анализ их эффективности»  </vt:lpstr>
      <vt:lpstr>Преимущества процессного управления:</vt:lpstr>
      <vt:lpstr>Глоссарий</vt:lpstr>
      <vt:lpstr>Общая схема процесса</vt:lpstr>
      <vt:lpstr>Классификация процессов</vt:lpstr>
      <vt:lpstr>Презентация PowerPoint</vt:lpstr>
      <vt:lpstr>Правила выделения основных процессов</vt:lpstr>
      <vt:lpstr>Презентация PowerPoint</vt:lpstr>
      <vt:lpstr>Вспомогательные процессы</vt:lpstr>
      <vt:lpstr>ВСПОМОГАТЕЛЬНЫЕ ПРОЦЕССЫ</vt:lpstr>
      <vt:lpstr>Процессы управления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описания процессов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дисциплина 2 «Менеджмент процессов в образовательной организации»   Тема 1. «Сущность, цели, задачи и показатели процессов образовательной организации  и анализ их эффективности»  </dc:title>
  <dc:creator>Марина Владиславовна</dc:creator>
  <cp:lastModifiedBy>Марина Владиславовна</cp:lastModifiedBy>
  <cp:revision>2</cp:revision>
  <dcterms:created xsi:type="dcterms:W3CDTF">2022-11-08T14:14:58Z</dcterms:created>
  <dcterms:modified xsi:type="dcterms:W3CDTF">2022-11-08T14:37:46Z</dcterms:modified>
</cp:coreProperties>
</file>