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-941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F8D73-9D9D-4BBC-A3C0-E60FF1A8FF88}" type="datetimeFigureOut">
              <a:rPr lang="ru-RU" smtClean="0"/>
              <a:t>21.12.2023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DAE2DD-F092-4178-8443-297007C907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874627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F8D73-9D9D-4BBC-A3C0-E60FF1A8FF88}" type="datetimeFigureOut">
              <a:rPr lang="ru-RU" smtClean="0"/>
              <a:t>21.12.2023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DAE2DD-F092-4178-8443-297007C907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902434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F8D73-9D9D-4BBC-A3C0-E60FF1A8FF88}" type="datetimeFigureOut">
              <a:rPr lang="ru-RU" smtClean="0"/>
              <a:t>21.12.2023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DAE2DD-F092-4178-8443-297007C907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597666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F8D73-9D9D-4BBC-A3C0-E60FF1A8FF88}" type="datetimeFigureOut">
              <a:rPr lang="ru-RU" smtClean="0"/>
              <a:t>21.12.2023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DAE2DD-F092-4178-8443-297007C907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426323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F8D73-9D9D-4BBC-A3C0-E60FF1A8FF88}" type="datetimeFigureOut">
              <a:rPr lang="ru-RU" smtClean="0"/>
              <a:t>21.12.2023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DAE2DD-F092-4178-8443-297007C907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93556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F8D73-9D9D-4BBC-A3C0-E60FF1A8FF88}" type="datetimeFigureOut">
              <a:rPr lang="ru-RU" smtClean="0"/>
              <a:t>21.12.2023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DAE2DD-F092-4178-8443-297007C907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515019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F8D73-9D9D-4BBC-A3C0-E60FF1A8FF88}" type="datetimeFigureOut">
              <a:rPr lang="ru-RU" smtClean="0"/>
              <a:t>21.12.2023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DAE2DD-F092-4178-8443-297007C907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666614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F8D73-9D9D-4BBC-A3C0-E60FF1A8FF88}" type="datetimeFigureOut">
              <a:rPr lang="ru-RU" smtClean="0"/>
              <a:t>21.12.2023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DAE2DD-F092-4178-8443-297007C907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216838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F8D73-9D9D-4BBC-A3C0-E60FF1A8FF88}" type="datetimeFigureOut">
              <a:rPr lang="ru-RU" smtClean="0"/>
              <a:t>21.12.2023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DAE2DD-F092-4178-8443-297007C907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858626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F8D73-9D9D-4BBC-A3C0-E60FF1A8FF88}" type="datetimeFigureOut">
              <a:rPr lang="ru-RU" smtClean="0"/>
              <a:t>21.12.2023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DAE2DD-F092-4178-8443-297007C907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926731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F8D73-9D9D-4BBC-A3C0-E60FF1A8FF88}" type="datetimeFigureOut">
              <a:rPr lang="ru-RU" smtClean="0"/>
              <a:t>21.12.2023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DAE2DD-F092-4178-8443-297007C907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77595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6F8D73-9D9D-4BBC-A3C0-E60FF1A8FF88}" type="datetimeFigureOut">
              <a:rPr lang="ru-RU" smtClean="0"/>
              <a:t>21.12.2023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DAE2DD-F092-4178-8443-297007C907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997662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990656" cy="1874639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Дифференциальная диагностика моторной алалии и сходных состояний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5481424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20688"/>
          </a:xfrm>
        </p:spPr>
        <p:txBody>
          <a:bodyPr>
            <a:noAutofit/>
          </a:bodyPr>
          <a:lstStyle/>
          <a:p>
            <a:r>
              <a:rPr lang="ru-RU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Дифференциальная диагностика моторной алалии и ЗРР</a:t>
            </a:r>
            <a:endParaRPr lang="ru-RU" sz="24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33822714"/>
              </p:ext>
            </p:extLst>
          </p:nvPr>
        </p:nvGraphicFramePr>
        <p:xfrm>
          <a:off x="467544" y="548680"/>
          <a:ext cx="8496944" cy="5655473"/>
        </p:xfrm>
        <a:graphic>
          <a:graphicData uri="http://schemas.openxmlformats.org/drawingml/2006/table">
            <a:tbl>
              <a:tblPr/>
              <a:tblGrid>
                <a:gridCol w="3980821"/>
                <a:gridCol w="267651"/>
                <a:gridCol w="202229"/>
                <a:gridCol w="229819"/>
                <a:gridCol w="3816424"/>
              </a:tblGrid>
              <a:tr h="310759">
                <a:tc>
                  <a:txBody>
                    <a:bodyPr/>
                    <a:lstStyle/>
                    <a:p>
                      <a:pPr indent="10160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C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Моторная алалия</a:t>
                      </a:r>
                      <a:endParaRPr lang="ru-RU" sz="2000" dirty="0">
                        <a:solidFill>
                          <a:srgbClr val="C0000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2143" marR="3214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indent="10160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0066FF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Задержка </a:t>
                      </a:r>
                      <a:r>
                        <a:rPr lang="ru-RU" sz="2000" b="1" dirty="0" smtClean="0">
                          <a:solidFill>
                            <a:srgbClr val="0066FF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речевого  </a:t>
                      </a:r>
                      <a:r>
                        <a:rPr lang="ru-RU" sz="2000" b="1" dirty="0">
                          <a:solidFill>
                            <a:srgbClr val="0066FF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развития</a:t>
                      </a:r>
                      <a:endParaRPr lang="ru-RU" sz="2000" dirty="0">
                        <a:solidFill>
                          <a:srgbClr val="0066FF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2143" marR="3214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indent="10160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ru-RU" sz="20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2143" marR="3214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10759">
                <a:tc gridSpan="5">
                  <a:txBody>
                    <a:bodyPr/>
                    <a:lstStyle/>
                    <a:p>
                      <a:pPr indent="10160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1. Нарушения ЦНС</a:t>
                      </a:r>
                      <a:endParaRPr lang="ru-RU" sz="20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2143" marR="3214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79725">
                <a:tc>
                  <a:txBody>
                    <a:bodyPr/>
                    <a:lstStyle/>
                    <a:p>
                      <a:pPr indent="10160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стойкий </a:t>
                      </a:r>
                      <a:r>
                        <a:rPr lang="ru-RU" sz="16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органический характер</a:t>
                      </a:r>
                      <a:endParaRPr lang="ru-RU" sz="16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2143" marR="3214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indent="10160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нейродинамический </a:t>
                      </a:r>
                      <a:r>
                        <a:rPr lang="ru-RU" sz="16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характер или не наблюдаются</a:t>
                      </a:r>
                      <a:endParaRPr lang="ru-RU" sz="16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2143" marR="3214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indent="101600" algn="l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ru-RU" sz="16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2143" marR="3214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10759">
                <a:tc gridSpan="5">
                  <a:txBody>
                    <a:bodyPr/>
                    <a:lstStyle/>
                    <a:p>
                      <a:pPr indent="10160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2. Темп овладения речью</a:t>
                      </a:r>
                      <a:endParaRPr lang="ru-RU" sz="20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2143" marR="3214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79725">
                <a:tc gridSpan="2">
                  <a:txBody>
                    <a:bodyPr/>
                    <a:lstStyle/>
                    <a:p>
                      <a:pPr indent="10160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Задержка </a:t>
                      </a:r>
                      <a:r>
                        <a:rPr lang="ru-RU" sz="160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+ патологические проявления</a:t>
                      </a:r>
                    </a:p>
                  </a:txBody>
                  <a:tcPr marL="32143" marR="3214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indent="10160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ЗТРР, </a:t>
                      </a:r>
                      <a:r>
                        <a:rPr lang="ru-RU" sz="16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его скачкообразность</a:t>
                      </a:r>
                      <a:endParaRPr lang="ru-RU" sz="16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2143" marR="3214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indent="101600" algn="l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ru-RU" sz="20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2143" marR="3214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10759">
                <a:tc gridSpan="5">
                  <a:txBody>
                    <a:bodyPr/>
                    <a:lstStyle/>
                    <a:p>
                      <a:pPr indent="10160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3. Спонтанное усвоение языка</a:t>
                      </a:r>
                      <a:endParaRPr lang="ru-RU" sz="20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2143" marR="3214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10759">
                <a:tc gridSpan="3">
                  <a:txBody>
                    <a:bodyPr/>
                    <a:lstStyle/>
                    <a:p>
                      <a:pPr indent="10160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-</a:t>
                      </a:r>
                      <a:endParaRPr lang="ru-RU" sz="20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2143" marR="3214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indent="10160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+</a:t>
                      </a:r>
                      <a:endParaRPr lang="ru-RU" sz="20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2143" marR="3214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10759">
                <a:tc gridSpan="5">
                  <a:txBody>
                    <a:bodyPr/>
                    <a:lstStyle/>
                    <a:p>
                      <a:pPr indent="10160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4. </a:t>
                      </a:r>
                      <a:r>
                        <a:rPr lang="ru-RU" sz="2000" b="1" dirty="0" err="1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Импрессивная</a:t>
                      </a:r>
                      <a:r>
                        <a:rPr lang="ru-RU" sz="20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речь</a:t>
                      </a:r>
                      <a:endParaRPr lang="ru-RU" sz="20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2143" marR="3214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10759">
                <a:tc gridSpan="3">
                  <a:txBody>
                    <a:bodyPr/>
                    <a:lstStyle/>
                    <a:p>
                      <a:pPr indent="10160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- /+</a:t>
                      </a:r>
                      <a:endParaRPr lang="ru-RU" sz="20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2143" marR="3214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indent="10160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+</a:t>
                      </a:r>
                      <a:endParaRPr lang="ru-RU" sz="20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2143" marR="3214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10759">
                <a:tc gridSpan="5">
                  <a:txBody>
                    <a:bodyPr/>
                    <a:lstStyle/>
                    <a:p>
                      <a:pPr indent="10160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5. Экспрессивная речь</a:t>
                      </a:r>
                      <a:endParaRPr lang="ru-RU" sz="20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2143" marR="3214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10759">
                <a:tc gridSpan="3">
                  <a:txBody>
                    <a:bodyPr/>
                    <a:lstStyle/>
                    <a:p>
                      <a:pPr marL="342900" lvl="0" indent="-342900" algn="ctr">
                        <a:lnSpc>
                          <a:spcPct val="115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Font typeface="+mj-lt"/>
                        <a:buNone/>
                        <a:tabLst>
                          <a:tab pos="274320" algn="l"/>
                          <a:tab pos="528955" algn="l"/>
                        </a:tabLst>
                      </a:pPr>
                      <a:r>
                        <a:rPr lang="ru-RU" sz="20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ЗСС,</a:t>
                      </a:r>
                      <a:r>
                        <a:rPr lang="ru-RU" sz="2000" baseline="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2000" baseline="0" dirty="0" err="1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аграмматизмы</a:t>
                      </a:r>
                      <a:endParaRPr lang="ru-RU" sz="20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2143" marR="3214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indent="10160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ru-RU" sz="20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2143" marR="3214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10759">
                <a:tc gridSpan="5">
                  <a:txBody>
                    <a:bodyPr/>
                    <a:lstStyle/>
                    <a:p>
                      <a:pPr marL="15240" indent="10160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6. Особенности динамики в коррекционной работе</a:t>
                      </a:r>
                      <a:endParaRPr lang="ru-RU" sz="20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2143" marR="3214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10759">
                <a:tc gridSpan="3">
                  <a:txBody>
                    <a:bodyPr/>
                    <a:lstStyle/>
                    <a:p>
                      <a:pPr marL="342900" lvl="0" indent="-34290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Font typeface="+mj-lt"/>
                        <a:buNone/>
                        <a:tabLst>
                          <a:tab pos="160020" algn="l"/>
                          <a:tab pos="528320" algn="l"/>
                        </a:tabLst>
                      </a:pPr>
                      <a:r>
                        <a:rPr lang="ru-RU" sz="180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возможны ост. </a:t>
                      </a:r>
                      <a:r>
                        <a:rPr lang="ru-RU" sz="18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явления в </a:t>
                      </a:r>
                      <a:r>
                        <a:rPr lang="ru-RU" sz="1800" dirty="0" err="1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шк</a:t>
                      </a:r>
                      <a:r>
                        <a:rPr lang="ru-RU" sz="180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.</a:t>
                      </a:r>
                      <a:r>
                        <a:rPr lang="ru-RU" sz="180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  <a:sym typeface="Times New Roman"/>
                        </a:rPr>
                        <a:t> </a:t>
                      </a:r>
                      <a:r>
                        <a:rPr lang="ru-RU" sz="180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18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возрасте</a:t>
                      </a:r>
                      <a:endParaRPr lang="ru-RU" sz="18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2143" marR="3214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342900" lvl="0" indent="-34290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Font typeface="+mj-lt"/>
                        <a:buNone/>
                        <a:tabLst>
                          <a:tab pos="160655" algn="l"/>
                          <a:tab pos="471805" algn="l"/>
                        </a:tabLst>
                      </a:pPr>
                      <a:r>
                        <a:rPr lang="ru-RU" sz="20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+</a:t>
                      </a:r>
                      <a:endParaRPr lang="ru-RU" sz="20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2143" marR="3214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10759">
                <a:tc gridSpan="5">
                  <a:txBody>
                    <a:bodyPr/>
                    <a:lstStyle/>
                    <a:p>
                      <a:pPr indent="10160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7. Особенности психической деятельности</a:t>
                      </a:r>
                      <a:endParaRPr lang="ru-RU" sz="20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2143" marR="3214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607985">
                <a:tc gridSpan="4">
                  <a:txBody>
                    <a:bodyPr/>
                    <a:lstStyle/>
                    <a:p>
                      <a:pPr indent="10160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иногда </a:t>
                      </a:r>
                      <a:r>
                        <a:rPr lang="ru-RU" sz="16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нуждаются в преодолении речевого негативизма</a:t>
                      </a:r>
                      <a:endParaRPr lang="ru-RU" sz="16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2143" marR="3214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indent="10160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ru-RU" sz="18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2143" marR="3214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0160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 </a:t>
                      </a:r>
                      <a:r>
                        <a:rPr lang="ru-RU" sz="18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мотивация </a:t>
                      </a:r>
                      <a:r>
                        <a:rPr lang="ru-RU" sz="180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деятельности</a:t>
                      </a:r>
                      <a:endParaRPr lang="ru-RU" sz="18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2143" marR="3214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" name="Прямоугольник 3"/>
          <p:cNvSpPr/>
          <p:nvPr/>
        </p:nvSpPr>
        <p:spPr>
          <a:xfrm>
            <a:off x="251520" y="6283013"/>
            <a:ext cx="9144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altLang="ru-RU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разграничение находится в зависимости от </a:t>
            </a:r>
            <a:r>
              <a:rPr lang="ru-RU" altLang="ru-RU" b="1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динамики  проявления и преодоления</a:t>
            </a:r>
            <a:endParaRPr lang="ru-RU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16602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64704"/>
          </a:xfrm>
        </p:spPr>
        <p:txBody>
          <a:bodyPr>
            <a:normAutofit fontScale="90000"/>
          </a:bodyPr>
          <a:lstStyle/>
          <a:p>
            <a:r>
              <a:rPr lang="ru-RU" sz="3200" b="1" dirty="0" smtClean="0">
                <a:solidFill>
                  <a:srgbClr val="FF5050"/>
                </a:solidFill>
                <a:latin typeface="Times New Roman" pitchFamily="18" charset="0"/>
                <a:cs typeface="Times New Roman" pitchFamily="18" charset="0"/>
              </a:rPr>
              <a:t>Дифференциальная диагностика моторной алалии  и  дизартрии </a:t>
            </a: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67521848"/>
              </p:ext>
            </p:extLst>
          </p:nvPr>
        </p:nvGraphicFramePr>
        <p:xfrm>
          <a:off x="0" y="836712"/>
          <a:ext cx="8784975" cy="6021289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4398016"/>
                <a:gridCol w="230892"/>
                <a:gridCol w="401321"/>
                <a:gridCol w="3754746"/>
              </a:tblGrid>
              <a:tr h="416976"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Моторная алалия</a:t>
                      </a: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Дизартрия</a:t>
                      </a: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</a:tr>
              <a:tr h="416976"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Системность нарушения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solidFill>
                      <a:srgbClr val="FFE0C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</a:tr>
              <a:tr h="41697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Вся языковая система 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Одна из подсистем -фонетическая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</a:tr>
              <a:tr h="416976"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Речевая моторика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solidFill>
                      <a:srgbClr val="FFE0C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</a:tr>
              <a:tr h="866551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Моторный уровень полностью или относительно сохранен, позволяет осуществлять артикуляционный акт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Нарушения мот. уровня – суть данной патологии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</a:tr>
              <a:tr h="416976">
                <a:tc gridSpan="4">
                  <a:txBody>
                    <a:bodyPr/>
                    <a:lstStyle/>
                    <a:p>
                      <a:pPr algn="ctr" rtl="0" eaLnBrk="1" latinLnBrk="0" hangingPunct="1"/>
                      <a:r>
                        <a:rPr lang="ru-RU" sz="1800" b="1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Общая характеристика произношения звуков</a:t>
                      </a:r>
                      <a:endParaRPr lang="ru-RU" sz="1800" b="1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solidFill>
                      <a:srgbClr val="FFE0C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94417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18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Преимущественно фонематические нарушения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Фонетические нарушения.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774938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1800" b="0" i="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Нарушенные звуки имеют одновременно и правильное произношение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</a:p>
                  </a:txBody>
                  <a:tcPr marL="68580" marR="68580" marT="0" marB="0" horzOverflow="overflow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16976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18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Разнотипные нарушения 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18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Однотипные нарушения произношения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16976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18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Доминируют замены звуков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18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Доминируют искажения звуков.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866551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1800" b="0" i="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Произношение звука в составе слогов относительно сохранно, в составе слова - нарушено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1800" b="0" i="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Нарушено произношение звука как в словах, так и в слогах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508301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sz="quarter" idx="1"/>
          </p:nvPr>
        </p:nvGraphicFramePr>
        <p:xfrm>
          <a:off x="251520" y="260648"/>
          <a:ext cx="8640960" cy="6280349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680520"/>
                <a:gridCol w="3960440"/>
              </a:tblGrid>
              <a:tr h="28803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Алалия</a:t>
                      </a:r>
                      <a:endParaRPr lang="ru-RU" sz="1800" b="1" dirty="0">
                        <a:solidFill>
                          <a:srgbClr val="C0000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0000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Дизартрия</a:t>
                      </a:r>
                      <a:endParaRPr lang="ru-RU" sz="1800" b="1" dirty="0">
                        <a:solidFill>
                          <a:srgbClr val="0000FF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1435" marR="51435" marT="0" marB="0"/>
                </a:tc>
              </a:tr>
              <a:tr h="187093"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Искажения звуков</a:t>
                      </a:r>
                      <a:endParaRPr lang="ru-RU" sz="1800" b="1" dirty="0">
                        <a:solidFill>
                          <a:srgbClr val="00000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1435" marR="51435" marT="0" marB="0">
                    <a:solidFill>
                      <a:srgbClr val="FFE0C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3298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 pitchFamily="18" charset="0"/>
                          <a:cs typeface="Times New Roman" pitchFamily="18" charset="0"/>
                        </a:rPr>
                        <a:t>Искажения небольшого количества звуков.</a:t>
                      </a:r>
                      <a:endParaRPr lang="ru-RU" sz="1800" dirty="0">
                        <a:solidFill>
                          <a:srgbClr val="00000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 pitchFamily="18" charset="0"/>
                          <a:cs typeface="Times New Roman" pitchFamily="18" charset="0"/>
                        </a:rPr>
                        <a:t>Искажения большого количества звуков.</a:t>
                      </a:r>
                      <a:endParaRPr lang="ru-RU" sz="1800" dirty="0">
                        <a:solidFill>
                          <a:srgbClr val="00000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1435" marR="51435" marT="0" marB="0"/>
                </a:tc>
              </a:tr>
              <a:tr h="53298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 pitchFamily="18" charset="0"/>
                          <a:cs typeface="Times New Roman" pitchFamily="18" charset="0"/>
                        </a:rPr>
                        <a:t>Искажения преимущественно сложных по артикуляции звуков.</a:t>
                      </a:r>
                      <a:endParaRPr lang="ru-RU" sz="1800" dirty="0">
                        <a:solidFill>
                          <a:srgbClr val="00000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 pitchFamily="18" charset="0"/>
                          <a:cs typeface="Times New Roman" pitchFamily="18" charset="0"/>
                        </a:rPr>
                        <a:t>Искажение и сложных и простых по артикуляции звуков.</a:t>
                      </a:r>
                      <a:endParaRPr lang="ru-RU" sz="1800">
                        <a:solidFill>
                          <a:srgbClr val="00000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1435" marR="51435" marT="0" marB="0"/>
                </a:tc>
              </a:tr>
              <a:tr h="96375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 pitchFamily="18" charset="0"/>
                          <a:cs typeface="Times New Roman" pitchFamily="18" charset="0"/>
                        </a:rPr>
                        <a:t>Для некоторых искажающихся звуков свойственно сосуществование искажённой и правильной артикуляции.</a:t>
                      </a:r>
                      <a:endParaRPr lang="ru-RU" sz="1800" dirty="0">
                        <a:solidFill>
                          <a:srgbClr val="00000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 pitchFamily="18" charset="0"/>
                          <a:cs typeface="Times New Roman" pitchFamily="18" charset="0"/>
                        </a:rPr>
                        <a:t>Для всех искажающихся звуков свойственно постоянное искажение.</a:t>
                      </a:r>
                      <a:endParaRPr lang="ru-RU" sz="1800">
                        <a:solidFill>
                          <a:srgbClr val="00000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1435" marR="51435" marT="0" marB="0"/>
                </a:tc>
              </a:tr>
              <a:tr h="241711"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Замены звуков</a:t>
                      </a:r>
                      <a:endParaRPr lang="ru-RU" sz="1800" b="1" dirty="0" smtClean="0">
                        <a:solidFill>
                          <a:srgbClr val="00000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1435" marR="51435" marT="0" marB="0">
                    <a:solidFill>
                      <a:srgbClr val="FFE0C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3298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 pitchFamily="18" charset="0"/>
                          <a:cs typeface="Times New Roman" pitchFamily="18" charset="0"/>
                        </a:rPr>
                        <a:t>Замены </a:t>
                      </a:r>
                      <a:r>
                        <a:rPr lang="ru-RU" sz="1800" dirty="0" err="1">
                          <a:latin typeface="Times New Roman" pitchFamily="18" charset="0"/>
                          <a:cs typeface="Times New Roman" pitchFamily="18" charset="0"/>
                        </a:rPr>
                        <a:t>артикуляторно</a:t>
                      </a:r>
                      <a:r>
                        <a:rPr lang="ru-RU" sz="180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простых и сложных </a:t>
                      </a:r>
                      <a:r>
                        <a:rPr lang="ru-RU" sz="1800" dirty="0">
                          <a:latin typeface="Times New Roman" pitchFamily="18" charset="0"/>
                          <a:cs typeface="Times New Roman" pitchFamily="18" charset="0"/>
                        </a:rPr>
                        <a:t>звуков.</a:t>
                      </a:r>
                      <a:endParaRPr lang="ru-RU" sz="1800" dirty="0">
                        <a:solidFill>
                          <a:srgbClr val="00000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 pitchFamily="18" charset="0"/>
                          <a:cs typeface="Times New Roman" pitchFamily="18" charset="0"/>
                        </a:rPr>
                        <a:t>Замены преимущественно артикуляторно сложных звуков.</a:t>
                      </a:r>
                      <a:endParaRPr lang="ru-RU" sz="1800">
                        <a:solidFill>
                          <a:srgbClr val="00000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1435" marR="51435" marT="0" marB="0"/>
                </a:tc>
              </a:tr>
              <a:tr h="53298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 pitchFamily="18" charset="0"/>
                          <a:cs typeface="Times New Roman" pitchFamily="18" charset="0"/>
                        </a:rPr>
                        <a:t>Непостоянные замены звуков.</a:t>
                      </a:r>
                      <a:endParaRPr lang="ru-RU" sz="1800" dirty="0">
                        <a:solidFill>
                          <a:srgbClr val="00000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 pitchFamily="18" charset="0"/>
                          <a:cs typeface="Times New Roman" pitchFamily="18" charset="0"/>
                        </a:rPr>
                        <a:t>Постоянные замены звуков</a:t>
                      </a:r>
                      <a:endParaRPr lang="ru-RU" sz="1800">
                        <a:solidFill>
                          <a:srgbClr val="00000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1435" marR="51435" marT="0" marB="0"/>
                </a:tc>
              </a:tr>
              <a:tr h="53298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 pitchFamily="18" charset="0"/>
                          <a:cs typeface="Times New Roman" pitchFamily="18" charset="0"/>
                        </a:rPr>
                        <a:t>Разнообразные замены звука.</a:t>
                      </a:r>
                      <a:endParaRPr lang="ru-RU" sz="1800" dirty="0">
                        <a:solidFill>
                          <a:srgbClr val="00000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 pitchFamily="18" charset="0"/>
                          <a:cs typeface="Times New Roman" pitchFamily="18" charset="0"/>
                        </a:rPr>
                        <a:t>Однообразные замены звука.</a:t>
                      </a:r>
                      <a:endParaRPr lang="ru-RU" sz="1800" dirty="0">
                        <a:solidFill>
                          <a:srgbClr val="00000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1435" marR="51435" marT="0" marB="0"/>
                </a:tc>
              </a:tr>
              <a:tr h="53298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 err="1">
                          <a:latin typeface="Times New Roman" pitchFamily="18" charset="0"/>
                          <a:cs typeface="Times New Roman" pitchFamily="18" charset="0"/>
                        </a:rPr>
                        <a:t>Взаимозамены</a:t>
                      </a:r>
                      <a:r>
                        <a:rPr lang="ru-RU" sz="1800" dirty="0">
                          <a:latin typeface="Times New Roman" pitchFamily="18" charset="0"/>
                          <a:cs typeface="Times New Roman" pitchFamily="18" charset="0"/>
                        </a:rPr>
                        <a:t> звуков сравнительно часты.</a:t>
                      </a:r>
                      <a:endParaRPr lang="ru-RU" sz="1800" dirty="0">
                        <a:solidFill>
                          <a:srgbClr val="00000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 pitchFamily="18" charset="0"/>
                          <a:cs typeface="Times New Roman" pitchFamily="18" charset="0"/>
                        </a:rPr>
                        <a:t>Взаимозамены звуков сравнительно редки.</a:t>
                      </a:r>
                      <a:endParaRPr lang="ru-RU" sz="1800">
                        <a:solidFill>
                          <a:srgbClr val="00000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1435" marR="51435" marT="0" marB="0"/>
                </a:tc>
              </a:tr>
              <a:tr h="310705"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Пропуски звуков</a:t>
                      </a:r>
                      <a:endParaRPr lang="ru-RU" sz="1800" b="1" dirty="0" smtClean="0">
                        <a:solidFill>
                          <a:srgbClr val="00000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1435" marR="51435" marT="0" marB="0">
                    <a:solidFill>
                      <a:srgbClr val="FFE0C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1435" marR="51435" marT="0" marB="0"/>
                </a:tc>
              </a:tr>
              <a:tr h="36004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 pitchFamily="18" charset="0"/>
                          <a:cs typeface="Times New Roman" pitchFamily="18" charset="0"/>
                        </a:rPr>
                        <a:t>Непостоянные пропуски.</a:t>
                      </a:r>
                      <a:endParaRPr lang="ru-RU" sz="1800" dirty="0">
                        <a:solidFill>
                          <a:srgbClr val="00000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 pitchFamily="18" charset="0"/>
                          <a:cs typeface="Times New Roman" pitchFamily="18" charset="0"/>
                        </a:rPr>
                        <a:t>Постоянные пропуски.</a:t>
                      </a:r>
                      <a:endParaRPr lang="ru-RU" sz="1800">
                        <a:solidFill>
                          <a:srgbClr val="00000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1435" marR="51435" marT="0" marB="0"/>
                </a:tc>
              </a:tr>
              <a:tr h="53298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 pitchFamily="18" charset="0"/>
                          <a:cs typeface="Times New Roman" pitchFamily="18" charset="0"/>
                        </a:rPr>
                        <a:t>Пропуски как артикуляторно сложных, так и простых звуков.</a:t>
                      </a:r>
                      <a:endParaRPr lang="ru-RU" sz="1800">
                        <a:solidFill>
                          <a:srgbClr val="00000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 pitchFamily="18" charset="0"/>
                          <a:cs typeface="Times New Roman" pitchFamily="18" charset="0"/>
                        </a:rPr>
                        <a:t>Пропуски преимущественно сложных звуков.</a:t>
                      </a:r>
                      <a:endParaRPr lang="ru-RU" sz="1800" dirty="0">
                        <a:solidFill>
                          <a:srgbClr val="00000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1435" marR="51435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118550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74638"/>
            <a:ext cx="8686800" cy="562074"/>
          </a:xfrm>
        </p:spPr>
        <p:txBody>
          <a:bodyPr>
            <a:noAutofit/>
          </a:bodyPr>
          <a:lstStyle/>
          <a:p>
            <a:r>
              <a:rPr lang="ru-RU" sz="24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Дифференциальная  диагностика  моторной алалии и умственной отсталости</a:t>
            </a:r>
            <a:endParaRPr lang="ru-RU" sz="2400" dirty="0">
              <a:solidFill>
                <a:schemeClr val="accent6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04285039"/>
              </p:ext>
            </p:extLst>
          </p:nvPr>
        </p:nvGraphicFramePr>
        <p:xfrm>
          <a:off x="323528" y="1052734"/>
          <a:ext cx="8496944" cy="5170634"/>
        </p:xfrm>
        <a:graphic>
          <a:graphicData uri="http://schemas.openxmlformats.org/drawingml/2006/table">
            <a:tbl>
              <a:tblPr/>
              <a:tblGrid>
                <a:gridCol w="3705835"/>
                <a:gridCol w="199990"/>
                <a:gridCol w="4591119"/>
              </a:tblGrid>
              <a:tr h="36056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008000"/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Умственная отсталость</a:t>
                      </a:r>
                      <a:endParaRPr lang="ru-RU" sz="2000" dirty="0">
                        <a:solidFill>
                          <a:srgbClr val="008000"/>
                        </a:solidFill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1357" marR="413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B88C00"/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Моторная алалия</a:t>
                      </a:r>
                    </a:p>
                  </a:txBody>
                  <a:tcPr marL="41357" marR="413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60563"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Нарушения </a:t>
                      </a:r>
                      <a:r>
                        <a:rPr lang="ru-RU" sz="2000" b="1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речи</a:t>
                      </a:r>
                      <a:endParaRPr lang="ru-RU" sz="20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1357" marR="413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82179"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Вторичны </a:t>
                      </a:r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357" marR="413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r>
                        <a:rPr lang="ru-RU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Первичны </a:t>
                      </a:r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357" marR="413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60563"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Особенности  </a:t>
                      </a:r>
                      <a:r>
                        <a:rPr lang="ru-RU" sz="2000" b="1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поведения, игровой деятельности</a:t>
                      </a:r>
                      <a:endParaRPr lang="ru-RU" sz="20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1357" marR="413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64359"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Неадекватность, своеобразие игры</a:t>
                      </a:r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357" marR="413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+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357" marR="413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60563">
                <a:tc gridSpan="3">
                  <a:txBody>
                    <a:bodyPr/>
                    <a:lstStyle/>
                    <a:p>
                      <a:pPr marL="342900" lvl="0" indent="-3429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buSzPts val="1000"/>
                        <a:buFont typeface="+mj-lt"/>
                        <a:buNone/>
                        <a:tabLst>
                          <a:tab pos="1691005" algn="l"/>
                        </a:tabLst>
                      </a:pPr>
                      <a:r>
                        <a:rPr lang="ru-RU" sz="2000" b="1" dirty="0" smtClean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Особенности мышления</a:t>
                      </a:r>
                      <a:endParaRPr lang="ru-RU" sz="20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1357" marR="413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82179"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Тотальное нарушение</a:t>
                      </a:r>
                      <a:r>
                        <a:rPr lang="ru-RU" sz="18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интеллекта</a:t>
                      </a:r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357" marR="413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r>
                        <a:rPr lang="ru-RU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Невербальный</a:t>
                      </a:r>
                      <a:r>
                        <a:rPr lang="ru-RU" sz="18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сохранен</a:t>
                      </a:r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357" marR="413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60563"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 Степень </a:t>
                      </a:r>
                      <a:r>
                        <a:rPr lang="ru-RU" sz="2000" b="1" dirty="0" err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обучаемости</a:t>
                      </a:r>
                      <a:endParaRPr lang="ru-RU" sz="20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1357" marR="413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83318">
                <a:tc gridSpan="2"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↓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357" marR="413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↑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357" marR="413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0563"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Критичность</a:t>
                      </a:r>
                      <a:r>
                        <a:rPr lang="ru-RU" sz="2000" b="1" i="1" dirty="0" smtClean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altLang="ru-RU" sz="20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  своим недостаткам </a:t>
                      </a:r>
                      <a:endParaRPr lang="ru-RU" sz="2000" b="1" i="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1357" marR="413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13533">
                <a:tc gridSpan="2"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357" marR="413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+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357" marR="413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21125"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b="1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Состояние </a:t>
                      </a:r>
                      <a:r>
                        <a:rPr lang="ru-RU" sz="2000" b="1" dirty="0" err="1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импрессивной</a:t>
                      </a:r>
                      <a:r>
                        <a:rPr lang="ru-RU" sz="2000" b="1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речи</a:t>
                      </a:r>
                      <a:endParaRPr lang="ru-RU" sz="20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Более сформирована, чем </a:t>
                      </a:r>
                      <a:r>
                        <a:rPr lang="ru-RU" sz="2000" dirty="0" smtClean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экспрессивная </a:t>
                      </a:r>
                      <a:r>
                        <a:rPr lang="ru-RU" sz="200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у обеих групп</a:t>
                      </a:r>
                    </a:p>
                  </a:txBody>
                  <a:tcPr marL="41357" marR="413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6056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1357" marR="413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357" marR="413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351828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74638"/>
            <a:ext cx="8686800" cy="562074"/>
          </a:xfrm>
        </p:spPr>
        <p:txBody>
          <a:bodyPr>
            <a:noAutofit/>
          </a:bodyPr>
          <a:lstStyle/>
          <a:p>
            <a:r>
              <a:rPr lang="ru-RU" sz="24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Дифференциальная  диагностика  моторной алалии и умственной отсталости</a:t>
            </a:r>
            <a:endParaRPr lang="ru-RU" sz="2400" dirty="0">
              <a:solidFill>
                <a:schemeClr val="accent6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38107002"/>
              </p:ext>
            </p:extLst>
          </p:nvPr>
        </p:nvGraphicFramePr>
        <p:xfrm>
          <a:off x="251520" y="1308430"/>
          <a:ext cx="8496944" cy="5526405"/>
        </p:xfrm>
        <a:graphic>
          <a:graphicData uri="http://schemas.openxmlformats.org/drawingml/2006/table">
            <a:tbl>
              <a:tblPr/>
              <a:tblGrid>
                <a:gridCol w="3705834"/>
                <a:gridCol w="4791110"/>
              </a:tblGrid>
              <a:tr h="147966">
                <a:tc>
                  <a:txBody>
                    <a:bodyPr/>
                    <a:lstStyle/>
                    <a:p>
                      <a:pPr marL="0" algn="ctr" rtl="0" eaLnBrk="1" fontAlgn="t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2000" b="1" i="0" u="none" strike="noStrike" kern="1200" dirty="0">
                          <a:solidFill>
                            <a:srgbClr val="008000"/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Умственная отсталость</a:t>
                      </a:r>
                      <a:endParaRPr lang="ru-RU" sz="2000" b="0" i="0" u="none" strike="noStrike" kern="1200" dirty="0">
                        <a:solidFill>
                          <a:srgbClr val="008000"/>
                        </a:solidFill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1402" marR="41402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rtl="0" eaLnBrk="1" fontAlgn="t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2000" b="1" i="0" u="none" strike="noStrike" kern="1200" dirty="0">
                          <a:solidFill>
                            <a:srgbClr val="B88C00"/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Моторная алалия</a:t>
                      </a:r>
                      <a:endParaRPr lang="ru-RU" sz="1800" b="0" i="0" u="none" strike="noStrike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402" marR="41402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0365">
                <a:tc gridSpan="2">
                  <a:txBody>
                    <a:bodyPr/>
                    <a:lstStyle/>
                    <a:p>
                      <a:pPr marL="140335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Состояние </a:t>
                      </a:r>
                      <a:r>
                        <a:rPr lang="ru-RU" sz="2000" b="1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экспрессивной речи</a:t>
                      </a:r>
                      <a:endParaRPr lang="ru-RU" sz="20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1357" marR="413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47966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а) звукопроизношение</a:t>
                      </a:r>
                    </a:p>
                  </a:txBody>
                  <a:tcPr marL="41357" marR="413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01095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полиморфно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357" marR="413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Фонематические дефекты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357" marR="413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7966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б) </a:t>
                      </a:r>
                      <a:r>
                        <a:rPr lang="ru-RU" sz="2000" b="1" dirty="0" err="1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звукослоговая</a:t>
                      </a:r>
                      <a:r>
                        <a:rPr lang="ru-RU" sz="2000" b="1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структура слов</a:t>
                      </a:r>
                      <a:endParaRPr lang="ru-RU" sz="20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1357" marR="413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88279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+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357" marR="413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грубые нарушения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357" marR="413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3897">
                <a:tc gridSpan="2">
                  <a:txBody>
                    <a:bodyPr/>
                    <a:lstStyle/>
                    <a:p>
                      <a:pPr marL="17970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в) лексическая сторона речи</a:t>
                      </a:r>
                      <a:endParaRPr lang="ru-RU" sz="20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соотношение пассивного и активного словаря, актуализации слов</a:t>
                      </a:r>
                    </a:p>
                  </a:txBody>
                  <a:tcPr marL="41357" marR="413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4796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Меньший разрыв, нет </a:t>
                      </a:r>
                      <a:r>
                        <a:rPr lang="ru-RU" sz="2000" dirty="0" err="1" smtClean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наруш</a:t>
                      </a:r>
                      <a:r>
                        <a:rPr lang="ru-RU" sz="2000" dirty="0" smtClean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.</a:t>
                      </a:r>
                      <a:r>
                        <a:rPr lang="ru-RU" sz="2000" baseline="0" dirty="0" smtClean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baseline="0" dirty="0" err="1" smtClean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актуализ</a:t>
                      </a:r>
                      <a:r>
                        <a:rPr lang="ru-RU" sz="2000" baseline="0" dirty="0" smtClean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.</a:t>
                      </a:r>
                      <a:endParaRPr lang="ru-RU" sz="20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1357" marR="413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&gt; разрыв,</a:t>
                      </a:r>
                      <a:r>
                        <a:rPr lang="ru-RU" sz="2000" baseline="0" dirty="0" smtClean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 трудности </a:t>
                      </a:r>
                      <a:r>
                        <a:rPr lang="ru-RU" sz="2000" baseline="0" dirty="0" err="1" smtClean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актуализ</a:t>
                      </a:r>
                      <a:r>
                        <a:rPr lang="ru-RU" sz="2000" baseline="0" dirty="0" smtClean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.</a:t>
                      </a:r>
                      <a:endParaRPr lang="ru-RU" sz="20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1357" marR="413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7966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вербальные парафазии</a:t>
                      </a:r>
                    </a:p>
                  </a:txBody>
                  <a:tcPr marL="41357" marR="413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47966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грубые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357" marR="413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Семантические  замены</a:t>
                      </a:r>
                      <a:endParaRPr lang="ru-RU" sz="20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1357" marR="413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7966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г) </a:t>
                      </a:r>
                      <a:r>
                        <a:rPr lang="ru-RU" sz="2000" b="1" dirty="0" smtClean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грамматический </a:t>
                      </a:r>
                      <a:r>
                        <a:rPr lang="ru-RU" sz="2000" b="1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строй речи</a:t>
                      </a:r>
                      <a:endParaRPr lang="ru-RU" sz="20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1357" marR="413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47966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 /-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357" marR="413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-</a:t>
                      </a:r>
                      <a:endParaRPr lang="ru-RU" sz="20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1357" marR="413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7966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err="1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д</a:t>
                      </a:r>
                      <a:r>
                        <a:rPr lang="ru-RU" sz="2000" b="1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) связная речь</a:t>
                      </a:r>
                      <a:endParaRPr lang="ru-RU" sz="20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1357" marR="413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4796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Семантический дефект</a:t>
                      </a:r>
                      <a:endParaRPr lang="ru-RU" sz="20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1357" marR="413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Семантика сохранна</a:t>
                      </a:r>
                      <a:endParaRPr lang="ru-RU" sz="20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1357" marR="413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691704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800" b="1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Дифференциальная диагностика моторной алалии и нарушений слуха </a:t>
            </a:r>
            <a:endParaRPr lang="ru-RU" sz="2800" b="1" dirty="0">
              <a:solidFill>
                <a:schemeClr val="accent4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9884777"/>
              </p:ext>
            </p:extLst>
          </p:nvPr>
        </p:nvGraphicFramePr>
        <p:xfrm>
          <a:off x="0" y="1412779"/>
          <a:ext cx="8892480" cy="4344243"/>
        </p:xfrm>
        <a:graphic>
          <a:graphicData uri="http://schemas.openxmlformats.org/drawingml/2006/table">
            <a:tbl>
              <a:tblPr/>
              <a:tblGrid>
                <a:gridCol w="4573276"/>
                <a:gridCol w="4319204"/>
              </a:tblGrid>
              <a:tr h="345511">
                <a:tc>
                  <a:txBody>
                    <a:bodyPr/>
                    <a:lstStyle/>
                    <a:p>
                      <a:pPr indent="10160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Нарушения слуха</a:t>
                      </a:r>
                    </a:p>
                  </a:txBody>
                  <a:tcPr marL="58316" marR="583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0160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Моторная</a:t>
                      </a:r>
                      <a:r>
                        <a:rPr lang="ru-RU" sz="2000" b="1" baseline="0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алалия</a:t>
                      </a:r>
                      <a:endParaRPr lang="ru-RU" sz="2000" b="1" dirty="0">
                        <a:solidFill>
                          <a:schemeClr val="accent3">
                            <a:lumMod val="75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8316" marR="583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5511">
                <a:tc gridSpan="2">
                  <a:txBody>
                    <a:bodyPr/>
                    <a:lstStyle/>
                    <a:p>
                      <a:pPr indent="10160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1. Слуховая функция</a:t>
                      </a:r>
                      <a:endParaRPr lang="ru-RU" sz="20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8316" marR="583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45511">
                <a:tc>
                  <a:txBody>
                    <a:bodyPr/>
                    <a:lstStyle/>
                    <a:p>
                      <a:pPr indent="10160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нарушена</a:t>
                      </a:r>
                      <a:endParaRPr lang="ru-RU" sz="20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8316" marR="583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0160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сохранна</a:t>
                      </a:r>
                      <a:endParaRPr lang="ru-RU" sz="20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8316" marR="583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5511">
                <a:tc gridSpan="2">
                  <a:txBody>
                    <a:bodyPr/>
                    <a:lstStyle/>
                    <a:p>
                      <a:pPr indent="10160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2. Спонтанное овладение речью</a:t>
                      </a:r>
                      <a:endParaRPr lang="ru-RU" sz="20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8316" marR="583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45511">
                <a:tc>
                  <a:txBody>
                    <a:bodyPr/>
                    <a:lstStyle/>
                    <a:p>
                      <a:pPr indent="10160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-</a:t>
                      </a:r>
                      <a:endParaRPr lang="ru-RU" sz="20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8316" marR="583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0160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+/-</a:t>
                      </a:r>
                      <a:endParaRPr lang="ru-RU" sz="20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8316" marR="583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5511">
                <a:tc gridSpan="2">
                  <a:txBody>
                    <a:bodyPr/>
                    <a:lstStyle/>
                    <a:p>
                      <a:pPr indent="10160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3.  Экспрессивная речь</a:t>
                      </a:r>
                      <a:endParaRPr lang="ru-RU" sz="20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8316" marR="583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51381">
                <a:tc>
                  <a:txBody>
                    <a:bodyPr/>
                    <a:lstStyle/>
                    <a:p>
                      <a:pPr indent="10160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-</a:t>
                      </a:r>
                      <a:endParaRPr lang="ru-RU" sz="20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8316" marR="583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0160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+/-</a:t>
                      </a:r>
                      <a:endParaRPr lang="ru-RU" sz="20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8316" marR="583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5511">
                <a:tc gridSpan="2">
                  <a:txBody>
                    <a:bodyPr/>
                    <a:lstStyle/>
                    <a:p>
                      <a:pPr indent="10160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3. Просодические компоненты речи</a:t>
                      </a:r>
                      <a:endParaRPr lang="ru-RU" sz="20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8316" marR="583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85867">
                <a:tc>
                  <a:txBody>
                    <a:bodyPr/>
                    <a:lstStyle/>
                    <a:p>
                      <a:pPr marL="0" indent="100584" algn="ctr" rtl="0" eaLnBrk="1" fontAlgn="t" latinLnBrk="0" hangingPunct="1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2000" b="0" i="0" u="none" strike="noStrike" kern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endParaRPr lang="ru-RU" sz="2000" b="0" i="0" u="none" strike="noStrike" kern="120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8293" marR="58293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100584" algn="ctr" rtl="0" eaLnBrk="1" fontAlgn="t" latinLnBrk="0" hangingPunct="1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2000" b="0" i="0" u="none" strike="noStrike" kern="12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+</a:t>
                      </a:r>
                      <a:endParaRPr lang="ru-RU" sz="2000" b="0" i="0" u="none" strike="noStrike" kern="12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8293" marR="58293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5511">
                <a:tc gridSpan="2">
                  <a:txBody>
                    <a:bodyPr/>
                    <a:lstStyle/>
                    <a:p>
                      <a:pPr indent="10160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4. Использование паралингвистических средств</a:t>
                      </a:r>
                      <a:endParaRPr lang="ru-RU" sz="20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8316" marR="583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802835">
                <a:tc>
                  <a:txBody>
                    <a:bodyPr/>
                    <a:lstStyle/>
                    <a:p>
                      <a:pPr indent="10160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+ </a:t>
                      </a:r>
                    </a:p>
                    <a:p>
                      <a:pPr indent="10160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б</a:t>
                      </a:r>
                      <a:r>
                        <a:rPr lang="ru-RU" sz="20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ез </a:t>
                      </a:r>
                      <a:r>
                        <a:rPr lang="ru-RU" sz="20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речевого сопровождения</a:t>
                      </a:r>
                    </a:p>
                  </a:txBody>
                  <a:tcPr marL="58316" marR="583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0160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+</a:t>
                      </a:r>
                    </a:p>
                    <a:p>
                      <a:pPr indent="10160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сопровождается словами</a:t>
                      </a:r>
                      <a:endParaRPr lang="ru-RU" sz="20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8316" marR="583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627681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20688"/>
          </a:xfrm>
        </p:spPr>
        <p:txBody>
          <a:bodyPr>
            <a:noAutofit/>
          </a:bodyPr>
          <a:lstStyle/>
          <a:p>
            <a:r>
              <a:rPr lang="ru-RU" sz="2400" b="1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Дифференциальная диагностика моторной алалии и аутизма </a:t>
            </a:r>
            <a:endParaRPr lang="ru-RU" sz="2400" b="1" dirty="0">
              <a:solidFill>
                <a:schemeClr val="accent5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75853423"/>
              </p:ext>
            </p:extLst>
          </p:nvPr>
        </p:nvGraphicFramePr>
        <p:xfrm>
          <a:off x="251520" y="836712"/>
          <a:ext cx="8568952" cy="5954124"/>
        </p:xfrm>
        <a:graphic>
          <a:graphicData uri="http://schemas.openxmlformats.org/drawingml/2006/table">
            <a:tbl>
              <a:tblPr/>
              <a:tblGrid>
                <a:gridCol w="3552689"/>
                <a:gridCol w="5016263"/>
              </a:tblGrid>
              <a:tr h="85866">
                <a:tc>
                  <a:txBody>
                    <a:bodyPr/>
                    <a:lstStyle/>
                    <a:p>
                      <a:pPr indent="10160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Моторная алалия</a:t>
                      </a:r>
                      <a:endParaRPr lang="ru-RU" sz="1800" dirty="0">
                        <a:solidFill>
                          <a:srgbClr val="C00000"/>
                        </a:solidFill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25063" marR="25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0160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00B0F0"/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Аутизм</a:t>
                      </a:r>
                      <a:endParaRPr lang="ru-RU" sz="1800" dirty="0">
                        <a:solidFill>
                          <a:srgbClr val="00B0F0"/>
                        </a:solidFill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25063" marR="25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0456">
                <a:tc gridSpan="2">
                  <a:txBody>
                    <a:bodyPr/>
                    <a:lstStyle/>
                    <a:p>
                      <a:pPr indent="10160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Суть патологии</a:t>
                      </a:r>
                      <a:endParaRPr lang="ru-RU" sz="18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25063" marR="25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11369">
                <a:tc>
                  <a:txBody>
                    <a:bodyPr/>
                    <a:lstStyle/>
                    <a:p>
                      <a:pPr indent="10160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Речевая патология</a:t>
                      </a:r>
                      <a:endParaRPr lang="ru-RU" sz="18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25063" marR="25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0160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Особая психическая </a:t>
                      </a:r>
                      <a:r>
                        <a:rPr lang="ru-RU" sz="180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аномалия</a:t>
                      </a:r>
                    </a:p>
                  </a:txBody>
                  <a:tcPr marL="25063" marR="25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0456">
                <a:tc gridSpan="2">
                  <a:txBody>
                    <a:bodyPr/>
                    <a:lstStyle/>
                    <a:p>
                      <a:pPr indent="10160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2. Раннее развитие речи</a:t>
                      </a:r>
                      <a:endParaRPr lang="ru-RU" sz="18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25063" marR="25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09673">
                <a:tc>
                  <a:txBody>
                    <a:bodyPr/>
                    <a:lstStyle/>
                    <a:p>
                      <a:pPr indent="10160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Речь развивается неполноценно</a:t>
                      </a:r>
                      <a:endParaRPr lang="ru-RU" sz="18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25063" marR="25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0160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Раннее речевое развитие – </a:t>
                      </a:r>
                      <a:r>
                        <a:rPr lang="ru-RU" sz="180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норма, распад речи</a:t>
                      </a:r>
                      <a:endParaRPr lang="ru-RU" sz="18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25063" marR="25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0456">
                <a:tc gridSpan="2">
                  <a:txBody>
                    <a:bodyPr/>
                    <a:lstStyle/>
                    <a:p>
                      <a:pPr indent="10160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3. Реакция на обращенную речь</a:t>
                      </a:r>
                      <a:endParaRPr lang="ru-RU" sz="18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25063" marR="25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40913">
                <a:tc>
                  <a:txBody>
                    <a:bodyPr/>
                    <a:lstStyle/>
                    <a:p>
                      <a:pPr marL="0" indent="100584" algn="ctr" rtl="0" eaLnBrk="1" fontAlgn="t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800" b="0" i="0" u="none" strike="noStrike" kern="12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+</a:t>
                      </a:r>
                      <a:endParaRPr lang="ru-RU" sz="1800" b="0" i="0" u="none" strike="noStrike" kern="12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8293" marR="58293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100584" algn="ctr" rtl="0" eaLnBrk="1" fontAlgn="t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800" b="0" i="0" u="none" strike="noStrike" kern="12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endParaRPr lang="ru-RU" sz="1800" b="0" i="0" u="none" strike="noStrike" kern="12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8293" marR="58293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0456">
                <a:tc gridSpan="2">
                  <a:txBody>
                    <a:bodyPr/>
                    <a:lstStyle/>
                    <a:p>
                      <a:pPr indent="10160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4. Психопатологические симптомы</a:t>
                      </a:r>
                      <a:endParaRPr lang="ru-RU" sz="18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25063" marR="25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11369">
                <a:tc>
                  <a:txBody>
                    <a:bodyPr/>
                    <a:lstStyle/>
                    <a:p>
                      <a:pPr indent="10160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-</a:t>
                      </a:r>
                      <a:endParaRPr lang="ru-RU" sz="18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25063" marR="25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0160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+</a:t>
                      </a:r>
                      <a:endParaRPr lang="ru-RU" sz="18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25063" marR="25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0456">
                <a:tc gridSpan="2">
                  <a:txBody>
                    <a:bodyPr/>
                    <a:lstStyle/>
                    <a:p>
                      <a:pPr indent="10160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5. Экспрессивная речь</a:t>
                      </a:r>
                      <a:endParaRPr lang="ru-RU" sz="18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25063" marR="25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78434">
                <a:tc>
                  <a:txBody>
                    <a:bodyPr/>
                    <a:lstStyle/>
                    <a:p>
                      <a:pPr indent="10160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Активно используют зачатки речи </a:t>
                      </a:r>
                      <a:r>
                        <a:rPr lang="ru-RU" sz="160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ru-RU" sz="1600" baseline="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состояние </a:t>
                      </a:r>
                      <a:r>
                        <a:rPr lang="ru-RU"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речи не зависит от окружающей обстановки</a:t>
                      </a:r>
                      <a:endParaRPr lang="ru-RU" sz="16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25063" marR="25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0160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Употребление </a:t>
                      </a:r>
                      <a:r>
                        <a:rPr lang="ru-RU" sz="1600" dirty="0" err="1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лепетных</a:t>
                      </a:r>
                      <a:r>
                        <a:rPr lang="ru-RU" sz="160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и сложноорганизованных</a:t>
                      </a:r>
                    </a:p>
                    <a:p>
                      <a:pPr indent="10160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600" dirty="0" err="1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Аграмматизм</a:t>
                      </a:r>
                      <a:r>
                        <a:rPr lang="ru-RU" sz="160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в незнакомой обстановке</a:t>
                      </a:r>
                      <a:endParaRPr lang="ru-RU" sz="16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25063" marR="25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0456">
                <a:tc gridSpan="2">
                  <a:txBody>
                    <a:bodyPr/>
                    <a:lstStyle/>
                    <a:p>
                      <a:pPr indent="10160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6. Использование паралингвистических средств</a:t>
                      </a:r>
                      <a:endParaRPr lang="ru-RU" sz="18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25063" marR="25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40913">
                <a:tc>
                  <a:txBody>
                    <a:bodyPr/>
                    <a:lstStyle/>
                    <a:p>
                      <a:pPr marL="0" indent="100584" algn="ctr" rtl="0" eaLnBrk="1" fontAlgn="t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800" b="0" i="0" u="none" strike="noStrike" kern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+</a:t>
                      </a:r>
                      <a:endParaRPr lang="ru-RU" sz="1800" b="0" i="0" u="none" strike="noStrike" kern="120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8293" marR="58293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100584" algn="ctr" rtl="0" eaLnBrk="1" fontAlgn="t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800" b="0" i="0" u="none" strike="noStrike" kern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endParaRPr lang="ru-RU" sz="1800" b="0" i="0" u="none" strike="noStrike" kern="12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8293" marR="58293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0456">
                <a:tc gridSpan="2">
                  <a:txBody>
                    <a:bodyPr/>
                    <a:lstStyle/>
                    <a:p>
                      <a:pPr indent="10160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7. </a:t>
                      </a:r>
                      <a:r>
                        <a:rPr lang="ru-RU" sz="1800" b="1" dirty="0" err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Эхолалии</a:t>
                      </a:r>
                      <a:endParaRPr lang="ru-RU" sz="18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25063" marR="25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40913">
                <a:tc>
                  <a:txBody>
                    <a:bodyPr/>
                    <a:lstStyle/>
                    <a:p>
                      <a:pPr marL="0" indent="100584" algn="ctr" rtl="0" eaLnBrk="1" fontAlgn="t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800" b="0" i="0" u="none" strike="noStrike" kern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endParaRPr lang="ru-RU" sz="1800" b="0" i="0" u="none" strike="noStrike" kern="120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8293" marR="58293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100584" algn="ctr" rtl="0" eaLnBrk="1" fontAlgn="t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800" b="0" i="0" u="none" strike="noStrike" kern="12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++</a:t>
                      </a:r>
                      <a:endParaRPr lang="ru-RU" sz="1800" b="0" i="0" u="none" strike="noStrike" kern="12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8293" marR="58293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0456">
                <a:tc gridSpan="2">
                  <a:txBody>
                    <a:bodyPr/>
                    <a:lstStyle/>
                    <a:p>
                      <a:pPr indent="10160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8. Просодика</a:t>
                      </a:r>
                      <a:endParaRPr lang="ru-RU" sz="18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25063" marR="25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52281">
                <a:tc>
                  <a:txBody>
                    <a:bodyPr/>
                    <a:lstStyle/>
                    <a:p>
                      <a:pPr indent="10160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+</a:t>
                      </a:r>
                      <a:endParaRPr lang="ru-RU" sz="18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25063" marR="25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0160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-</a:t>
                      </a:r>
                      <a:endParaRPr lang="ru-RU" sz="18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25063" marR="25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399656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60648"/>
            <a:ext cx="9144000" cy="620688"/>
          </a:xfrm>
        </p:spPr>
        <p:txBody>
          <a:bodyPr>
            <a:noAutofit/>
          </a:bodyPr>
          <a:lstStyle/>
          <a:p>
            <a:r>
              <a:rPr lang="ru-RU" sz="2400" b="1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Дифференциальная диагностика моторной алалии и аутизма </a:t>
            </a:r>
            <a:endParaRPr lang="ru-RU" sz="2400" b="1" dirty="0">
              <a:solidFill>
                <a:schemeClr val="accent5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88137693"/>
              </p:ext>
            </p:extLst>
          </p:nvPr>
        </p:nvGraphicFramePr>
        <p:xfrm>
          <a:off x="395536" y="1412776"/>
          <a:ext cx="8208912" cy="4205668"/>
        </p:xfrm>
        <a:graphic>
          <a:graphicData uri="http://schemas.openxmlformats.org/drawingml/2006/table">
            <a:tbl>
              <a:tblPr/>
              <a:tblGrid>
                <a:gridCol w="3403417"/>
                <a:gridCol w="4805495"/>
              </a:tblGrid>
              <a:tr h="440218">
                <a:tc>
                  <a:txBody>
                    <a:bodyPr/>
                    <a:lstStyle/>
                    <a:p>
                      <a:pPr indent="10160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Моторная алалия</a:t>
                      </a:r>
                      <a:endParaRPr lang="ru-RU" sz="20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25063" marR="25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0160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Аутизм</a:t>
                      </a:r>
                      <a:endParaRPr lang="ru-RU" sz="20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25063" marR="25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0218">
                <a:tc gridSpan="2">
                  <a:txBody>
                    <a:bodyPr/>
                    <a:lstStyle/>
                    <a:p>
                      <a:pPr indent="101600" algn="ctr">
                        <a:lnSpc>
                          <a:spcPct val="115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9. Общение</a:t>
                      </a:r>
                      <a:endParaRPr lang="ru-RU" sz="20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25063" marR="25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602498">
                <a:tc>
                  <a:txBody>
                    <a:bodyPr/>
                    <a:lstStyle/>
                    <a:p>
                      <a:pPr indent="10160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Стремление </a:t>
                      </a:r>
                      <a:r>
                        <a:rPr lang="ru-RU" sz="200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к контактам </a:t>
                      </a:r>
                    </a:p>
                  </a:txBody>
                  <a:tcPr marL="25063" marR="25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01600" algn="ctr">
                        <a:lnSpc>
                          <a:spcPct val="115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Отказ от общения</a:t>
                      </a:r>
                      <a:endParaRPr lang="ru-RU" sz="20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25063" marR="25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0218">
                <a:tc gridSpan="2">
                  <a:txBody>
                    <a:bodyPr/>
                    <a:lstStyle/>
                    <a:p>
                      <a:pPr indent="101600" algn="ctr">
                        <a:lnSpc>
                          <a:spcPct val="115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10. Эмоционально-волевая сфера</a:t>
                      </a:r>
                      <a:endParaRPr lang="ru-RU" sz="20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25063" marR="25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156849">
                <a:tc>
                  <a:txBody>
                    <a:bodyPr/>
                    <a:lstStyle/>
                    <a:p>
                      <a:pPr marL="342900" lvl="0" indent="-34290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itchFamily="34" charset="0"/>
                        <a:buChar char="•"/>
                        <a:tabLst>
                          <a:tab pos="228600" algn="l"/>
                        </a:tabLst>
                      </a:pPr>
                      <a:r>
                        <a:rPr lang="ru-RU" sz="20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Адекватность эмоций</a:t>
                      </a:r>
                      <a:endParaRPr lang="ru-RU" sz="20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itchFamily="34" charset="0"/>
                        <a:buChar char="•"/>
                        <a:tabLst>
                          <a:tab pos="228600" algn="l"/>
                        </a:tabLst>
                      </a:pPr>
                      <a:r>
                        <a:rPr lang="ru-RU" sz="200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эмоциональная подвижность,</a:t>
                      </a:r>
                    </a:p>
                    <a:p>
                      <a:pPr marL="342900" lvl="0" indent="-34290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itchFamily="34" charset="0"/>
                        <a:buChar char="•"/>
                        <a:tabLst>
                          <a:tab pos="228600" algn="l"/>
                        </a:tabLst>
                      </a:pPr>
                      <a:r>
                        <a:rPr lang="ru-RU" sz="200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выразительность мимики;</a:t>
                      </a:r>
                    </a:p>
                  </a:txBody>
                  <a:tcPr marL="25063" marR="25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01600" algn="ctr">
                        <a:lnSpc>
                          <a:spcPct val="115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Неадекватность эмоциональных реакций</a:t>
                      </a:r>
                      <a:endParaRPr lang="ru-RU" sz="20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25063" marR="25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0218">
                <a:tc gridSpan="2">
                  <a:txBody>
                    <a:bodyPr/>
                    <a:lstStyle/>
                    <a:p>
                      <a:pPr indent="101600" algn="ctr">
                        <a:lnSpc>
                          <a:spcPct val="115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11. Моторика</a:t>
                      </a:r>
                      <a:endParaRPr lang="ru-RU" sz="20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25063" marR="25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40218">
                <a:tc>
                  <a:txBody>
                    <a:bodyPr/>
                    <a:lstStyle/>
                    <a:p>
                      <a:pPr indent="10160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Относительно </a:t>
                      </a:r>
                      <a:r>
                        <a:rPr lang="ru-RU" sz="200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сохранная</a:t>
                      </a:r>
                      <a:endParaRPr lang="ru-RU" sz="20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25063" marR="25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01600" algn="ctr">
                        <a:lnSpc>
                          <a:spcPct val="115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Стереотипия</a:t>
                      </a:r>
                      <a:endParaRPr lang="ru-RU" sz="20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25063" marR="250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1205757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Дифференциальная диагностика моторной алалии и детской моторной афазии</a:t>
            </a:r>
            <a:br>
              <a:rPr lang="ru-RU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28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59521098"/>
              </p:ext>
            </p:extLst>
          </p:nvPr>
        </p:nvGraphicFramePr>
        <p:xfrm>
          <a:off x="323528" y="1340768"/>
          <a:ext cx="8208912" cy="4908633"/>
        </p:xfrm>
        <a:graphic>
          <a:graphicData uri="http://schemas.openxmlformats.org/drawingml/2006/table">
            <a:tbl>
              <a:tblPr/>
              <a:tblGrid>
                <a:gridCol w="4204605"/>
                <a:gridCol w="4004307"/>
              </a:tblGrid>
              <a:tr h="352084">
                <a:tc>
                  <a:txBody>
                    <a:bodyPr/>
                    <a:lstStyle/>
                    <a:p>
                      <a:pPr indent="10160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C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Моторная алалия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0160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CC66FF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Детская моторная афазия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2084">
                <a:tc gridSpan="2">
                  <a:txBody>
                    <a:bodyPr/>
                    <a:lstStyle/>
                    <a:p>
                      <a:pPr indent="10160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1. Анамнез</a:t>
                      </a:r>
                      <a:endParaRPr lang="ru-RU" sz="20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873091">
                <a:tc>
                  <a:txBody>
                    <a:bodyPr/>
                    <a:lstStyle/>
                    <a:p>
                      <a:pPr indent="10160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Действие патологических факторов </a:t>
                      </a:r>
                      <a:r>
                        <a:rPr lang="ru-RU" sz="200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до </a:t>
                      </a:r>
                      <a:r>
                        <a:rPr lang="ru-RU" sz="20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 </a:t>
                      </a:r>
                      <a:r>
                        <a:rPr lang="ru-RU" sz="200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лет  </a:t>
                      </a:r>
                      <a:endParaRPr lang="ru-RU" sz="20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0160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после </a:t>
                      </a:r>
                      <a:r>
                        <a:rPr lang="ru-RU" sz="20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 лет</a:t>
                      </a:r>
                      <a:endParaRPr lang="ru-RU" sz="20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2084">
                <a:tc gridSpan="2">
                  <a:txBody>
                    <a:bodyPr/>
                    <a:lstStyle/>
                    <a:p>
                      <a:pPr indent="10160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2. Особенности нарушений речи</a:t>
                      </a:r>
                      <a:endParaRPr lang="ru-RU" sz="20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662945">
                <a:tc>
                  <a:txBody>
                    <a:bodyPr/>
                    <a:lstStyle/>
                    <a:p>
                      <a:pPr indent="10160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Недоразвитие речи как системы</a:t>
                      </a:r>
                      <a:endParaRPr lang="ru-RU" sz="20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0160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системность  </a:t>
                      </a:r>
                      <a:r>
                        <a:rPr lang="ru-RU" sz="20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нарушений </a:t>
                      </a:r>
                      <a:r>
                        <a:rPr lang="ru-RU" sz="200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+ избирательность</a:t>
                      </a:r>
                      <a:endParaRPr lang="ru-RU" sz="20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6388">
                <a:tc gridSpan="2">
                  <a:txBody>
                    <a:bodyPr/>
                    <a:lstStyle/>
                    <a:p>
                      <a:pPr indent="10160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3. </a:t>
                      </a:r>
                      <a:r>
                        <a:rPr lang="ru-RU" sz="2000" b="1" i="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Преодоление </a:t>
                      </a:r>
                      <a:r>
                        <a:rPr lang="ru-RU" sz="2000" b="1" i="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нарушений </a:t>
                      </a:r>
                      <a:r>
                        <a:rPr lang="ru-RU" sz="2000" b="1" i="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речи</a:t>
                      </a:r>
                      <a:r>
                        <a:rPr lang="ru-RU" sz="2000" b="1" i="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 </a:t>
                      </a:r>
                      <a:r>
                        <a:rPr lang="ru-RU" sz="2000" b="1" i="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endParaRPr lang="ru-RU" sz="2000" b="1" i="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734889">
                <a:tc>
                  <a:txBody>
                    <a:bodyPr/>
                    <a:lstStyle/>
                    <a:p>
                      <a:pPr indent="10160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Целенаправленная  коррекция</a:t>
                      </a:r>
                      <a:endParaRPr lang="ru-RU" sz="20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0160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Возможно спонтанное восстановление речи</a:t>
                      </a:r>
                      <a:endParaRPr lang="ru-RU" sz="20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2084">
                <a:tc gridSpan="2">
                  <a:txBody>
                    <a:bodyPr/>
                    <a:lstStyle/>
                    <a:p>
                      <a:pPr indent="10160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4. </a:t>
                      </a:r>
                      <a:r>
                        <a:rPr lang="ru-RU" sz="20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Симптомы локальных поражений головного мозга</a:t>
                      </a:r>
                      <a:r>
                        <a:rPr lang="ru-RU" sz="20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endParaRPr lang="ru-RU" sz="20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734889">
                <a:tc>
                  <a:txBody>
                    <a:bodyPr/>
                    <a:lstStyle/>
                    <a:p>
                      <a:pPr indent="10160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20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Менее выражены</a:t>
                      </a:r>
                      <a:endParaRPr lang="ru-RU" sz="20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0160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20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Выражены ярче</a:t>
                      </a:r>
                      <a:endParaRPr lang="ru-RU" sz="20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5137056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690</Words>
  <Application>Microsoft Office PowerPoint</Application>
  <PresentationFormat>Экран (4:3)</PresentationFormat>
  <Paragraphs>188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Тема Office</vt:lpstr>
      <vt:lpstr>Дифференциальная диагностика моторной алалии и сходных состояний</vt:lpstr>
      <vt:lpstr>Дифференциальная диагностика моторной алалии  и  дизартрии </vt:lpstr>
      <vt:lpstr>Презентация PowerPoint</vt:lpstr>
      <vt:lpstr>Дифференциальная  диагностика  моторной алалии и умственной отсталости</vt:lpstr>
      <vt:lpstr>Дифференциальная  диагностика  моторной алалии и умственной отсталости</vt:lpstr>
      <vt:lpstr>Дифференциальная диагностика моторной алалии и нарушений слуха </vt:lpstr>
      <vt:lpstr>Дифференциальная диагностика моторной алалии и аутизма </vt:lpstr>
      <vt:lpstr>Дифференциальная диагностика моторной алалии и аутизма </vt:lpstr>
      <vt:lpstr>Дифференциальная диагностика моторной алалии и детской моторной афазии </vt:lpstr>
      <vt:lpstr>Дифференциальная диагностика моторной алалии и ЗРР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Дифференциальная диагностика моторной алалии и сходных состояний</dc:title>
  <dc:creator>Валерия .</dc:creator>
  <cp:lastModifiedBy>Валерия .</cp:lastModifiedBy>
  <cp:revision>1</cp:revision>
  <dcterms:created xsi:type="dcterms:W3CDTF">2023-12-21T12:48:00Z</dcterms:created>
  <dcterms:modified xsi:type="dcterms:W3CDTF">2023-12-21T12:51:01Z</dcterms:modified>
</cp:coreProperties>
</file>