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4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46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243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76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632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35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501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61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8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62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73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59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8D73-9D9D-4BBC-A3C0-E60FF1A8FF88}" type="datetimeFigureOut">
              <a:rPr lang="ru-RU" smtClean="0"/>
              <a:t>21.12.2023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E2DD-F092-4178-8443-297007C907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6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990656" cy="1874639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и сходных состояний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814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и ЗРР</a:t>
            </a:r>
            <a:endParaRPr lang="ru-RU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22714"/>
              </p:ext>
            </p:extLst>
          </p:nvPr>
        </p:nvGraphicFramePr>
        <p:xfrm>
          <a:off x="467544" y="548680"/>
          <a:ext cx="8496944" cy="5655473"/>
        </p:xfrm>
        <a:graphic>
          <a:graphicData uri="http://schemas.openxmlformats.org/drawingml/2006/table">
            <a:tbl>
              <a:tblPr/>
              <a:tblGrid>
                <a:gridCol w="3980821"/>
                <a:gridCol w="267651"/>
                <a:gridCol w="202229"/>
                <a:gridCol w="229819"/>
                <a:gridCol w="3816424"/>
              </a:tblGrid>
              <a:tr h="310759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Моторная алалия</a:t>
                      </a:r>
                      <a:endParaRPr lang="ru-RU" sz="2000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6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</a:t>
                      </a:r>
                      <a:r>
                        <a:rPr lang="ru-RU" sz="2000" b="1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речевого  </a:t>
                      </a:r>
                      <a:r>
                        <a:rPr lang="ru-RU" sz="2000" b="1" dirty="0">
                          <a:solidFill>
                            <a:srgbClr val="0066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развития</a:t>
                      </a:r>
                      <a:endParaRPr lang="ru-RU" sz="2000" dirty="0">
                        <a:solidFill>
                          <a:srgbClr val="0066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Нарушения ЦНС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25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стойкий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органический характер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нейродинамический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характер или не наблюдаются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1016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Темп овладения речью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9725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Задержка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патологические проявления</a:t>
                      </a: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ЗТРР,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его скачкообразность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indent="10160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Спонтанное усвоение языка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3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Импрессивная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речь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3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/+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 Экспрессивная речь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320" algn="l"/>
                          <a:tab pos="528955" algn="l"/>
                        </a:tabLs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ЗСС,</a:t>
                      </a:r>
                      <a:r>
                        <a:rPr lang="ru-RU" sz="20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аграмматизмы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marL="15240"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 Особенности динамики в коррекционной работе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0020" algn="l"/>
                          <a:tab pos="528320" algn="l"/>
                        </a:tabLs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возможны ост.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явления в </a:t>
                      </a:r>
                      <a:r>
                        <a:rPr lang="ru-RU" sz="18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  <a:sym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возрасте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0655" algn="l"/>
                          <a:tab pos="471805" algn="l"/>
                        </a:tabLs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0759">
                <a:tc gridSpan="5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 Особенности психической деятельности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7985">
                <a:tc gridSpan="4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иногда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нуждаются в преодолении речевого негативизма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мотивация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деятельности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2143" marR="32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6283013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разграничение находится в зависимости от </a:t>
            </a:r>
            <a:r>
              <a:rPr lang="ru-RU" altLang="ru-RU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динамики  проявления и преодоления</a:t>
            </a:r>
            <a:endParaRPr lang="ru-RU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6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5050"/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 и  дизартрии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521848"/>
              </p:ext>
            </p:extLst>
          </p:nvPr>
        </p:nvGraphicFramePr>
        <p:xfrm>
          <a:off x="0" y="836712"/>
          <a:ext cx="8784975" cy="602128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398016"/>
                <a:gridCol w="230892"/>
                <a:gridCol w="401321"/>
                <a:gridCol w="3754746"/>
              </a:tblGrid>
              <a:tr h="41697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Моторная алалия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Дизартрия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697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Системность нарушения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E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69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Вся языковая система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Одна из подсистем -фонетическая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697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Речевая моторика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E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8665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Моторный уровень полностью или относительно сохранен, позволяет осуществлять артикуляционный акт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мот. уровня – суть данной патологии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</a:tr>
              <a:tr h="416976">
                <a:tc gridSpan="4">
                  <a:txBody>
                    <a:bodyPr/>
                    <a:lstStyle/>
                    <a:p>
                      <a:pPr algn="ctr" rtl="0" eaLnBrk="1" latinLnBrk="0" hangingPunct="1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Общая характеристика произношения звуков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solidFill>
                      <a:srgbClr val="FFE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44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Преимущественно фонематические нарушения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Фонетические нарушения.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49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Нарушенные звуки имеют одновременно и правильное произношение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9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Разнотипные нарушения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Однотипные нарушения произношения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6976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Доминируют замены звуков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Доминируют искажения звуков.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6551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Произношение звука в составе слогов относительно сохранно, в составе слова - нарушено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Нарушено произношение звука как в словах, так и в слогах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0830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51520" y="260648"/>
          <a:ext cx="8640960" cy="628034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0520"/>
                <a:gridCol w="3960440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Алалия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Дизартрия</a:t>
                      </a:r>
                      <a:endParaRPr lang="ru-RU" sz="1800" b="1" dirty="0">
                        <a:solidFill>
                          <a:srgbClr val="0000FF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18709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Искажения звуков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rgbClr val="FFE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Искажения небольшого количества звуков.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Искажения большого количества звуков.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Искажения преимущественно сложных по артикуляции звуков.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Искажение и сложных и простых по артикуляции звуков.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9637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Для некоторых искажающихся звуков свойственно сосуществование искажённой и правильной артикуляции.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Для всех искажающихся звуков свойственно постоянное искажение.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241711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Замены звуков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rgbClr val="FFE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Замены </a:t>
                      </a: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артикуляторно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простых и сложных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звуков.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Замены преимущественно артикуляторно сложных звуков.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Непостоянные замены звуков.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Постоянные замены звуков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Разнообразные замены звука.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Однообразные замены звука.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 pitchFamily="18" charset="0"/>
                          <a:cs typeface="Times New Roman" pitchFamily="18" charset="0"/>
                        </a:rPr>
                        <a:t>Взаимозамены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 звуков сравнительно часты.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Взаимозамены звуков сравнительно редки.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10705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Пропуски звуков</a:t>
                      </a:r>
                      <a:endParaRPr lang="ru-RU" sz="1800" b="1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>
                    <a:solidFill>
                      <a:srgbClr val="FFE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Непостоянные пропуски.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Постоянные пропуски.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  <a:tr h="5329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 pitchFamily="18" charset="0"/>
                          <a:cs typeface="Times New Roman" pitchFamily="18" charset="0"/>
                        </a:rPr>
                        <a:t>Пропуски как артикуляторно сложных, так и простых звуков.</a:t>
                      </a:r>
                      <a:endParaRPr lang="ru-RU" sz="180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Пропуски преимущественно сложных звуков.</a:t>
                      </a:r>
                      <a:endParaRPr lang="ru-RU" sz="1800" dirty="0">
                        <a:solidFill>
                          <a:srgbClr val="000000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185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 диагностика  моторной алалии и умственной отсталости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285039"/>
              </p:ext>
            </p:extLst>
          </p:nvPr>
        </p:nvGraphicFramePr>
        <p:xfrm>
          <a:off x="323528" y="1052734"/>
          <a:ext cx="8496944" cy="5170634"/>
        </p:xfrm>
        <a:graphic>
          <a:graphicData uri="http://schemas.openxmlformats.org/drawingml/2006/table">
            <a:tbl>
              <a:tblPr/>
              <a:tblGrid>
                <a:gridCol w="3705835"/>
                <a:gridCol w="199990"/>
                <a:gridCol w="4591119"/>
              </a:tblGrid>
              <a:tr h="360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Умственная отсталость</a:t>
                      </a:r>
                      <a:endParaRPr lang="ru-RU" sz="20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B88C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Моторная алалия</a:t>
                      </a: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Нарушения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речи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7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Вторичны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Первичны 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Особенности 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поведения, игровой деятельности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435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Неадекватность, своеобразие игры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 gridSpan="3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  <a:tabLst>
                          <a:tab pos="1691005" algn="l"/>
                        </a:tabLs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Особенности мышления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217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Тотальное нарушение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интеллекта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Невербальный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сохранен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Степень </a:t>
                      </a:r>
                      <a:r>
                        <a:rPr lang="ru-RU" sz="2000" b="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обучаемости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3318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↓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↑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563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Критичность</a:t>
                      </a:r>
                      <a:r>
                        <a:rPr lang="ru-RU" sz="2000" b="1" i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 своим недостаткам </a:t>
                      </a:r>
                      <a:endParaRPr lang="ru-RU" sz="2000" b="1" i="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533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12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Состояние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импрессивной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речи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Более сформирована, чем 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экспрессивная 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 обеих групп</a:t>
                      </a: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05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5182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6207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 диагностика  моторной алалии и умственной отсталости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107002"/>
              </p:ext>
            </p:extLst>
          </p:nvPr>
        </p:nvGraphicFramePr>
        <p:xfrm>
          <a:off x="251520" y="1308430"/>
          <a:ext cx="8496944" cy="5526405"/>
        </p:xfrm>
        <a:graphic>
          <a:graphicData uri="http://schemas.openxmlformats.org/drawingml/2006/table">
            <a:tbl>
              <a:tblPr/>
              <a:tblGrid>
                <a:gridCol w="3705834"/>
                <a:gridCol w="4791110"/>
              </a:tblGrid>
              <a:tr h="147966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Умственная отсталость</a:t>
                      </a:r>
                      <a:endParaRPr lang="ru-RU" sz="2000" b="0" i="0" u="none" strike="noStrike" kern="1200" dirty="0">
                        <a:solidFill>
                          <a:srgbClr val="008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402" marR="41402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kern="1200" dirty="0">
                          <a:solidFill>
                            <a:srgbClr val="B88C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Моторная алалия</a:t>
                      </a:r>
                      <a:endParaRPr lang="ru-RU" sz="1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402" marR="41402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365">
                <a:tc gridSpan="2">
                  <a:txBody>
                    <a:bodyPr/>
                    <a:lstStyle/>
                    <a:p>
                      <a:pPr marL="1403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Состояние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экспрессивной речи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а) звукопроизношение</a:t>
                      </a: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109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полиморфно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Фонематические дефекты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б) </a:t>
                      </a:r>
                      <a:r>
                        <a:rPr lang="ru-RU" sz="2000" b="1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звукослоговая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структура слов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8279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грубые нарушения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897">
                <a:tc gridSpan="2">
                  <a:txBody>
                    <a:bodyPr/>
                    <a:lstStyle/>
                    <a:p>
                      <a:pPr marL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в) лексическая сторона речи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соотношение пассивного и активного словаря, актуализации слов</a:t>
                      </a: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Меньший разрыв, нет </a:t>
                      </a:r>
                      <a:r>
                        <a:rPr lang="ru-RU" sz="200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наруш</a:t>
                      </a: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актуализ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&gt; разрыв,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 трудности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актуализ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вербальные парафазии</a:t>
                      </a: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9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грубые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Семантические  замены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г) </a:t>
                      </a:r>
                      <a:r>
                        <a:rPr lang="ru-RU" sz="20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грамматический 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строй речи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96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/-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6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ru-RU" sz="20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) связная речь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9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Семантический дефект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Семантика сохранна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1357" marR="413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170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и нарушений слуха </a:t>
            </a:r>
            <a:endParaRPr lang="ru-RU" sz="2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84777"/>
              </p:ext>
            </p:extLst>
          </p:nvPr>
        </p:nvGraphicFramePr>
        <p:xfrm>
          <a:off x="0" y="1412779"/>
          <a:ext cx="8892480" cy="4344243"/>
        </p:xfrm>
        <a:graphic>
          <a:graphicData uri="http://schemas.openxmlformats.org/drawingml/2006/table">
            <a:tbl>
              <a:tblPr/>
              <a:tblGrid>
                <a:gridCol w="4573276"/>
                <a:gridCol w="4319204"/>
              </a:tblGrid>
              <a:tr h="345511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Нарушения слуха</a:t>
                      </a: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Моторная</a:t>
                      </a:r>
                      <a:r>
                        <a:rPr lang="ru-RU" sz="20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алалия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11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Слуховая функция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11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нарушена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сохранна</a:t>
                      </a:r>
                      <a:endParaRPr lang="ru-RU" sz="2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11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Спонтанное овладение речью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511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+/-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11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 Экспрессивная речь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1381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+/-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11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Просодические компоненты речи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5867"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20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20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511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Использование паралингвистических средств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2835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 </a:t>
                      </a:r>
                    </a:p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</a:t>
                      </a: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ез </a:t>
                      </a:r>
                      <a:r>
                        <a:rPr lang="ru-RU" sz="2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речевого сопровождения</a:t>
                      </a: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+</a:t>
                      </a:r>
                    </a:p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сопровождается словами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8316" marR="58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2768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06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и аутизма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853423"/>
              </p:ext>
            </p:extLst>
          </p:nvPr>
        </p:nvGraphicFramePr>
        <p:xfrm>
          <a:off x="251520" y="836712"/>
          <a:ext cx="8568952" cy="5954124"/>
        </p:xfrm>
        <a:graphic>
          <a:graphicData uri="http://schemas.openxmlformats.org/drawingml/2006/table">
            <a:tbl>
              <a:tblPr/>
              <a:tblGrid>
                <a:gridCol w="3552689"/>
                <a:gridCol w="5016263"/>
              </a:tblGrid>
              <a:tr h="85866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Моторная алалия</a:t>
                      </a:r>
                      <a:endParaRPr lang="ru-RU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B0F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Аутизм</a:t>
                      </a:r>
                      <a:endParaRPr lang="ru-RU" sz="1800" dirty="0">
                        <a:solidFill>
                          <a:srgbClr val="00B0F0"/>
                        </a:solidFill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Суть патологии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369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Речевая патология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Особая психическая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аномалия</a:t>
                      </a: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2. Раннее развитие речи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9673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Речь развивается неполноценно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Раннее речевое развитие –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норма, распад речи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3. Реакция на обращенную речь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13"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4. Психопатологические симптомы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1369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5. Экспрессивная речь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8434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Активно используют зачатки речи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состояние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речи не зависит от окружающей обстановки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Употребление </a:t>
                      </a: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лепетных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и сложноорганизованных</a:t>
                      </a:r>
                    </a:p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Аграмматизм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в незнакомой обстановке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6. Использование паралингвистических средств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13"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8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1800" b="1" dirty="0" err="1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Эхолалии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913"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800" b="0" i="0" u="none" strike="noStrike" kern="120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100584" algn="ctr" rtl="0" eaLnBrk="1" fontAlgn="t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++</a:t>
                      </a:r>
                      <a:endParaRPr lang="ru-RU" sz="1800" b="0" i="0" u="none" strike="noStrike" kern="12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293" marR="58293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456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8. Просодика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2281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+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965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206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и аутизма 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137693"/>
              </p:ext>
            </p:extLst>
          </p:nvPr>
        </p:nvGraphicFramePr>
        <p:xfrm>
          <a:off x="395536" y="1412776"/>
          <a:ext cx="8208912" cy="4205668"/>
        </p:xfrm>
        <a:graphic>
          <a:graphicData uri="http://schemas.openxmlformats.org/drawingml/2006/table">
            <a:tbl>
              <a:tblPr/>
              <a:tblGrid>
                <a:gridCol w="3403417"/>
                <a:gridCol w="4805495"/>
              </a:tblGrid>
              <a:tr h="440218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Моторная алалия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Аутизм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18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9. Общение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2498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Стремление </a:t>
                      </a: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к контактам </a:t>
                      </a: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Отказ от общения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18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10. Эмоционально-волевая сфера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684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Адекватность эмоций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эмоциональная подвижность,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Char char="•"/>
                        <a:tabLst>
                          <a:tab pos="228600" algn="l"/>
                        </a:tabLst>
                      </a:pPr>
                      <a:r>
                        <a:rPr lang="ru-RU" sz="20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выразительность мимики;</a:t>
                      </a: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Неадекватность эмоциональных реакций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18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11. Моторика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0218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Относительно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сохранная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Стереотипия</a:t>
                      </a:r>
                      <a:endParaRPr lang="ru-RU" sz="20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25063" marR="250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05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Дифференциальная диагностика моторной алалии и детской моторной афазии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9521098"/>
              </p:ext>
            </p:extLst>
          </p:nvPr>
        </p:nvGraphicFramePr>
        <p:xfrm>
          <a:off x="323528" y="1340768"/>
          <a:ext cx="8208912" cy="4908633"/>
        </p:xfrm>
        <a:graphic>
          <a:graphicData uri="http://schemas.openxmlformats.org/drawingml/2006/table">
            <a:tbl>
              <a:tblPr/>
              <a:tblGrid>
                <a:gridCol w="4204605"/>
                <a:gridCol w="4004307"/>
              </a:tblGrid>
              <a:tr h="352084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Моторная алалия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CC66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Детская моторная афазия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4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 Анамнез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3091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Действие патологических факторов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до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 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после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лет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4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Особенности нарушений речи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945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Недоразвитие речи как системы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системность 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нарушений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+ избирательность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6388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ru-RU" sz="20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Преодоление </a:t>
                      </a:r>
                      <a:r>
                        <a:rPr lang="ru-RU" sz="2000" b="1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нарушений </a:t>
                      </a:r>
                      <a:r>
                        <a:rPr lang="ru-RU" sz="2000" b="1" i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речи</a:t>
                      </a:r>
                      <a:r>
                        <a:rPr lang="ru-RU" sz="2000" b="1" i="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</a:t>
                      </a:r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b="1" i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889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Целенаправленная  коррекция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Возможно спонтанное восстановление речи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084">
                <a:tc gridSpan="2"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 </a:t>
                      </a:r>
                      <a:r>
                        <a:rPr lang="ru-RU" sz="2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Симптомы локальных поражений головного мозга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4889"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Менее выражены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01600"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Выражены ярче</a:t>
                      </a:r>
                      <a:endParaRPr lang="ru-RU" sz="2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705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690</Words>
  <Application>Microsoft Office PowerPoint</Application>
  <PresentationFormat>Экран (4:3)</PresentationFormat>
  <Paragraphs>188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Дифференциальная диагностика моторной алалии и сходных состояний</vt:lpstr>
      <vt:lpstr>Дифференциальная диагностика моторной алалии  и  дизартрии </vt:lpstr>
      <vt:lpstr>Презентация PowerPoint</vt:lpstr>
      <vt:lpstr>Дифференциальная  диагностика  моторной алалии и умственной отсталости</vt:lpstr>
      <vt:lpstr>Дифференциальная  диагностика  моторной алалии и умственной отсталости</vt:lpstr>
      <vt:lpstr>Дифференциальная диагностика моторной алалии и нарушений слуха </vt:lpstr>
      <vt:lpstr>Дифференциальная диагностика моторной алалии и аутизма </vt:lpstr>
      <vt:lpstr>Дифференциальная диагностика моторной алалии и аутизма </vt:lpstr>
      <vt:lpstr>Дифференциальная диагностика моторной алалии и детской моторной афазии </vt:lpstr>
      <vt:lpstr>Дифференциальная диагностика моторной алалии и ЗРР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Дифференциальная диагностика моторной алалии и сходных состояний</dc:title>
  <dc:creator>Валерия .</dc:creator>
  <cp:lastModifiedBy>Валерия .</cp:lastModifiedBy>
  <cp:revision>1</cp:revision>
  <dcterms:created xsi:type="dcterms:W3CDTF">2023-12-21T12:48:00Z</dcterms:created>
  <dcterms:modified xsi:type="dcterms:W3CDTF">2023-12-21T12:51:01Z</dcterms:modified>
</cp:coreProperties>
</file>