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12" r:id="rId2"/>
    <p:sldId id="328" r:id="rId3"/>
    <p:sldId id="313" r:id="rId4"/>
    <p:sldId id="329" r:id="rId5"/>
    <p:sldId id="314" r:id="rId6"/>
    <p:sldId id="321" r:id="rId7"/>
    <p:sldId id="315" r:id="rId8"/>
    <p:sldId id="322" r:id="rId9"/>
    <p:sldId id="316" r:id="rId10"/>
    <p:sldId id="323" r:id="rId11"/>
    <p:sldId id="317" r:id="rId12"/>
    <p:sldId id="324" r:id="rId13"/>
    <p:sldId id="318" r:id="rId14"/>
    <p:sldId id="325" r:id="rId15"/>
    <p:sldId id="319" r:id="rId16"/>
    <p:sldId id="326" r:id="rId17"/>
    <p:sldId id="327" r:id="rId18"/>
    <p:sldId id="330" r:id="rId1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6060AF"/>
    <a:srgbClr val="FFCC00"/>
    <a:srgbClr val="5353A0"/>
    <a:srgbClr val="333399"/>
    <a:srgbClr val="FF9900"/>
    <a:srgbClr val="666699"/>
    <a:srgbClr val="D60093"/>
    <a:srgbClr val="3399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05" autoAdjust="0"/>
    <p:restoredTop sz="94570" autoAdjust="0"/>
  </p:normalViewPr>
  <p:slideViewPr>
    <p:cSldViewPr>
      <p:cViewPr varScale="1">
        <p:scale>
          <a:sx n="92" d="100"/>
          <a:sy n="92" d="100"/>
        </p:scale>
        <p:origin x="1026" y="72"/>
      </p:cViewPr>
      <p:guideLst>
        <p:guide orient="horz" pos="162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000BE-8AE1-49DB-919F-A20082430C90}" type="datetimeFigureOut">
              <a:rPr lang="ru-RU" smtClean="0"/>
              <a:t>16.04.2022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632A6-5D7C-4399-9325-87C759F8A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026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88E-FC4E-45DA-B741-34A252CB5380}" type="datetime1">
              <a:rPr lang="ru-RU" smtClean="0"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A34-F5F9-4641-B02B-884582CF9593}" type="datetime1">
              <a:rPr lang="ru-RU" smtClean="0"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35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55ECF-62B5-4DB1-8E19-F67CDF91CB06}" type="datetime1">
              <a:rPr lang="ru-RU" smtClean="0"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867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42DE-5564-4561-B077-E6F28B78DB96}" type="datetime1">
              <a:rPr lang="ru-RU" smtClean="0"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3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DDCE-3811-4FA5-912F-41E02DD81E2B}" type="datetime1">
              <a:rPr lang="ru-RU" smtClean="0"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34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EB2CC-5A9E-42CB-9D25-9B1561ECAB69}" type="datetime1">
              <a:rPr lang="ru-RU" smtClean="0"/>
              <a:t>16.04.2022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09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0D57-794F-4B21-93D4-06A13423F81F}" type="datetime1">
              <a:rPr lang="ru-RU" smtClean="0"/>
              <a:t>16.04.2022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39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DE11-9C4D-4EED-BA74-CFB2EDECE705}" type="datetime1">
              <a:rPr lang="ru-RU" smtClean="0"/>
              <a:t>16.04.2022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073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93F0-C493-4B25-9512-F92B12AE5EDD}" type="datetime1">
              <a:rPr lang="ru-RU" smtClean="0"/>
              <a:t>16.04.2022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90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AEBE-C56B-4CF6-8D07-C2811054231D}" type="datetime1">
              <a:rPr lang="ru-RU" smtClean="0"/>
              <a:t>16.04.2022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23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FF162-DCBE-471E-9D6C-A2D67CAD3D19}" type="datetime1">
              <a:rPr lang="ru-RU" smtClean="0"/>
              <a:t>16.04.2022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875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0684E-69EB-477F-A1D1-766DC4CA70E7}" type="datetime1">
              <a:rPr lang="ru-RU" smtClean="0"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49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75856" y="1419622"/>
            <a:ext cx="5616624" cy="120032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r"/>
            <a:r>
              <a:rPr lang="ru-RU" b="1" dirty="0"/>
              <a:t>ОБЗОР УЧЕБНЫХ ПОСОБИЙ, ПОСВЯЩЕННЫХ ПРОФЕССИОНАЛЬНО ОРИЕНТИРОВАННОМУ ОБУЧЕНИЮ РКИ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Синильникова Елена Сергеевна</a:t>
            </a:r>
            <a:endParaRPr lang="ru-RU" b="1" dirty="0" smtClean="0">
              <a:solidFill>
                <a:srgbClr val="333399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52733"/>
            <a:ext cx="1800200" cy="178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98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1510"/>
            <a:ext cx="8229600" cy="85725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Особенности учебных пособий </a:t>
            </a:r>
            <a:r>
              <a:rPr lang="ru-RU" sz="2800" dirty="0"/>
              <a:t>для студентов технических специальностей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09714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В данную группу входят учебные пособия для студентов, изучающих математику, физику. В работе было рассмотрено два пособия для студентов технических специальностей</a:t>
            </a:r>
            <a:r>
              <a:rPr lang="ru-RU" sz="2000" dirty="0" smtClean="0"/>
              <a:t>. Было рассмотрено два пособия для математиков: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особия предназначены для студентов с начальным или базовым уровнем владения языком;</a:t>
            </a:r>
          </a:p>
          <a:p>
            <a:r>
              <a:rPr lang="ru-RU" sz="2000" dirty="0"/>
              <a:t>и</a:t>
            </a:r>
            <a:r>
              <a:rPr lang="ru-RU" sz="2000" dirty="0" smtClean="0"/>
              <a:t>меют лекционно-практический характер;</a:t>
            </a:r>
          </a:p>
          <a:p>
            <a:r>
              <a:rPr lang="ru-RU" sz="2000" dirty="0" smtClean="0"/>
              <a:t>есть вводная и основная части;</a:t>
            </a:r>
          </a:p>
          <a:p>
            <a:r>
              <a:rPr lang="ru-RU" sz="2000" dirty="0" smtClean="0"/>
              <a:t>в одном пособии все термины переводятся на английский язык.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7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714" y="483518"/>
            <a:ext cx="8229600" cy="857250"/>
          </a:xfrm>
        </p:spPr>
        <p:txBody>
          <a:bodyPr>
            <a:noAutofit/>
          </a:bodyPr>
          <a:lstStyle/>
          <a:p>
            <a:r>
              <a:rPr lang="ru-RU" sz="2800" dirty="0"/>
              <a:t>Учебные пособия для студентов естественно-научного </a:t>
            </a:r>
            <a:r>
              <a:rPr lang="ru-RU" sz="2800" dirty="0" smtClean="0"/>
              <a:t>профиля: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714" y="1644889"/>
            <a:ext cx="8229600" cy="3394472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i="1" dirty="0"/>
              <a:t>Авдонина Т. В., Королева Е. А.</a:t>
            </a:r>
            <a:r>
              <a:rPr lang="ru-RU" dirty="0"/>
              <a:t> Русский язык. Практическое пособие для студентов 1 курса геологического факультета, изучающих русский язык как иностранный. – Гомель, 2015. – 49 с. </a:t>
            </a:r>
          </a:p>
          <a:p>
            <a:pPr lvl="0"/>
            <a:r>
              <a:rPr lang="ru-RU" i="1" dirty="0" err="1"/>
              <a:t>Голодяевская</a:t>
            </a:r>
            <a:r>
              <a:rPr lang="ru-RU" i="1" dirty="0"/>
              <a:t> А. М., </a:t>
            </a:r>
            <a:r>
              <a:rPr lang="ru-RU" i="1" dirty="0" err="1"/>
              <a:t>Козельская</a:t>
            </a:r>
            <a:r>
              <a:rPr lang="ru-RU" i="1" dirty="0"/>
              <a:t> Н. А.</a:t>
            </a:r>
            <a:r>
              <a:rPr lang="ru-RU" dirty="0"/>
              <a:t> География. Пособие по научному стилю речи для иностранных слушателей </a:t>
            </a:r>
            <a:r>
              <a:rPr lang="ru-RU" dirty="0" err="1"/>
              <a:t>довузовской</a:t>
            </a:r>
            <a:r>
              <a:rPr lang="ru-RU" dirty="0"/>
              <a:t> подготовки гуманитарного профиля. Ч. 2. – Воронеж, 2003. </a:t>
            </a:r>
          </a:p>
          <a:p>
            <a:r>
              <a:rPr lang="ru-RU" i="1" dirty="0"/>
              <a:t> </a:t>
            </a:r>
            <a:r>
              <a:rPr lang="ru-RU" i="1" dirty="0" err="1"/>
              <a:t>Козлякова</a:t>
            </a:r>
            <a:r>
              <a:rPr lang="ru-RU" i="1" dirty="0"/>
              <a:t>, Т. А.</a:t>
            </a:r>
            <a:r>
              <a:rPr lang="ru-RU" dirty="0"/>
              <a:t> Русский язык. Обучение конспектированию, реферированию, аннотированию: учебно-методическое пособие для иностранных студентов, магистрантов и аспирантов по химико-технологическим специальностям / Т. А. </a:t>
            </a:r>
            <a:r>
              <a:rPr lang="ru-RU" dirty="0" err="1"/>
              <a:t>Козлякова</a:t>
            </a:r>
            <a:r>
              <a:rPr lang="ru-RU" dirty="0"/>
              <a:t>, Н. Е. Савицкая. – Минск: БГТУ, 2009. – 138 с.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77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8229600" cy="85725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Особенности учебных пособий </a:t>
            </a:r>
            <a:r>
              <a:rPr lang="ru-RU" sz="2800" dirty="0"/>
              <a:t>для студентов естественно-научного профиля: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dirty="0"/>
              <a:t>В данную группу входят пособия для студентов, изучающих биологию, географию, химию. Было рассмотрено три учебных пособия: для геологов, географов и </a:t>
            </a:r>
            <a:r>
              <a:rPr lang="ru-RU" sz="2000" dirty="0" smtClean="0"/>
              <a:t>химиков. Особенности пособий: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особия для геологов и географов адресовано студентам подготовительного факультета, пособие для химиков – магистрантам и аспирантам;</a:t>
            </a:r>
          </a:p>
          <a:p>
            <a:r>
              <a:rPr lang="ru-RU" sz="2000" dirty="0" smtClean="0"/>
              <a:t>пособия </a:t>
            </a:r>
            <a:r>
              <a:rPr lang="ru-RU" sz="2000" dirty="0"/>
              <a:t>носят </a:t>
            </a:r>
            <a:r>
              <a:rPr lang="ru-RU" sz="2000" dirty="0" smtClean="0"/>
              <a:t>для геологов и географов имеют практический </a:t>
            </a:r>
            <a:r>
              <a:rPr lang="ru-RU" sz="2000" dirty="0"/>
              <a:t>характер, в них представлены </a:t>
            </a:r>
            <a:r>
              <a:rPr lang="ru-RU" sz="2000" dirty="0" smtClean="0"/>
              <a:t>неадаптированные </a:t>
            </a:r>
            <a:r>
              <a:rPr lang="ru-RU" sz="2000" dirty="0"/>
              <a:t>и частично адаптированные тексты из учебников и научно-популярных </a:t>
            </a:r>
            <a:r>
              <a:rPr lang="ru-RU" sz="2000" dirty="0" smtClean="0"/>
              <a:t>изданий;</a:t>
            </a:r>
          </a:p>
          <a:p>
            <a:r>
              <a:rPr lang="ru-RU" sz="2200" dirty="0"/>
              <a:t>п</a:t>
            </a:r>
            <a:r>
              <a:rPr lang="ru-RU" sz="2200" dirty="0" smtClean="0"/>
              <a:t>особие </a:t>
            </a:r>
            <a:r>
              <a:rPr lang="ru-RU" sz="2200" dirty="0"/>
              <a:t>для химиков имеет лекционно-практический характер и состоит из текстов с заданиями, лекционного материала и образцов реферата-резюме и </a:t>
            </a:r>
            <a:r>
              <a:rPr lang="ru-RU" sz="2200" dirty="0" smtClean="0"/>
              <a:t>аннотации.</a:t>
            </a:r>
          </a:p>
          <a:p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56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dirty="0"/>
              <a:t>Учебные пособия для студентов сферы </a:t>
            </a:r>
            <a:r>
              <a:rPr lang="ru-RU" sz="2800" dirty="0" smtClean="0"/>
              <a:t>искусств: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86471"/>
            <a:ext cx="8229600" cy="3394472"/>
          </a:xfrm>
        </p:spPr>
        <p:txBody>
          <a:bodyPr>
            <a:normAutofit/>
          </a:bodyPr>
          <a:lstStyle/>
          <a:p>
            <a:r>
              <a:rPr lang="ru-RU" sz="2000" i="1" dirty="0" err="1"/>
              <a:t>Бухарова</a:t>
            </a:r>
            <a:r>
              <a:rPr lang="ru-RU" sz="2000" i="1" dirty="0"/>
              <a:t>, А. В.</a:t>
            </a:r>
            <a:r>
              <a:rPr lang="ru-RU" sz="2000" dirty="0"/>
              <a:t> Русский как иностранный для музыкальных специальностей : учебник для среднего профессионального образования / А. В. </a:t>
            </a:r>
            <a:r>
              <a:rPr lang="ru-RU" sz="2000" dirty="0" err="1"/>
              <a:t>Бухарова</a:t>
            </a:r>
            <a:r>
              <a:rPr lang="ru-RU" sz="2000" dirty="0"/>
              <a:t>, Т. Г. </a:t>
            </a:r>
            <a:r>
              <a:rPr lang="ru-RU" sz="2000" dirty="0" err="1"/>
              <a:t>Бухарова</a:t>
            </a:r>
            <a:r>
              <a:rPr lang="ru-RU" sz="2000" dirty="0"/>
              <a:t>. — М.: </a:t>
            </a:r>
            <a:r>
              <a:rPr lang="ru-RU" sz="2000" dirty="0" err="1"/>
              <a:t>Юрайт</a:t>
            </a:r>
            <a:r>
              <a:rPr lang="ru-RU" sz="2000" dirty="0"/>
              <a:t>, 2020. — 165 с.</a:t>
            </a:r>
            <a:r>
              <a:rPr lang="ru-RU" sz="2000" i="1" dirty="0"/>
              <a:t> </a:t>
            </a:r>
            <a:endParaRPr lang="en-US" sz="2000" i="1" dirty="0"/>
          </a:p>
          <a:p>
            <a:r>
              <a:rPr lang="ru-RU" sz="2000" i="1" dirty="0"/>
              <a:t>Ван, </a:t>
            </a:r>
            <a:r>
              <a:rPr lang="ru-RU" sz="2000" i="1" dirty="0" err="1"/>
              <a:t>Вэньцзяо</a:t>
            </a:r>
            <a:r>
              <a:rPr lang="ru-RU" sz="2000" i="1" dirty="0"/>
              <a:t>.</a:t>
            </a:r>
            <a:r>
              <a:rPr lang="ru-RU" sz="2000" dirty="0"/>
              <a:t> Музыкальный калейдоскоп: Сборник тренировочных упражнений для иностранных (китайских) студентов Института искусств / Науч. ред. д. </a:t>
            </a:r>
            <a:r>
              <a:rPr lang="ru-RU" sz="2000" dirty="0" err="1"/>
              <a:t>пед</a:t>
            </a:r>
            <a:r>
              <a:rPr lang="ru-RU" sz="2000" dirty="0"/>
              <a:t>. н. В. Д. Янченко. – М.: МПГУ, 2017. – 130 с.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23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Особенности учебных пособий для студентов сферы искусств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В данную группу входят учебные пособия для художников, музыкантов и других деятелей сферы искусств. В работе было рассмотрено два учебных пособия для </a:t>
            </a:r>
            <a:r>
              <a:rPr lang="ru-RU" sz="2000" dirty="0" smtClean="0"/>
              <a:t>музыкантов.</a:t>
            </a:r>
          </a:p>
          <a:p>
            <a:r>
              <a:rPr lang="ru-RU" sz="2000" dirty="0" smtClean="0"/>
              <a:t>Одно </a:t>
            </a:r>
            <a:r>
              <a:rPr lang="ru-RU" sz="2000" dirty="0"/>
              <a:t>пособие предназначено для студентов музыкальных учебных заведений, которые владеют русским языком </a:t>
            </a:r>
            <a:r>
              <a:rPr lang="ru-RU" sz="2000" dirty="0" smtClean="0"/>
              <a:t>на базовом </a:t>
            </a:r>
            <a:r>
              <a:rPr lang="ru-RU" sz="2000" dirty="0"/>
              <a:t>уровне. </a:t>
            </a:r>
            <a:r>
              <a:rPr lang="ru-RU" sz="2000" dirty="0" smtClean="0"/>
              <a:t>Имеет практический </a:t>
            </a:r>
            <a:r>
              <a:rPr lang="ru-RU" sz="2000" dirty="0"/>
              <a:t>характер, включает в себя лексико-грамматические и творческие задания в виде мини-проектов. </a:t>
            </a:r>
            <a:endParaRPr lang="ru-RU" sz="2000" dirty="0" smtClean="0"/>
          </a:p>
          <a:p>
            <a:r>
              <a:rPr lang="ru-RU" sz="2000" dirty="0" smtClean="0"/>
              <a:t>Второе </a:t>
            </a:r>
            <a:r>
              <a:rPr lang="ru-RU" sz="2000" dirty="0"/>
              <a:t>пособие </a:t>
            </a:r>
            <a:r>
              <a:rPr lang="ru-RU" sz="2000" dirty="0" smtClean="0"/>
              <a:t>имеет лекционно-практический </a:t>
            </a:r>
            <a:r>
              <a:rPr lang="ru-RU" sz="2000" dirty="0"/>
              <a:t>характер и предназначен для китайских студентов с продвинутым уровнем владения языком.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72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1351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dirty="0"/>
              <a:t>Учебные пособия для </a:t>
            </a:r>
            <a:r>
              <a:rPr lang="ru-RU" sz="2800" dirty="0" smtClean="0"/>
              <a:t>студентов-филологов: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i="1" dirty="0"/>
              <a:t>Владимирова Т. Е., Красильникова Л. В.</a:t>
            </a:r>
            <a:r>
              <a:rPr lang="ru-RU" sz="2000" dirty="0"/>
              <a:t> Филология: вводный курс для иностранных студентов. - М., 2006. - 262 с. </a:t>
            </a:r>
          </a:p>
          <a:p>
            <a:pPr lvl="0"/>
            <a:r>
              <a:rPr lang="ru-RU" sz="2000" dirty="0"/>
              <a:t> </a:t>
            </a:r>
            <a:r>
              <a:rPr lang="ru-RU" sz="2000" i="1" dirty="0" err="1"/>
              <a:t>Амиантова</a:t>
            </a:r>
            <a:r>
              <a:rPr lang="ru-RU" sz="2000" i="1" dirty="0"/>
              <a:t> Э. И., Белянко О. Е., Красильникова Л. В., Юдина Л. Н. </a:t>
            </a:r>
            <a:r>
              <a:rPr lang="ru-RU" sz="2000" dirty="0"/>
              <a:t>Пособие по развитию речи для иностранных студентов-филологов (III-V годы обучения. — М.: Рус. яз., 1986. —144 с.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6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Особенности учебных пособий для студентов-филологов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В работе было рассмотрено два учебных пособий для студентов-филологов. </a:t>
            </a:r>
            <a:endParaRPr lang="ru-RU" sz="2000" dirty="0" smtClean="0"/>
          </a:p>
          <a:p>
            <a:r>
              <a:rPr lang="ru-RU" sz="2000" dirty="0" smtClean="0"/>
              <a:t>Одно </a:t>
            </a:r>
            <a:r>
              <a:rPr lang="ru-RU" sz="2000" dirty="0"/>
              <a:t>пособие предназначено для студентов подготовительного </a:t>
            </a:r>
            <a:r>
              <a:rPr lang="ru-RU" sz="2000" dirty="0" smtClean="0"/>
              <a:t>факультета</a:t>
            </a:r>
            <a:r>
              <a:rPr lang="ru-RU" sz="2000" dirty="0"/>
              <a:t> </a:t>
            </a:r>
            <a:r>
              <a:rPr lang="ru-RU" sz="2000" dirty="0" smtClean="0"/>
              <a:t>с элементарным уровнем владения языком. </a:t>
            </a:r>
            <a:r>
              <a:rPr lang="ru-RU" sz="2000" dirty="0"/>
              <a:t>Пособие имеет лекционно-практический характер и готовит учащихся к изучению базовых дисциплин первого курса. </a:t>
            </a:r>
            <a:endParaRPr lang="ru-RU" sz="2000" dirty="0" smtClean="0"/>
          </a:p>
          <a:p>
            <a:r>
              <a:rPr lang="ru-RU" sz="2000" dirty="0"/>
              <a:t>Второе пособие адресовано студентам 3-4 курса филологического факультета, имеет лекционно-практический характер. Цель пособия – активизировать знания учащихся по русскому языку на материале неадаптированных текстов различных стилей.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54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Основные выводы: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б</a:t>
            </a:r>
            <a:r>
              <a:rPr lang="ru-RU" sz="2000" dirty="0" smtClean="0"/>
              <a:t>ольшинство </a:t>
            </a:r>
            <a:r>
              <a:rPr lang="ru-RU" sz="2000" dirty="0"/>
              <a:t>учебных пособий имеет практический </a:t>
            </a:r>
            <a:r>
              <a:rPr lang="ru-RU" sz="2000" dirty="0" smtClean="0"/>
              <a:t>характер, в </a:t>
            </a:r>
            <a:r>
              <a:rPr lang="ru-RU" sz="2000" dirty="0"/>
              <a:t>них даются </a:t>
            </a:r>
            <a:r>
              <a:rPr lang="ru-RU" sz="2000" dirty="0" smtClean="0"/>
              <a:t>тексты и упражнения</a:t>
            </a:r>
            <a:r>
              <a:rPr lang="ru-RU" sz="2000" dirty="0"/>
              <a:t>;</a:t>
            </a:r>
            <a:endParaRPr lang="ru-RU" sz="2000" dirty="0" smtClean="0"/>
          </a:p>
          <a:p>
            <a:r>
              <a:rPr lang="ru-RU" sz="2000" dirty="0"/>
              <a:t>н</a:t>
            </a:r>
            <a:r>
              <a:rPr lang="ru-RU" sz="2000" dirty="0" smtClean="0"/>
              <a:t>екоторые </a:t>
            </a:r>
            <a:r>
              <a:rPr lang="ru-RU" sz="2000" dirty="0"/>
              <a:t>пособия носят лекционно-практический характер, содержат общие сведения об изучаемом </a:t>
            </a:r>
            <a:r>
              <a:rPr lang="ru-RU" sz="2000" dirty="0" smtClean="0"/>
              <a:t>предмете;</a:t>
            </a:r>
          </a:p>
          <a:p>
            <a:r>
              <a:rPr lang="ru-RU" sz="2000" dirty="0"/>
              <a:t>б</a:t>
            </a:r>
            <a:r>
              <a:rPr lang="ru-RU" sz="2000" dirty="0" smtClean="0"/>
              <a:t>ольшинство </a:t>
            </a:r>
            <a:r>
              <a:rPr lang="ru-RU" sz="2000" dirty="0"/>
              <a:t>учебных пособий ориентировано на средний или продвинутый уровень владения русским языком, меньше пособий для начинающих </a:t>
            </a:r>
            <a:r>
              <a:rPr lang="ru-RU" sz="2000" dirty="0" smtClean="0"/>
              <a:t>студентов</a:t>
            </a:r>
            <a:r>
              <a:rPr lang="ru-RU" sz="2000" dirty="0"/>
              <a:t>;</a:t>
            </a:r>
            <a:endParaRPr lang="ru-RU" sz="2000" dirty="0" smtClean="0"/>
          </a:p>
          <a:p>
            <a:r>
              <a:rPr lang="ru-RU" sz="2000" dirty="0"/>
              <a:t>н</a:t>
            </a:r>
            <a:r>
              <a:rPr lang="ru-RU" sz="2000" dirty="0" smtClean="0"/>
              <a:t>е </a:t>
            </a:r>
            <a:r>
              <a:rPr lang="ru-RU" sz="2000" dirty="0"/>
              <a:t>все специальности представлены одинаково</a:t>
            </a:r>
            <a:r>
              <a:rPr lang="ru-RU" sz="2000"/>
              <a:t>. 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12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mtClean="0"/>
              <a:t>                       Спасибо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12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С каждым годом увеличивается поток иностранных студентов, которые хотят поступить в российские вузы. Для успешного обучения студентам-иностранцам важно не только хорошо владеть русским языком, но и знать основы будущей профессии. Возникает необходимость в профессионально ориентированном обучении и в языке специальности.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75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843558"/>
            <a:ext cx="7602582" cy="31470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2000" dirty="0"/>
              <a:t>Данный урок посвящен обзору учебных пособий по языку специальности. </a:t>
            </a:r>
            <a:r>
              <a:rPr lang="ru-RU" sz="2000" dirty="0" smtClean="0"/>
              <a:t>Главный </a:t>
            </a:r>
            <a:r>
              <a:rPr lang="ru-RU" sz="2000" dirty="0"/>
              <a:t>критерий разделения </a:t>
            </a:r>
            <a:r>
              <a:rPr lang="ru-RU" sz="2000" dirty="0" smtClean="0"/>
              <a:t>пособий на группы </a:t>
            </a:r>
            <a:r>
              <a:rPr lang="ru-RU" sz="2000" dirty="0"/>
              <a:t>– </a:t>
            </a:r>
            <a:r>
              <a:rPr lang="ru-RU" sz="2000" dirty="0" smtClean="0"/>
              <a:t>изучаемый предмет. Также при описании учитывались следующие характеристики: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тип учебного пособия: лекционный, практический или </a:t>
            </a:r>
            <a:r>
              <a:rPr lang="ru-RU" sz="2000" dirty="0" smtClean="0"/>
              <a:t>лекционно-практический;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уровень </a:t>
            </a:r>
            <a:r>
              <a:rPr lang="ru-RU" sz="2000" dirty="0"/>
              <a:t>языка, на который рассчитано пособие: начальный, средний или продвинутый </a:t>
            </a:r>
            <a:r>
              <a:rPr lang="ru-RU" sz="2000" dirty="0" smtClean="0"/>
              <a:t>уровень;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специфика </a:t>
            </a:r>
            <a:r>
              <a:rPr lang="ru-RU" sz="2000" dirty="0"/>
              <a:t>учебных текстов и упражнений.</a:t>
            </a:r>
          </a:p>
          <a:p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208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Группы учебных пособий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для студентов-медиков,</a:t>
            </a:r>
          </a:p>
          <a:p>
            <a:r>
              <a:rPr lang="ru-RU" sz="2000" dirty="0"/>
              <a:t>д</a:t>
            </a:r>
            <a:r>
              <a:rPr lang="ru-RU" sz="2000" dirty="0" smtClean="0"/>
              <a:t>ля студентов, изучающих общественные науки, </a:t>
            </a:r>
          </a:p>
          <a:p>
            <a:r>
              <a:rPr lang="ru-RU" sz="2000" dirty="0" smtClean="0"/>
              <a:t>для студентов технических специальностей,</a:t>
            </a:r>
          </a:p>
          <a:p>
            <a:r>
              <a:rPr lang="ru-RU" sz="2000" dirty="0" smtClean="0"/>
              <a:t>для студентов естественно-научного профиля,</a:t>
            </a:r>
          </a:p>
          <a:p>
            <a:r>
              <a:rPr lang="ru-RU" sz="2000" dirty="0" smtClean="0"/>
              <a:t>для студентов сферы искусств,</a:t>
            </a:r>
          </a:p>
          <a:p>
            <a:r>
              <a:rPr lang="ru-RU" sz="2000" smtClean="0"/>
              <a:t>для студентов-филологов.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99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Учебные пособия для студентов-медиков: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4957"/>
            <a:ext cx="8229600" cy="3943349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История медицины // Материалы для самостоятельной работы к курсу лекций и семинарским занятиям для студентов всех факультетов и аспирантов / под ред. </a:t>
            </a:r>
            <a:r>
              <a:rPr lang="ru-RU" sz="1600" dirty="0" err="1"/>
              <a:t>Коломейцевой</a:t>
            </a:r>
            <a:r>
              <a:rPr lang="ru-RU" sz="1600" dirty="0"/>
              <a:t> Е.Б. – СПб.: Санкт-Петербургский государственный медицинский университет им. академика И. П. Павлова, кафедра истории Отечества, 2012. — 160 с. </a:t>
            </a:r>
          </a:p>
          <a:p>
            <a:pPr lvl="0"/>
            <a:r>
              <a:rPr lang="ru-RU" sz="1600" i="1" dirty="0" err="1"/>
              <a:t>Коломейцева</a:t>
            </a:r>
            <a:r>
              <a:rPr lang="ru-RU" sz="1600" i="1" dirty="0"/>
              <a:t> Е.Б.</a:t>
            </a:r>
            <a:r>
              <a:rPr lang="ru-RU" sz="1600" dirty="0"/>
              <a:t> Русский язык в медицине. Учебное пособие для иностранных студентов-медиков (электронное издание). – Москва: Ай Пи Ар Медиа, 2021. – 308 с. </a:t>
            </a:r>
          </a:p>
          <a:p>
            <a:pPr lvl="0"/>
            <a:r>
              <a:rPr lang="ru-RU" sz="1600" i="1" dirty="0" err="1"/>
              <a:t>Ковынёва</a:t>
            </a:r>
            <a:r>
              <a:rPr lang="ru-RU" sz="1600" i="1" dirty="0"/>
              <a:t> И.А., Попова Н.А.</a:t>
            </a:r>
            <a:r>
              <a:rPr lang="ru-RU" sz="1600" dirty="0"/>
              <a:t> Пособие по стоматологии для студентов-иностранцев, обучающихся на английском языке (2 год обучения). Курск: ГОУ ВПО КГМУ </a:t>
            </a:r>
            <a:r>
              <a:rPr lang="ru-RU" sz="1600" dirty="0" err="1"/>
              <a:t>Росздрава</a:t>
            </a:r>
            <a:r>
              <a:rPr lang="ru-RU" sz="1600" dirty="0"/>
              <a:t>, 2010. – 51 с.</a:t>
            </a:r>
          </a:p>
          <a:p>
            <a:pPr lvl="0"/>
            <a:r>
              <a:rPr lang="ru-RU" sz="1600" i="1" dirty="0"/>
              <a:t>Е. С. Кузьмина, Т. П. </a:t>
            </a:r>
            <a:r>
              <a:rPr lang="ru-RU" sz="1600" i="1" dirty="0" err="1"/>
              <a:t>Горшечникова</a:t>
            </a:r>
            <a:r>
              <a:rPr lang="ru-RU" sz="1600" i="1" dirty="0"/>
              <a:t>, С. П. Балуева, Т. Т. Мухина, Э. В. </a:t>
            </a:r>
            <a:r>
              <a:rPr lang="ru-RU" sz="1600" i="1" dirty="0" err="1"/>
              <a:t>Сиухина</a:t>
            </a:r>
            <a:r>
              <a:rPr lang="ru-RU" sz="1600" i="1" dirty="0"/>
              <a:t>. </a:t>
            </a:r>
            <a:r>
              <a:rPr lang="ru-RU" sz="1600" dirty="0"/>
              <a:t>Обучение языку специальности иностранных студентов-медиков подготовительного факультета: Учеб. пособие. Изд. 3-е, </a:t>
            </a:r>
            <a:r>
              <a:rPr lang="ru-RU" sz="1600" dirty="0" err="1"/>
              <a:t>испр</a:t>
            </a:r>
            <a:r>
              <a:rPr lang="ru-RU" sz="1600" dirty="0"/>
              <a:t>. и доп. – М.: РУДН, 2002. – 144 с.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269" y="267494"/>
            <a:ext cx="8229600" cy="85725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Особенности учебных пособий для </a:t>
            </a:r>
            <a:br>
              <a:rPr lang="ru-RU" sz="2800" dirty="0" smtClean="0"/>
            </a:br>
            <a:r>
              <a:rPr lang="ru-RU" sz="2800" dirty="0" smtClean="0"/>
              <a:t>студентов-медиков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72792"/>
            <a:ext cx="8229600" cy="33944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dirty="0"/>
              <a:t>Это самая обширная группа. </a:t>
            </a:r>
            <a:r>
              <a:rPr lang="ru-RU" sz="2200" dirty="0" smtClean="0"/>
              <a:t>Было рассмотрено 4 пособия. </a:t>
            </a:r>
            <a:r>
              <a:rPr lang="ru-RU" sz="2400" dirty="0" smtClean="0"/>
              <a:t>Особенности </a:t>
            </a:r>
            <a:r>
              <a:rPr lang="ru-RU" sz="2400" dirty="0"/>
              <a:t>учебных пособий для </a:t>
            </a:r>
            <a:br>
              <a:rPr lang="ru-RU" sz="2400" dirty="0"/>
            </a:br>
            <a:r>
              <a:rPr lang="ru-RU" sz="2400" dirty="0"/>
              <a:t>студентов-медиков</a:t>
            </a:r>
            <a:r>
              <a:rPr lang="ru-RU" sz="2400" dirty="0" smtClean="0"/>
              <a:t>:</a:t>
            </a:r>
          </a:p>
          <a:p>
            <a:r>
              <a:rPr lang="ru-RU" sz="2400" dirty="0" smtClean="0"/>
              <a:t>все рассмотренные пособия предназначены для продвинутого уровня владения языком;</a:t>
            </a:r>
          </a:p>
          <a:p>
            <a:r>
              <a:rPr lang="ru-RU" sz="2400" dirty="0" smtClean="0"/>
              <a:t>прагматическая направленность;</a:t>
            </a:r>
          </a:p>
          <a:p>
            <a:r>
              <a:rPr lang="ru-RU" sz="2400" dirty="0"/>
              <a:t>в</a:t>
            </a:r>
            <a:r>
              <a:rPr lang="ru-RU" sz="2400" dirty="0" smtClean="0"/>
              <a:t>ажную роль играют терминология и тексты по специальности;</a:t>
            </a:r>
            <a:endParaRPr lang="ru-RU" dirty="0" smtClean="0"/>
          </a:p>
          <a:p>
            <a:r>
              <a:rPr lang="ru-RU" sz="2400" dirty="0" smtClean="0"/>
              <a:t>обучение восприятию аутентичной речи на слух.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05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83518"/>
            <a:ext cx="8229600" cy="857250"/>
          </a:xfrm>
        </p:spPr>
        <p:txBody>
          <a:bodyPr>
            <a:noAutofit/>
          </a:bodyPr>
          <a:lstStyle/>
          <a:p>
            <a:r>
              <a:rPr lang="ru-RU" sz="2800" dirty="0"/>
              <a:t>Учебные пособия для студентов, изучающих общественные </a:t>
            </a:r>
            <a:r>
              <a:rPr lang="ru-RU" sz="2800" dirty="0" smtClean="0"/>
              <a:t>науки: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4889"/>
            <a:ext cx="8229600" cy="3394472"/>
          </a:xfrm>
        </p:spPr>
        <p:txBody>
          <a:bodyPr>
            <a:normAutofit/>
          </a:bodyPr>
          <a:lstStyle/>
          <a:p>
            <a:pPr lvl="0"/>
            <a:r>
              <a:rPr lang="ru-RU" sz="2000" i="1" dirty="0"/>
              <a:t>Попова И. М., </a:t>
            </a:r>
            <a:r>
              <a:rPr lang="ru-RU" sz="2000" i="1" dirty="0" err="1"/>
              <a:t>Патракеева</a:t>
            </a:r>
            <a:r>
              <a:rPr lang="ru-RU" sz="2000" i="1" dirty="0"/>
              <a:t> Е. Б., Глазкова М. М.</a:t>
            </a:r>
            <a:r>
              <a:rPr lang="ru-RU" sz="2000" dirty="0"/>
              <a:t> Русский язык для экономистов: учебное пособие для иностранных студентов. – Тамбов: ФГБОУ ВПО «ТГТУ», 2014. – 80 с.</a:t>
            </a:r>
          </a:p>
          <a:p>
            <a:pPr lvl="0"/>
            <a:r>
              <a:rPr lang="ru-RU" sz="2000" dirty="0"/>
              <a:t> </a:t>
            </a:r>
            <a:r>
              <a:rPr lang="ru-RU" sz="2000" i="1" dirty="0"/>
              <a:t>Чекина Е.Б., </a:t>
            </a:r>
            <a:r>
              <a:rPr lang="ru-RU" sz="2000" i="1" dirty="0" err="1"/>
              <a:t>Капасова</a:t>
            </a:r>
            <a:r>
              <a:rPr lang="ru-RU" sz="2000" i="1" dirty="0"/>
              <a:t> Д.А.</a:t>
            </a:r>
            <a:r>
              <a:rPr lang="ru-RU" sz="2000" dirty="0"/>
              <a:t> Русский язык: учебное пособие для студентов-экономистов. – Алматы: Казак </a:t>
            </a:r>
            <a:r>
              <a:rPr lang="ru-RU" sz="2000" dirty="0" err="1"/>
              <a:t>университетi</a:t>
            </a:r>
            <a:r>
              <a:rPr lang="ru-RU" sz="2000" dirty="0"/>
              <a:t>, 2013.– 188 с.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66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192" y="534384"/>
            <a:ext cx="8229600" cy="85725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Особенности учебных пособий </a:t>
            </a:r>
            <a:r>
              <a:rPr lang="ru-RU" sz="2800" dirty="0"/>
              <a:t>для студентов, изучающих общественные </a:t>
            </a:r>
            <a:r>
              <a:rPr lang="ru-RU" sz="2800" dirty="0" smtClean="0"/>
              <a:t>науки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192" y="1535692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В данную группу входят пособия для студентов, изучающих экономику, социологию, международные отношения, историю. Было рассмотрено два пособия для </a:t>
            </a:r>
            <a:r>
              <a:rPr lang="ru-RU" sz="1800" dirty="0" smtClean="0"/>
              <a:t>экономистов</a:t>
            </a:r>
            <a:r>
              <a:rPr lang="ru-RU" sz="1800" dirty="0"/>
              <a:t>:</a:t>
            </a:r>
            <a:endParaRPr lang="ru-RU" sz="1800" dirty="0" smtClean="0"/>
          </a:p>
          <a:p>
            <a:r>
              <a:rPr lang="ru-RU" sz="1800" dirty="0" smtClean="0"/>
              <a:t>пособия </a:t>
            </a:r>
            <a:r>
              <a:rPr lang="ru-RU" sz="1800" dirty="0"/>
              <a:t>ориентированы на продвинутый уровень владения языком</a:t>
            </a:r>
            <a:r>
              <a:rPr lang="ru-RU" sz="1800" dirty="0" smtClean="0"/>
              <a:t>;</a:t>
            </a:r>
          </a:p>
          <a:p>
            <a:r>
              <a:rPr lang="ru-RU" sz="1800" dirty="0"/>
              <a:t>и</a:t>
            </a:r>
            <a:r>
              <a:rPr lang="ru-RU" sz="1800" dirty="0" smtClean="0"/>
              <a:t>меют лекционно-практический характер;</a:t>
            </a:r>
            <a:endParaRPr lang="ru-RU" sz="1800" dirty="0"/>
          </a:p>
          <a:p>
            <a:r>
              <a:rPr lang="ru-RU" sz="1800" dirty="0"/>
              <a:t>обучение составлению коммерческой документации и коммуникации;</a:t>
            </a:r>
          </a:p>
          <a:p>
            <a:r>
              <a:rPr lang="ru-RU" sz="1800" dirty="0"/>
              <a:t>обучение научной речи на основе экономических текстов.</a:t>
            </a:r>
          </a:p>
          <a:p>
            <a:pPr marL="0" indent="0">
              <a:buNone/>
            </a:pPr>
            <a:endParaRPr lang="ru-RU" sz="18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45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857250"/>
          </a:xfrm>
        </p:spPr>
        <p:txBody>
          <a:bodyPr>
            <a:noAutofit/>
          </a:bodyPr>
          <a:lstStyle/>
          <a:p>
            <a:r>
              <a:rPr lang="ru-RU" sz="2800" dirty="0"/>
              <a:t>Учебные пособия для студентов технических </a:t>
            </a:r>
            <a:r>
              <a:rPr lang="ru-RU" sz="2800" dirty="0" smtClean="0"/>
              <a:t>специальностей: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62223"/>
            <a:ext cx="8229600" cy="3394472"/>
          </a:xfrm>
        </p:spPr>
        <p:txBody>
          <a:bodyPr>
            <a:normAutofit/>
          </a:bodyPr>
          <a:lstStyle/>
          <a:p>
            <a:r>
              <a:rPr lang="ru-RU" sz="2000" i="1" dirty="0"/>
              <a:t>Глазунова О. И.</a:t>
            </a:r>
            <a:r>
              <a:rPr lang="ru-RU" sz="2000" dirty="0"/>
              <a:t>  Русский язык для математиков (</a:t>
            </a:r>
            <a:r>
              <a:rPr lang="ru-RU" sz="2000" dirty="0" err="1"/>
              <a:t>Russian</a:t>
            </a:r>
            <a:r>
              <a:rPr lang="ru-RU" sz="2000" dirty="0"/>
              <a:t> </a:t>
            </a:r>
            <a:r>
              <a:rPr lang="ru-RU" sz="2000" dirty="0" err="1"/>
              <a:t>for</a:t>
            </a:r>
            <a:r>
              <a:rPr lang="ru-RU" sz="2000" dirty="0"/>
              <a:t> </a:t>
            </a:r>
            <a:r>
              <a:rPr lang="ru-RU" sz="2000" dirty="0" err="1"/>
              <a:t>Mathematicians</a:t>
            </a:r>
            <a:r>
              <a:rPr lang="ru-RU" sz="2000" dirty="0"/>
              <a:t>): Учебник / Под ред. А. Петухова. — М.: МЦНМО, 2004. — 360 с.</a:t>
            </a:r>
            <a:r>
              <a:rPr lang="ru-RU" sz="2000" i="1" dirty="0"/>
              <a:t> </a:t>
            </a:r>
            <a:endParaRPr lang="en-US" sz="2000" i="1" dirty="0"/>
          </a:p>
          <a:p>
            <a:r>
              <a:rPr lang="ru-RU" sz="2000" i="1" dirty="0"/>
              <a:t>Аросева Т. Е., Рогова Л. Г., </a:t>
            </a:r>
            <a:r>
              <a:rPr lang="ru-RU" sz="2000" i="1" dirty="0" err="1"/>
              <a:t>Сафьянова</a:t>
            </a:r>
            <a:r>
              <a:rPr lang="ru-RU" sz="2000" i="1" dirty="0"/>
              <a:t> Н. Ф.</a:t>
            </a:r>
            <a:r>
              <a:rPr lang="ru-RU" sz="2000" dirty="0"/>
              <a:t> Пособие по научному стилю речи. Технический профиль. – М.: Русский язык. – 1987–215 с.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28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18020</TotalTime>
  <Words>1262</Words>
  <Application>Microsoft Office PowerPoint</Application>
  <PresentationFormat>Экран (16:9)</PresentationFormat>
  <Paragraphs>88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Группы учебных пособий</vt:lpstr>
      <vt:lpstr>Учебные пособия для студентов-медиков:</vt:lpstr>
      <vt:lpstr>Особенности учебных пособий для  студентов-медиков</vt:lpstr>
      <vt:lpstr>Учебные пособия для студентов, изучающих общественные науки:</vt:lpstr>
      <vt:lpstr>Особенности учебных пособий для студентов, изучающих общественные науки</vt:lpstr>
      <vt:lpstr>Учебные пособия для студентов технических специальностей:</vt:lpstr>
      <vt:lpstr>Особенности учебных пособий для студентов технических специальностей</vt:lpstr>
      <vt:lpstr>Учебные пособия для студентов естественно-научного профиля:</vt:lpstr>
      <vt:lpstr>Особенности учебных пособий для студентов естественно-научного профиля:</vt:lpstr>
      <vt:lpstr>Учебные пособия для студентов сферы искусств:</vt:lpstr>
      <vt:lpstr>Особенности учебных пособий для студентов сферы искусств</vt:lpstr>
      <vt:lpstr>Учебные пособия для студентов-филологов:</vt:lpstr>
      <vt:lpstr>Особенности учебных пособий для студентов-филологов</vt:lpstr>
      <vt:lpstr>Основные выводы: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operator</dc:creator>
  <cp:lastModifiedBy>Елена Гречкина</cp:lastModifiedBy>
  <cp:revision>156</cp:revision>
  <dcterms:created xsi:type="dcterms:W3CDTF">2021-04-28T07:15:33Z</dcterms:created>
  <dcterms:modified xsi:type="dcterms:W3CDTF">2022-04-16T14:11:52Z</dcterms:modified>
</cp:coreProperties>
</file>