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0" r:id="rId4"/>
    <p:sldId id="259" r:id="rId5"/>
    <p:sldId id="281" r:id="rId6"/>
    <p:sldId id="264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61" r:id="rId21"/>
    <p:sldId id="289" r:id="rId22"/>
    <p:sldId id="27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AE58-F486-4A5C-9F93-2C5FE324DD0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A956-2000-4BF1-95C5-129B5F5C1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2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D720C-3090-4CD8-9C20-F670B2EF4678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5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9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2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0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0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8605-916B-4B0E-A1AC-36A433509010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FF91-9E0C-41F9-903A-606368B60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2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3"/>
          <p:cNvSpPr>
            <a:spLocks noChangeArrowheads="1"/>
          </p:cNvSpPr>
          <p:nvPr/>
        </p:nvSpPr>
        <p:spPr bwMode="auto">
          <a:xfrm>
            <a:off x="-2557" y="-459432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cs typeface="Times New Roman" pitchFamily="18" charset="0"/>
            </a:endParaRP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428983" y="764704"/>
            <a:ext cx="828092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Технология «Портфолио» и возможности ее применения при обучении биологии</a:t>
            </a:r>
            <a:endParaRPr lang="ru-RU" sz="36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endParaRPr lang="ru-RU" sz="3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49" y="2603738"/>
            <a:ext cx="4198987" cy="338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«Портфолио развития»:</a:t>
            </a:r>
          </a:p>
          <a:p>
            <a:r>
              <a:rPr lang="ru-RU" sz="2800" dirty="0" smtClean="0"/>
              <a:t>Этот вид «портфолио» содержит примеры учебных работ, а также оценки учеником своих результатов. Такой «портфолио» является классическим и чаще всего применяется в школьном биологическом образовании, так как позволяет оценить динамику развития биологических знаний и различных качеств личности в процессе обучения биологии у учащихся с разным исходным уровнем подготовки.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46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«Портфолио подготовленности»: </a:t>
            </a:r>
          </a:p>
          <a:p>
            <a:r>
              <a:rPr lang="ru-RU" sz="2800" dirty="0" smtClean="0"/>
              <a:t> - средство определения готовности ученика к выпуску. Школьникам требуется представить  определённое количество материалов, которые демонстрируют их компетентность и достижения в одной или нескольких предметных областях. Этот «портфолио» может включать лучшие ученические работы, собранные на определённом этапе обучения и отражающие учебные достижения учащегося. Например, материалы проектов и исследований, естественнонаучных экспериментов и др.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18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«Портфолио для поступления в вуз»:</a:t>
            </a:r>
          </a:p>
          <a:p>
            <a:r>
              <a:rPr lang="ru-RU" sz="2800" dirty="0" smtClean="0"/>
              <a:t>     Колледжи и университеты используют «показательный портфолио» как основание для приёма абитуриентов. Предъявленные «портфолио» позволяют приёмной комиссии лучше оценить реальные возможности будущих студентов.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66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Компоненты содержания «портфолио» по биологии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65089"/>
              </p:ext>
            </p:extLst>
          </p:nvPr>
        </p:nvGraphicFramePr>
        <p:xfrm>
          <a:off x="62079" y="1200329"/>
          <a:ext cx="9099758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4" imgW="6547645" imgH="3363100" progId="Word.Document.12">
                  <p:embed/>
                </p:oleObj>
              </mc:Choice>
              <mc:Fallback>
                <p:oleObj name="Документ" r:id="rId4" imgW="6547645" imgH="336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79" y="1200329"/>
                        <a:ext cx="9099758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6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7"/>
            <a:ext cx="7704856" cy="19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029" y="33265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Рубрики «Портфолио» (Пример)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1. О себе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55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99876"/>
              </p:ext>
            </p:extLst>
          </p:nvPr>
        </p:nvGraphicFramePr>
        <p:xfrm>
          <a:off x="755576" y="-16618490"/>
          <a:ext cx="4358276" cy="4525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8276"/>
              </a:tblGrid>
              <a:tr h="269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8435" algn="l"/>
                        </a:tabLst>
                      </a:pPr>
                      <a:r>
                        <a:rPr lang="ru-RU" sz="200" u="sng" spc="0" dirty="0">
                          <a:effectLst/>
                        </a:rPr>
                        <a:t>1.Отчёты об экскурсиях:</a:t>
                      </a:r>
                      <a:endParaRPr lang="ru-RU" sz="200" dirty="0">
                        <a:effectLst/>
                      </a:endParaRPr>
                    </a:p>
                    <a:p>
                      <a:pPr marL="635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ru-RU" sz="200" spc="0" dirty="0">
                          <a:effectLst/>
                        </a:rPr>
                        <a:t>а)	в природу - по сезонам года: "Осень в жизни растений", "Зима в природе", "Весенние явления в жизни растений ";</a:t>
                      </a:r>
                      <a:r>
                        <a:rPr lang="ru-RU" sz="200" dirty="0">
                          <a:effectLst/>
                        </a:rPr>
                        <a:t> </a:t>
                      </a:r>
                    </a:p>
                    <a:p>
                      <a:pPr marL="635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ru-RU" sz="200" spc="0" dirty="0">
                          <a:effectLst/>
                        </a:rPr>
                        <a:t>б)	в оранжереи Ботанического сада "Ознакомление с выращиванием растений в закрытом грунте ".</a:t>
                      </a:r>
                      <a:endParaRPr lang="ru-RU" sz="2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400893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63955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2. Лабораторные	 и практические работы:</a:t>
                      </a:r>
                      <a:endParaRPr lang="ru-RU" sz="200">
                        <a:effectLst/>
                      </a:endParaRPr>
                    </a:p>
                    <a:p>
                      <a:pPr marL="1143000" marR="127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87757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клеточного строения чешуи кожицы лука при помощи увеличительных при­боров.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9184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одноклеточных зелёных и многоклеточных водорослей.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9184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мха.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8867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спороносящих растений: папоротника и хвоща.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9184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побегов и шишек хвойных растений.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8867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семян двудольных и однодольных растений.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229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Виды	корней и типы корневых систем.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8867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внешнего и внутреннего строения корня (на примере репчатого лука).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79184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вегетативной и генеративной почек бузины.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85471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внешнего и внутреннего строения листа.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84582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макро- и микроскопического строения стебля.</a:t>
                      </a:r>
                    </a:p>
                    <a:p>
                      <a:pPr marL="635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63955" algn="l"/>
                        </a:tabLst>
                      </a:pPr>
                      <a:r>
                        <a:rPr lang="ru-RU" sz="200" spc="0">
                          <a:effectLst/>
                        </a:rPr>
                        <a:t>Определение возраста дерева по его поперечному спилу.</a:t>
                      </a:r>
                      <a:endParaRPr lang="ru-RU" sz="200">
                        <a:effectLst/>
                      </a:endParaRP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Видоизменённые	побеги.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  <a:tab pos="85471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Изучение	строения цветка.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  <a:tab pos="59563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Виды	соцветий.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Сухие	и сочные плоды.</a:t>
                      </a:r>
                    </a:p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Вегетативное	размножение комнатных растений.</a:t>
                      </a:r>
                    </a:p>
                    <a:p>
                      <a:pPr marL="1143000" marR="127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arenR"/>
                        <a:tabLst>
                          <a:tab pos="540385" algn="l"/>
                          <a:tab pos="102425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Выявление	признаков семейства по внешнему строению растений (определение растений).</a:t>
                      </a:r>
                      <a:endParaRPr lang="ru-RU" sz="200" b="1" i="1" u="none" strike="noStrike" spc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46" marR="11546" marT="0" marB="0"/>
                </a:tc>
              </a:tr>
              <a:tr h="107761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3. Фенологические наблюдения за осенними и весенними явлениями в жизни растений.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431044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27430" algn="l"/>
                        </a:tabLst>
                      </a:pPr>
                      <a:r>
                        <a:rPr lang="ru-RU" sz="200" u="sng" spc="0" dirty="0">
                          <a:effectLst/>
                        </a:rPr>
                        <a:t>4. Контрольные	работы: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К.р</a:t>
                      </a:r>
                      <a:r>
                        <a:rPr lang="ru-RU" sz="200" spc="0" dirty="0">
                          <a:effectLst/>
                        </a:rPr>
                        <a:t>. 1 по теме «Царство растений»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К.р</a:t>
                      </a:r>
                      <a:r>
                        <a:rPr lang="ru-RU" sz="200" spc="0" dirty="0">
                          <a:effectLst/>
                        </a:rPr>
                        <a:t>. 2 по теме «Строение и многообразие покрытосеменных растений».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К.р</a:t>
                      </a:r>
                      <a:r>
                        <a:rPr lang="ru-RU" sz="200" spc="0" dirty="0">
                          <a:effectLst/>
                        </a:rPr>
                        <a:t>. 3 по теме «Жизнь растений».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К.р</a:t>
                      </a:r>
                      <a:r>
                        <a:rPr lang="ru-RU" sz="200" spc="0" dirty="0">
                          <a:effectLst/>
                        </a:rPr>
                        <a:t>. 4 по теме «Классификация растений».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К.р</a:t>
                      </a:r>
                      <a:r>
                        <a:rPr lang="ru-RU" sz="200" spc="0" dirty="0">
                          <a:effectLst/>
                        </a:rPr>
                        <a:t>. 5 по теме «Природные сообщества».</a:t>
                      </a:r>
                      <a:endParaRPr lang="ru-RU" sz="200" dirty="0">
                        <a:effectLst/>
                      </a:endParaRPr>
                    </a:p>
                    <a:p>
                      <a:pPr marL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 dirty="0" err="1">
                          <a:effectLst/>
                        </a:rPr>
                        <a:t>Кр</a:t>
                      </a:r>
                      <a:r>
                        <a:rPr lang="ru-RU" sz="200" spc="0" dirty="0">
                          <a:effectLst/>
                        </a:rPr>
                        <a:t>. 6 по теме «Развитие растительного мира».</a:t>
                      </a:r>
                      <a:endParaRPr lang="ru-RU" sz="200" dirty="0">
                        <a:effectLst/>
                      </a:endParaRPr>
                    </a:p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none" strike="noStrike" spc="0" dirty="0">
                          <a:effectLst/>
                        </a:rPr>
                        <a:t> </a:t>
                      </a:r>
                      <a:endParaRPr lang="ru-RU" sz="2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215522">
                <a:tc>
                  <a:txBody>
                    <a:bodyPr/>
                    <a:lstStyle/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5. Сообщения	к урокам </a:t>
                      </a:r>
                      <a:endParaRPr lang="ru-RU" sz="200">
                        <a:effectLst/>
                      </a:endParaRPr>
                    </a:p>
                    <a:p>
                      <a:pPr marL="381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200" spc="0">
                          <a:effectLst/>
                        </a:rPr>
                        <a:t>(пятиминутки по рубрикам: «Это интересно», «Удивительные факты из жизни растений», «Ботаника в цифрах», «Угадай-ка», «Информация для размышления» и др.).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6. Индивидуальные	практические работы (по выбранным темам).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7. Тест «Как мы знаем биологию?»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8. Творческие работы</a:t>
                      </a:r>
                      <a:endParaRPr lang="ru-RU" sz="200">
                        <a:effectLst/>
                      </a:endParaRPr>
                    </a:p>
                    <a:p>
                      <a:pPr marL="381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200" spc="0">
                          <a:effectLst/>
                        </a:rPr>
                        <a:t>(стихи, рассказы, сказки, загадки, ребусы, кроссворды, тематиче­ские подборки пословиц и поговорок, рисунки, миниплакаты и др.)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sng" spc="0">
                          <a:effectLst/>
                        </a:rPr>
                        <a:t>9. Решения олимпиадных и конкурсных задач по биологии. </a:t>
                      </a:r>
                      <a:endParaRPr lang="ru-RU" sz="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sng" spc="0">
                          <a:effectLst/>
                        </a:rPr>
                        <a:t>10. Письменный отзыв о творческой или индивидуальной работе одноклассника.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11. Отзыв о прочитанной книге.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12.Отзыв о видеофильме или телепередаче.</a:t>
                      </a:r>
                      <a:endParaRPr lang="ru-RU" sz="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13.Планирование	индивидуальной учебной деятельности</a:t>
                      </a:r>
                      <a:endParaRPr lang="ru-RU" sz="200">
                        <a:effectLst/>
                      </a:endParaRPr>
                    </a:p>
                    <a:p>
                      <a:pPr marL="381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" spc="0">
                          <a:effectLst/>
                        </a:rPr>
                        <a:t> (составленное с помощью учителя): а) урочное, б) тематическое, в) на четверть.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07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14. Самоанализ учебной деятельности</a:t>
                      </a:r>
                      <a:r>
                        <a:rPr lang="ru-RU" sz="200" spc="0">
                          <a:effectLst/>
                        </a:rPr>
                        <a:t>:</a:t>
                      </a:r>
                      <a:endParaRPr lang="ru-RU" sz="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200" spc="0">
                          <a:effectLst/>
                        </a:rPr>
                        <a:t> а) по четвертям, б) за учебный год.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sng" spc="0">
                          <a:effectLst/>
                        </a:rPr>
                        <a:t>15. Характеристика работы учащегося за учебный год, составленная</a:t>
                      </a:r>
                      <a:r>
                        <a:rPr lang="ru-RU" sz="200" spc="0">
                          <a:effectLst/>
                        </a:rPr>
                        <a:t>: </a:t>
                      </a:r>
                      <a:endParaRPr lang="ru-RU" sz="200">
                        <a:effectLst/>
                      </a:endParaRPr>
                    </a:p>
                    <a:p>
                      <a:pPr marL="381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spc="0">
                          <a:effectLst/>
                        </a:rPr>
                        <a:t>1-ая часть - учителем биологии (с рекомендациями дальнейшей работе), 2-ая часть - родителями, 3-я часть — одноклассниками.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16. Ксерокопии	грамот, дипломов за участие в конкурсах и олимпиадах.</a:t>
                      </a:r>
                      <a:endParaRPr lang="ru-RU" sz="200">
                        <a:effectLst/>
                      </a:endParaRPr>
                    </a:p>
                    <a:p>
                      <a:pPr marL="127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61642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200" u="sng" spc="0">
                          <a:effectLst/>
                        </a:rPr>
                        <a:t>17.Анкета учащегося, проводимая в конце изучения раздела «Растения».</a:t>
                      </a:r>
                      <a:endParaRPr lang="ru-RU" sz="200">
                        <a:effectLst/>
                      </a:endParaRPr>
                    </a:p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200" u="none" strike="noStrike" spc="0">
                          <a:effectLst/>
                        </a:rPr>
                        <a:t> 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07761">
                <a:tc>
                  <a:txBody>
                    <a:bodyPr/>
                    <a:lstStyle/>
                    <a:p>
                      <a:pPr marL="38100" marR="12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5090" algn="l"/>
                        </a:tabLst>
                      </a:pPr>
                      <a:r>
                        <a:rPr lang="ru-RU" sz="200" spc="0">
                          <a:effectLst/>
                        </a:rPr>
                        <a:t>Диагностический	лист 2. Сравнительная характеристика некоторых качеств личности учащегося (за период изучения раздела «Растения»).</a:t>
                      </a:r>
                      <a:endParaRPr lang="ru-RU" sz="2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  <a:tr h="107761">
                <a:tc>
                  <a:txBody>
                    <a:bodyPr/>
                    <a:lstStyle/>
                    <a:p>
                      <a:pPr marL="12700"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u="sng" spc="0" dirty="0">
                          <a:effectLst/>
                        </a:rPr>
                        <a:t>1. Самооценка учащегося в сопоставлении с оценкой учителя (родителей, одноклассников).</a:t>
                      </a:r>
                      <a:endParaRPr lang="ru-RU" sz="2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546" marR="11546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Отчёты об экскурсиях:</a:t>
            </a:r>
          </a:p>
          <a:p>
            <a:r>
              <a:rPr lang="ru-RU" sz="2800" dirty="0" smtClean="0"/>
              <a:t>а)	в природу - по сезонам года: "Осень в жизни растений", "Зима в природе", "Весенние явления в жизни растений "; </a:t>
            </a:r>
          </a:p>
          <a:p>
            <a:r>
              <a:rPr lang="ru-RU" sz="2800" dirty="0" smtClean="0"/>
              <a:t>б)	в оранжереи Ботанического сада "Ознакомление с выращиванием растений в закрытом грунте ".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380" y="286629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3. Лабораторные	 и практические работы:</a:t>
            </a:r>
          </a:p>
          <a:p>
            <a:r>
              <a:rPr lang="ru-RU" sz="2800" dirty="0" smtClean="0"/>
              <a:t>1)	Изучение	клеточного строения чешуи кожицы лука при помощи увеличительных приборов.</a:t>
            </a:r>
          </a:p>
          <a:p>
            <a:r>
              <a:rPr lang="ru-RU" sz="2800" dirty="0" smtClean="0"/>
              <a:t>2)	Изучение	строения одноклеточных зелёных и многоклеточных водорослей.</a:t>
            </a:r>
          </a:p>
          <a:p>
            <a:r>
              <a:rPr lang="ru-RU" sz="2800" dirty="0" smtClean="0"/>
              <a:t>3)	Изучение	строения мха.</a:t>
            </a:r>
          </a:p>
          <a:p>
            <a:r>
              <a:rPr lang="ru-RU" sz="2800" dirty="0" smtClean="0"/>
              <a:t>4)	Изучение	строения </a:t>
            </a:r>
            <a:r>
              <a:rPr lang="ru-RU" sz="2800" dirty="0" err="1" smtClean="0"/>
              <a:t>спороносящих</a:t>
            </a:r>
            <a:r>
              <a:rPr lang="ru-RU" sz="2800" dirty="0" smtClean="0"/>
              <a:t> растений: папоротника и хвоща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6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404664"/>
            <a:ext cx="867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4. Фенологические наблюдения за осенними и весенними явлениями в жизни растений.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1358771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5. Контрольные	работы:</a:t>
            </a:r>
          </a:p>
          <a:p>
            <a:r>
              <a:rPr lang="ru-RU" sz="2800" dirty="0" err="1" smtClean="0"/>
              <a:t>К.р</a:t>
            </a:r>
            <a:r>
              <a:rPr lang="ru-RU" sz="2800" dirty="0" smtClean="0"/>
              <a:t>. 1 по теме «Царство растений»</a:t>
            </a:r>
          </a:p>
          <a:p>
            <a:r>
              <a:rPr lang="ru-RU" sz="2800" dirty="0" err="1" smtClean="0"/>
              <a:t>К.р</a:t>
            </a:r>
            <a:r>
              <a:rPr lang="ru-RU" sz="2800" dirty="0" smtClean="0"/>
              <a:t>. 2 по теме «Строение и многообразие покрытосеменных растений».</a:t>
            </a:r>
          </a:p>
          <a:p>
            <a:r>
              <a:rPr lang="ru-RU" sz="2800" dirty="0" err="1" smtClean="0"/>
              <a:t>К.р</a:t>
            </a:r>
            <a:r>
              <a:rPr lang="ru-RU" sz="2800" dirty="0" smtClean="0"/>
              <a:t>. 3 по теме «Жизнь растений».</a:t>
            </a:r>
          </a:p>
          <a:p>
            <a:r>
              <a:rPr lang="ru-RU" sz="2800" dirty="0" err="1" smtClean="0"/>
              <a:t>К.р</a:t>
            </a:r>
            <a:r>
              <a:rPr lang="ru-RU" sz="2800" dirty="0" smtClean="0"/>
              <a:t>. 4 по теме «Классификация растений».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4006116"/>
            <a:ext cx="8677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6. Сообщения	к урокам </a:t>
            </a:r>
          </a:p>
          <a:p>
            <a:r>
              <a:rPr lang="ru-RU" sz="2800" dirty="0" smtClean="0"/>
              <a:t>(пятиминутки по рубрикам: «Это интересно», «Удивительные факты из жизни растений», «Ботаника в цифрах», «Угадай-ка», «Информация для размышления» и др.).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75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6. Индивидуальные	практические работы (по выбранным темам)</a:t>
            </a:r>
          </a:p>
          <a:p>
            <a:r>
              <a:rPr lang="ru-RU" sz="2800" b="1" dirty="0" smtClean="0"/>
              <a:t>7. Творческие работы</a:t>
            </a:r>
          </a:p>
          <a:p>
            <a:r>
              <a:rPr lang="ru-RU" sz="2800" dirty="0" smtClean="0"/>
              <a:t>(стихи, рассказы, сказки, загадки, ребусы, кроссворды, тематические подборки пословиц и поговорок, рисунки, </a:t>
            </a:r>
            <a:r>
              <a:rPr lang="ru-RU" sz="2800" dirty="0" err="1" smtClean="0"/>
              <a:t>миниплакаты</a:t>
            </a:r>
            <a:r>
              <a:rPr lang="ru-RU" sz="2800" dirty="0" smtClean="0"/>
              <a:t> и др.)</a:t>
            </a:r>
          </a:p>
          <a:p>
            <a:pPr algn="just"/>
            <a:r>
              <a:rPr lang="ru-RU" sz="2800" b="1" dirty="0" smtClean="0"/>
              <a:t>8. Решения олимпиадных и конкурсных задач по биологии</a:t>
            </a:r>
          </a:p>
          <a:p>
            <a:pPr algn="just"/>
            <a:r>
              <a:rPr lang="ru-RU" sz="2800" b="1" dirty="0" smtClean="0"/>
              <a:t>9. Письменный отзыв о творческой или индивидуальной работе одноклассника</a:t>
            </a:r>
          </a:p>
          <a:p>
            <a:pPr algn="just"/>
            <a:r>
              <a:rPr lang="ru-RU" sz="2800" b="1" dirty="0" smtClean="0"/>
              <a:t>10. Отзыв о прочитанной книге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1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11. Самоанализ учебной деятельности</a:t>
            </a:r>
          </a:p>
          <a:p>
            <a:r>
              <a:rPr lang="ru-RU" sz="2800" dirty="0" smtClean="0"/>
              <a:t>Планируемые результаты</a:t>
            </a:r>
            <a:endParaRPr lang="ru-RU" sz="2800" dirty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dirty="0" smtClean="0"/>
              <a:t>Реальные результаты</a:t>
            </a:r>
          </a:p>
          <a:p>
            <a:endParaRPr lang="ru-RU" sz="2800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dirty="0"/>
              <a:t>Е</a:t>
            </a:r>
            <a:r>
              <a:rPr lang="ru-RU" sz="2800" dirty="0" smtClean="0"/>
              <a:t>сли оценки оказались разными, попробуй объяснить почему _________________________________</a:t>
            </a:r>
          </a:p>
          <a:p>
            <a:r>
              <a:rPr lang="ru-RU" sz="2800" b="1" dirty="0" smtClean="0"/>
              <a:t>12. Характеристика работы учащегося за учебный год, составленная: </a:t>
            </a:r>
          </a:p>
          <a:p>
            <a:r>
              <a:rPr lang="ru-RU" sz="2800" dirty="0" smtClean="0"/>
              <a:t>1-ая часть - учителем биологии (с рекомендациями дальнейшей работе), 2-ая часть - родителями, 3-я часть — одноклассниками.</a:t>
            </a:r>
          </a:p>
          <a:p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89371"/>
              </p:ext>
            </p:extLst>
          </p:nvPr>
        </p:nvGraphicFramePr>
        <p:xfrm>
          <a:off x="251520" y="1124744"/>
          <a:ext cx="6984776" cy="109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окумент" r:id="rId4" imgW="6449628" imgH="1008966" progId="Word.Document.12">
                  <p:embed/>
                </p:oleObj>
              </mc:Choice>
              <mc:Fallback>
                <p:oleObj name="Документ" r:id="rId4" imgW="6449628" imgH="1008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6984776" cy="109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1" y="2492896"/>
            <a:ext cx="698023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13. Ксерокопии	грамот, дипломов за участие в конкурсах и олимпиадах</a:t>
            </a:r>
          </a:p>
          <a:p>
            <a:r>
              <a:rPr lang="ru-RU" sz="2800" b="1" dirty="0" smtClean="0"/>
              <a:t>14. Анкета учащегося, проводимая в конце изучения раздела </a:t>
            </a:r>
          </a:p>
          <a:p>
            <a:r>
              <a:rPr lang="ru-RU" sz="2800" b="1" dirty="0" smtClean="0"/>
              <a:t>15. Самооценка учащегося в сопоставлении с оценкой учителя (родителей, одноклассников)</a:t>
            </a: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2494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Уровень знаний по изучаемому предмету:</a:t>
            </a:r>
          </a:p>
          <a:p>
            <a:r>
              <a:rPr lang="ru-RU" sz="2400" dirty="0" smtClean="0"/>
              <a:t>•	Так считаю я </a:t>
            </a:r>
          </a:p>
          <a:p>
            <a:r>
              <a:rPr lang="ru-RU" sz="2400" dirty="0" smtClean="0"/>
              <a:t>•	Так считает учитель</a:t>
            </a:r>
          </a:p>
          <a:p>
            <a:r>
              <a:rPr lang="ru-RU" sz="2400" dirty="0" smtClean="0"/>
              <a:t>•	Так считают мои товарищи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Над какими качествами мне надо работать для достижения </a:t>
            </a:r>
            <a:r>
              <a:rPr lang="ru-RU" sz="2400" dirty="0" smtClean="0"/>
              <a:t>результата?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82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ChangeArrowheads="1"/>
          </p:cNvSpPr>
          <p:nvPr/>
        </p:nvSpPr>
        <p:spPr bwMode="auto">
          <a:xfrm>
            <a:off x="0" y="-28575"/>
            <a:ext cx="9144000" cy="793279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632"/>
            <a:ext cx="9144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dirty="0" smtClean="0">
                <a:latin typeface="+mj-lt"/>
                <a:cs typeface="Times New Roman" pitchFamily="18" charset="0"/>
              </a:rPr>
              <a:t>Определение и сущность «портфолио»</a:t>
            </a:r>
            <a:endParaRPr lang="ru-RU" sz="30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4704"/>
            <a:ext cx="53285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традиционном понимании «портфолио» - это подборка репрезентативных свидетельств (документов) чьих-либо учебных или профессиональных (деловых) квалификаций и достижений.</a:t>
            </a:r>
          </a:p>
          <a:p>
            <a:r>
              <a:rPr lang="ru-RU" sz="2800" dirty="0" smtClean="0"/>
              <a:t>«Портфолио» –целенаправленное собрание работ учащихся, которые показывают усилия учащегося, его развитие и достижения в одной или нескольких областях учебного плана.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785019" cy="334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000" b="1" dirty="0">
                <a:latin typeface="+mn-lt"/>
                <a:cs typeface="Times New Roman" pitchFamily="18" charset="0"/>
              </a:rPr>
              <a:t>	</a:t>
            </a:r>
          </a:p>
          <a:p>
            <a:pPr eaLnBrk="0" hangingPunct="0">
              <a:defRPr/>
            </a:pPr>
            <a:endParaRPr lang="ru-RU" sz="3000" dirty="0"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01407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	проектировочный этап осуществляется учителем, в результате чего задается план совместной деятельности ученика и педагога при создании «портфолио»;</a:t>
            </a:r>
          </a:p>
          <a:p>
            <a:r>
              <a:rPr lang="ru-RU" sz="2800" dirty="0" smtClean="0"/>
              <a:t>•	основной этап  включает совместную работу ученика и учителя по созданию творческого продукта – накопление и защита «портфолио»;</a:t>
            </a:r>
          </a:p>
          <a:p>
            <a:r>
              <a:rPr lang="ru-RU" sz="2800" dirty="0" smtClean="0"/>
              <a:t>•	завершающий этап предполагает совместную рефлексию учителя и учеников, а так же рефлексию учителем собственных педагогических достижений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Этапы составления портфолио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526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3901"/>
              </p:ext>
            </p:extLst>
          </p:nvPr>
        </p:nvGraphicFramePr>
        <p:xfrm>
          <a:off x="204981" y="116632"/>
          <a:ext cx="883493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4" imgW="6449628" imgH="4573643" progId="Word.Document.12">
                  <p:embed/>
                </p:oleObj>
              </mc:Choice>
              <mc:Fallback>
                <p:oleObj name="Документ" r:id="rId4" imgW="6449628" imgH="4573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981" y="116632"/>
                        <a:ext cx="8834938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00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74700" y="258763"/>
            <a:ext cx="774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«Портфолио» учащихся 5 классов по биологии</a:t>
            </a:r>
          </a:p>
        </p:txBody>
      </p:sp>
      <p:pic>
        <p:nvPicPr>
          <p:cNvPr id="5" name="Picture 8" descr="http://cs633431.vk.me/v633431436/1d7b8/ZLUwolcqsbc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6441" t="13051" r="4722" b="7858"/>
          <a:stretch>
            <a:fillRect/>
          </a:stretch>
        </p:blipFill>
        <p:spPr bwMode="auto">
          <a:xfrm rot="5400000">
            <a:off x="17977" y="1321677"/>
            <a:ext cx="3840310" cy="25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Учитель\Рабочий стол\проверить\zd1OOle3n8o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t="2315" r="9439" b="51259"/>
          <a:stretch>
            <a:fillRect/>
          </a:stretch>
        </p:blipFill>
        <p:spPr bwMode="auto">
          <a:xfrm>
            <a:off x="3796747" y="844114"/>
            <a:ext cx="4512365" cy="308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s://pp.vk.me/c633431/v633431436/1d7f2/ppi1WqjG2Lk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3886" t="11028" r="6047" b="5214"/>
          <a:stretch>
            <a:fillRect/>
          </a:stretch>
        </p:blipFill>
        <p:spPr bwMode="auto">
          <a:xfrm>
            <a:off x="209159" y="3830638"/>
            <a:ext cx="4340225" cy="302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Учитель\Рабочий стол\проверить\eR8sQlhn7pA.jpg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2365" t="12000" r="25732" b="24088"/>
          <a:stretch>
            <a:fillRect/>
          </a:stretch>
        </p:blipFill>
        <p:spPr bwMode="auto">
          <a:xfrm>
            <a:off x="4477440" y="3786511"/>
            <a:ext cx="4666560" cy="295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2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00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11150" y="2651125"/>
            <a:ext cx="8558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/>
              <a:t>	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7335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«Портфолио</a:t>
            </a:r>
            <a:r>
              <a:rPr lang="ru-RU" sz="2800" dirty="0" smtClean="0"/>
              <a:t>» – это «отчёт по процессу обучения ребёнка: что ученик узнал и как проходил процесс обучения; как он думает, подвергает сомнению, анализирует, синтезирует, производит, создаёт; и как он взаимодействует на интеллектуальном, эмоциональном и социальном уровнях с другими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43711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«Портфель</a:t>
            </a:r>
            <a:r>
              <a:rPr lang="ru-RU" sz="2800" dirty="0" smtClean="0"/>
              <a:t>» - как инструмент самооценки собственного познавательного и творческого  труда ученика, рефлексии его собственной деятельности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95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3"/>
          <p:cNvSpPr>
            <a:spLocks noChangeArrowheads="1"/>
          </p:cNvSpPr>
          <p:nvPr/>
        </p:nvSpPr>
        <p:spPr bwMode="auto">
          <a:xfrm>
            <a:off x="0" y="-28575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3000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dirty="0"/>
              <a:t>Ц</a:t>
            </a:r>
            <a:r>
              <a:rPr lang="ru-RU" sz="3000" b="1" dirty="0" smtClean="0"/>
              <a:t>ели </a:t>
            </a:r>
            <a:r>
              <a:rPr lang="ru-RU" sz="3000" b="1" dirty="0"/>
              <a:t>технологии «</a:t>
            </a:r>
            <a:r>
              <a:rPr lang="ru-RU" sz="3000" b="1" dirty="0" smtClean="0"/>
              <a:t>портфолио» при обучении биологии </a:t>
            </a:r>
            <a:endParaRPr lang="ru-RU" sz="3000" b="1" dirty="0"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0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045934"/>
            <a:ext cx="856895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sz="3000" dirty="0"/>
          </a:p>
          <a:p>
            <a:pPr algn="just" eaLnBrk="0" hangingPunct="0">
              <a:defRPr/>
            </a:pPr>
            <a:r>
              <a:rPr lang="ru-RU" sz="3000" dirty="0"/>
              <a:t>•	расширение возможностей обучения;</a:t>
            </a:r>
          </a:p>
          <a:p>
            <a:pPr algn="just" eaLnBrk="0" hangingPunct="0">
              <a:defRPr/>
            </a:pPr>
            <a:r>
              <a:rPr lang="ru-RU" sz="3000" dirty="0"/>
              <a:t>•	изучение процесса обучения;</a:t>
            </a:r>
          </a:p>
          <a:p>
            <a:pPr algn="just" eaLnBrk="0" hangingPunct="0">
              <a:defRPr/>
            </a:pPr>
            <a:r>
              <a:rPr lang="ru-RU" sz="3000" dirty="0"/>
              <a:t>•	поощрение самообразования;</a:t>
            </a:r>
          </a:p>
          <a:p>
            <a:pPr algn="just" eaLnBrk="0" hangingPunct="0">
              <a:defRPr/>
            </a:pPr>
            <a:r>
              <a:rPr lang="ru-RU" sz="3000" dirty="0"/>
              <a:t>•	демонстрация развития по отношению к выявленным результатам;</a:t>
            </a:r>
          </a:p>
          <a:p>
            <a:pPr algn="just" eaLnBrk="0" hangingPunct="0">
              <a:defRPr/>
            </a:pPr>
            <a:r>
              <a:rPr lang="ru-RU" sz="3000" dirty="0"/>
              <a:t>•	создание общего подхода, при котором сами учащиеся будут оценивать свое обучение;</a:t>
            </a:r>
          </a:p>
          <a:p>
            <a:pPr algn="just" eaLnBrk="0" hangingPunct="0">
              <a:defRPr/>
            </a:pPr>
            <a:r>
              <a:rPr lang="ru-RU" sz="3000" dirty="0"/>
              <a:t>•	возможности одинаковой поддержки развития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309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Основные функции технологии «портфолио»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7341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•	диагностическая (фиксирует изменения и рост знаний учащихся за определенный период времени);</a:t>
            </a:r>
          </a:p>
          <a:p>
            <a:pPr algn="just"/>
            <a:r>
              <a:rPr lang="ru-RU" sz="2800" dirty="0" smtClean="0"/>
              <a:t>•	целеполагания (поддерживает учебные цели ученика);</a:t>
            </a:r>
          </a:p>
          <a:p>
            <a:pPr algn="just"/>
            <a:r>
              <a:rPr lang="ru-RU" sz="2800" dirty="0" smtClean="0"/>
              <a:t>•	содержательная (раскрывает весь спектр выполняемых учеником работ);</a:t>
            </a:r>
          </a:p>
          <a:p>
            <a:pPr algn="just"/>
            <a:r>
              <a:rPr lang="ru-RU" sz="2800" dirty="0" smtClean="0"/>
              <a:t>•	развивающая (обеспечивает непрерывность процесса обучения от года к году);</a:t>
            </a:r>
          </a:p>
          <a:p>
            <a:pPr algn="just"/>
            <a:r>
              <a:rPr lang="ru-RU" sz="2800" dirty="0" smtClean="0"/>
              <a:t>•	мотивационная (поощряет результаты деятельности учащихся, преподавателей и родителей);</a:t>
            </a:r>
          </a:p>
          <a:p>
            <a:pPr algn="just"/>
            <a:r>
              <a:rPr lang="ru-RU" sz="2800" dirty="0" smtClean="0"/>
              <a:t>•	рейтинговая (позволяет определить количественные и качественные индивидуальные достижения ученика)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71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600"/>
          </a:p>
        </p:txBody>
      </p:sp>
      <p:sp>
        <p:nvSpPr>
          <p:cNvPr id="30" name="Овал 29"/>
          <p:cNvSpPr/>
          <p:nvPr/>
        </p:nvSpPr>
        <p:spPr bwMode="auto">
          <a:xfrm>
            <a:off x="3084513" y="4711700"/>
            <a:ext cx="3011487" cy="1335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132513" y="3130233"/>
            <a:ext cx="3011487" cy="13350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6" name="Овал 25"/>
          <p:cNvSpPr>
            <a:spLocks noChangeArrowheads="1"/>
          </p:cNvSpPr>
          <p:nvPr/>
        </p:nvSpPr>
        <p:spPr bwMode="auto">
          <a:xfrm>
            <a:off x="6132513" y="5141913"/>
            <a:ext cx="3011487" cy="1335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0" y="5522913"/>
            <a:ext cx="3011488" cy="1335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3059430" y="1445260"/>
            <a:ext cx="3011488" cy="1335088"/>
          </a:xfrm>
          <a:prstGeom prst="ellipse">
            <a:avLst/>
          </a:prstGeom>
          <a:solidFill>
            <a:srgbClr val="BDFFE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0" y="3755073"/>
            <a:ext cx="3011488" cy="1335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132513" y="911860"/>
            <a:ext cx="3011487" cy="1335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0" y="542290"/>
            <a:ext cx="3011488" cy="1335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3081973" y="3157220"/>
            <a:ext cx="3011487" cy="1335088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0" y="2143125"/>
            <a:ext cx="2835275" cy="1335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94120" y="5257800"/>
            <a:ext cx="28498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600" dirty="0" smtClean="0"/>
              <a:t>«Портфолио </a:t>
            </a:r>
            <a:r>
              <a:rPr lang="ru-RU" sz="2600" dirty="0"/>
              <a:t>для поступления в </a:t>
            </a:r>
            <a:r>
              <a:rPr lang="ru-RU" sz="2600" dirty="0" smtClean="0"/>
              <a:t>вуз»</a:t>
            </a:r>
            <a:endParaRPr lang="ru-RU" sz="2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42945" y="3333750"/>
            <a:ext cx="26701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«Показательный  портфолио»</a:t>
            </a:r>
            <a:endParaRPr lang="ru-RU" sz="2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5680" y="1651635"/>
            <a:ext cx="21002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600" dirty="0" smtClean="0"/>
              <a:t>«Портфолио развития»</a:t>
            </a:r>
            <a:endParaRPr lang="ru-RU" sz="26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2643" y="4986338"/>
            <a:ext cx="2559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«Портфолио </a:t>
            </a:r>
            <a:r>
              <a:rPr lang="ru-RU" sz="2600" dirty="0"/>
              <a:t>для </a:t>
            </a:r>
            <a:r>
              <a:rPr lang="ru-RU" sz="2600" dirty="0" smtClean="0"/>
              <a:t>планирования»</a:t>
            </a:r>
            <a:endParaRPr lang="ru-RU" sz="2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1725" y="1072515"/>
            <a:ext cx="2962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«Портфолио подготовленности»</a:t>
            </a:r>
            <a:endParaRPr lang="ru-RU" sz="26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1720" y="3355658"/>
            <a:ext cx="3002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600" dirty="0" smtClean="0"/>
              <a:t>«Комбинированный портфолио»</a:t>
            </a:r>
            <a:endParaRPr lang="ru-RU" sz="26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334" y="767715"/>
            <a:ext cx="22523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600" dirty="0" smtClean="0"/>
              <a:t>«Портфолио документов»</a:t>
            </a:r>
            <a:endParaRPr lang="ru-RU" sz="2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325" y="5711825"/>
            <a:ext cx="20304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«Портфолио процесса»</a:t>
            </a:r>
            <a:endParaRPr lang="ru-RU" sz="26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7033" y="3961765"/>
            <a:ext cx="24145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«Портфолио отзывов»</a:t>
            </a:r>
            <a:endParaRPr lang="ru-RU" sz="26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5905" y="2426018"/>
            <a:ext cx="24145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dirty="0" smtClean="0"/>
              <a:t>«Портфолио работ»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6" grpId="0" animBg="1"/>
      <p:bldP spid="24" grpId="0" animBg="1"/>
      <p:bldP spid="23" grpId="0" animBg="1"/>
      <p:bldP spid="21" grpId="0" animBg="1"/>
      <p:bldP spid="20" grpId="0" animBg="1"/>
      <p:bldP spid="17" grpId="0" animBg="1"/>
      <p:bldP spid="16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«Портфолио </a:t>
            </a:r>
            <a:r>
              <a:rPr lang="ru-RU" sz="2800" b="1" dirty="0" smtClean="0"/>
              <a:t>документов</a:t>
            </a:r>
            <a:r>
              <a:rPr lang="ru-RU" sz="2800" b="1" dirty="0" smtClean="0"/>
              <a:t>» или «Рабочий портфолио»:</a:t>
            </a:r>
          </a:p>
          <a:p>
            <a:r>
              <a:rPr lang="ru-RU" sz="2800" dirty="0" smtClean="0"/>
              <a:t>Включает коллекцию работ, собранных за определённый период обучения, демонстрирующую прогресс учащегося в какой-либо учебной сфере. </a:t>
            </a:r>
          </a:p>
          <a:p>
            <a:r>
              <a:rPr lang="ru-RU" sz="2800" dirty="0" smtClean="0"/>
              <a:t>Этот вид «портфолио» может содержать любые материалы, в том числе планы и черновики, которые показывают, каких успехов добился ученик в процессе обучения, с момента, как он поставил перед собой определённую цель и до того, как он её достиг. Поэтому в «портфолио» могут быть представлены как успешные, так и неудачные.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39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«Портфолио процесса»:</a:t>
            </a:r>
          </a:p>
          <a:p>
            <a:pPr algn="just"/>
            <a:r>
              <a:rPr lang="ru-RU" sz="2800" dirty="0" smtClean="0"/>
              <a:t>Отражает все фазы и этапы обучения. Позволяет показать, как учащийся интегрирует специальные знания и навыки и достигает прогресса,  овладевая определёнными умениями, как на начальном, так и на высоком уровне. Кроме того, демонстрирует процесс рефлексии учащимся собственного учебного опыта и включает дневники самонаблюдения и различные формы самоотчёта и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21939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«Показательный портфолио»: </a:t>
            </a:r>
          </a:p>
          <a:p>
            <a:r>
              <a:rPr lang="ru-RU" sz="2800" dirty="0" smtClean="0"/>
              <a:t>Позволяет лучше всего оценить достижения учащегося по основным предметам школьной программы. Может включать только лучшие работы, отобранные в ходе совместного обсуждения учеником и педагогом. </a:t>
            </a:r>
            <a:r>
              <a:rPr lang="ru-RU" sz="2800" dirty="0"/>
              <a:t>Э</a:t>
            </a:r>
            <a:r>
              <a:rPr lang="ru-RU" sz="2800" dirty="0" smtClean="0"/>
              <a:t>тот вид «портфолио» наиболее оптимален для классов естественнонаучного профиля, так как позволяет направлять, стимулировать высокие достижения учащихся по предмету.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5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815</Words>
  <Application>Microsoft Office PowerPoint</Application>
  <PresentationFormat>Экран (4:3)</PresentationFormat>
  <Paragraphs>170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Наталья Андреева</cp:lastModifiedBy>
  <cp:revision>8</cp:revision>
  <dcterms:created xsi:type="dcterms:W3CDTF">2017-04-12T20:36:05Z</dcterms:created>
  <dcterms:modified xsi:type="dcterms:W3CDTF">2019-04-14T16:23:20Z</dcterms:modified>
</cp:coreProperties>
</file>