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06826-0562-4EC4-B878-4853FF00BB90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AFD59-D1B6-4B61-8B2C-393AA08AFA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8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1FACD0-4095-42F5-BB57-5783B55EE332}" type="slidenum">
              <a:rPr lang="ru-RU" altLang="ru-RU"/>
              <a:pPr eaLnBrk="1" hangingPunct="1">
                <a:spcBef>
                  <a:spcPct val="0"/>
                </a:spcBef>
              </a:pPr>
              <a:t>13</a:t>
            </a:fld>
            <a:endParaRPr lang="ru-RU" altLang="ru-RU"/>
          </a:p>
        </p:txBody>
      </p:sp>
      <p:sp>
        <p:nvSpPr>
          <p:cNvPr id="427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5271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6664D4-80A3-4AE1-AE73-2E356B330652}" type="slidenum">
              <a:rPr lang="ru-RU" altLang="ru-RU"/>
              <a:pPr eaLnBrk="1" hangingPunct="1">
                <a:spcBef>
                  <a:spcPct val="0"/>
                </a:spcBef>
              </a:pPr>
              <a:t>22</a:t>
            </a:fld>
            <a:endParaRPr lang="ru-RU" altLang="ru-RU"/>
          </a:p>
        </p:txBody>
      </p:sp>
      <p:sp>
        <p:nvSpPr>
          <p:cNvPr id="436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39297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97273DC-4B14-477F-A6B9-4E0A78AB598B}" type="slidenum">
              <a:rPr lang="ru-RU" altLang="ru-RU"/>
              <a:pPr eaLnBrk="1" hangingPunct="1">
                <a:spcBef>
                  <a:spcPct val="0"/>
                </a:spcBef>
              </a:pPr>
              <a:t>23</a:t>
            </a:fld>
            <a:endParaRPr lang="ru-RU" altLang="ru-RU"/>
          </a:p>
        </p:txBody>
      </p:sp>
      <p:sp>
        <p:nvSpPr>
          <p:cNvPr id="437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609769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345891-A395-4FED-BA99-2DA4A35DC409}" type="slidenum">
              <a:rPr lang="ru-RU" altLang="ru-RU"/>
              <a:pPr eaLnBrk="1" hangingPunct="1">
                <a:spcBef>
                  <a:spcPct val="0"/>
                </a:spcBef>
              </a:pPr>
              <a:t>24</a:t>
            </a:fld>
            <a:endParaRPr lang="ru-RU" altLang="ru-RU"/>
          </a:p>
        </p:txBody>
      </p:sp>
      <p:sp>
        <p:nvSpPr>
          <p:cNvPr id="438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87418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965785B-CB4F-48BD-9055-AB8CC7B6F770}" type="slidenum">
              <a:rPr lang="ru-RU" altLang="ru-RU"/>
              <a:pPr eaLnBrk="1" hangingPunct="1">
                <a:spcBef>
                  <a:spcPct val="0"/>
                </a:spcBef>
              </a:pPr>
              <a:t>25</a:t>
            </a:fld>
            <a:endParaRPr lang="ru-RU" altLang="ru-RU"/>
          </a:p>
        </p:txBody>
      </p:sp>
      <p:sp>
        <p:nvSpPr>
          <p:cNvPr id="439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882515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9E302B-A955-480B-8164-C7B14C3C3F92}" type="slidenum">
              <a:rPr lang="ru-RU" altLang="ru-RU"/>
              <a:pPr eaLnBrk="1" hangingPunct="1">
                <a:spcBef>
                  <a:spcPct val="0"/>
                </a:spcBef>
              </a:pPr>
              <a:t>26</a:t>
            </a:fld>
            <a:endParaRPr lang="ru-RU" altLang="ru-RU"/>
          </a:p>
        </p:txBody>
      </p:sp>
      <p:sp>
        <p:nvSpPr>
          <p:cNvPr id="440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547171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E88363-BAAE-40A5-9D1D-B6B73041376F}" type="slidenum">
              <a:rPr lang="ru-RU" altLang="ru-RU"/>
              <a:pPr eaLnBrk="1" hangingPunct="1">
                <a:spcBef>
                  <a:spcPct val="0"/>
                </a:spcBef>
              </a:pPr>
              <a:t>27</a:t>
            </a:fld>
            <a:endParaRPr lang="ru-RU" altLang="ru-RU"/>
          </a:p>
        </p:txBody>
      </p:sp>
      <p:sp>
        <p:nvSpPr>
          <p:cNvPr id="441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39462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F991C3-1E5A-4ED4-A96D-6F371FB76495}" type="slidenum">
              <a:rPr lang="ru-RU" altLang="ru-RU"/>
              <a:pPr eaLnBrk="1" hangingPunct="1">
                <a:spcBef>
                  <a:spcPct val="0"/>
                </a:spcBef>
              </a:pPr>
              <a:t>28</a:t>
            </a:fld>
            <a:endParaRPr lang="ru-RU" altLang="ru-RU"/>
          </a:p>
        </p:txBody>
      </p:sp>
      <p:sp>
        <p:nvSpPr>
          <p:cNvPr id="442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69406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8964C1-1F7B-4A71-8EE1-BD6EBCA57958}" type="slidenum">
              <a:rPr lang="ru-RU" altLang="ru-RU"/>
              <a:pPr eaLnBrk="1" hangingPunct="1">
                <a:spcBef>
                  <a:spcPct val="0"/>
                </a:spcBef>
              </a:pPr>
              <a:t>29</a:t>
            </a:fld>
            <a:endParaRPr lang="ru-RU" altLang="ru-RU"/>
          </a:p>
        </p:txBody>
      </p:sp>
      <p:sp>
        <p:nvSpPr>
          <p:cNvPr id="443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836811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0952E2-08E7-41CC-A38F-7A636318A483}" type="slidenum">
              <a:rPr lang="ru-RU" altLang="ru-RU"/>
              <a:pPr eaLnBrk="1" hangingPunct="1">
                <a:spcBef>
                  <a:spcPct val="0"/>
                </a:spcBef>
              </a:pPr>
              <a:t>30</a:t>
            </a:fld>
            <a:endParaRPr lang="ru-RU" altLang="ru-RU"/>
          </a:p>
        </p:txBody>
      </p:sp>
      <p:sp>
        <p:nvSpPr>
          <p:cNvPr id="444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90709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9F9CC9-4204-4FFE-80B1-59ACD677B82D}" type="slidenum">
              <a:rPr lang="ru-RU" altLang="ru-RU"/>
              <a:pPr eaLnBrk="1" hangingPunct="1">
                <a:spcBef>
                  <a:spcPct val="0"/>
                </a:spcBef>
              </a:pPr>
              <a:t>31</a:t>
            </a:fld>
            <a:endParaRPr lang="ru-RU" altLang="ru-RU"/>
          </a:p>
        </p:txBody>
      </p:sp>
      <p:sp>
        <p:nvSpPr>
          <p:cNvPr id="445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238645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A6CF68-3D06-4945-BD9A-281B128E73A4}" type="slidenum">
              <a:rPr lang="ru-RU" altLang="ru-RU"/>
              <a:pPr eaLnBrk="1" hangingPunct="1">
                <a:spcBef>
                  <a:spcPct val="0"/>
                </a:spcBef>
              </a:pPr>
              <a:t>14</a:t>
            </a:fld>
            <a:endParaRPr lang="ru-RU" altLang="ru-RU"/>
          </a:p>
        </p:txBody>
      </p:sp>
      <p:sp>
        <p:nvSpPr>
          <p:cNvPr id="42803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2075" y="746125"/>
            <a:ext cx="6615113" cy="3721100"/>
          </a:xfrm>
          <a:ln/>
        </p:spPr>
      </p:sp>
      <p:sp>
        <p:nvSpPr>
          <p:cNvPr id="428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5600" cy="4467225"/>
          </a:xfrm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533947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E13494F-5F51-4852-8D6A-EBD6B00AE6D4}" type="slidenum">
              <a:rPr lang="ru-RU" altLang="ru-RU"/>
              <a:pPr eaLnBrk="1" hangingPunct="1">
                <a:spcBef>
                  <a:spcPct val="0"/>
                </a:spcBef>
              </a:pPr>
              <a:t>32</a:t>
            </a:fld>
            <a:endParaRPr lang="ru-RU" altLang="ru-RU"/>
          </a:p>
        </p:txBody>
      </p:sp>
      <p:sp>
        <p:nvSpPr>
          <p:cNvPr id="446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5788469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F1F73D-C9BA-42DD-B9FC-9C3025752938}" type="slidenum">
              <a:rPr lang="ru-RU" altLang="ru-RU"/>
              <a:pPr eaLnBrk="1" hangingPunct="1">
                <a:spcBef>
                  <a:spcPct val="0"/>
                </a:spcBef>
              </a:pPr>
              <a:t>33</a:t>
            </a:fld>
            <a:endParaRPr lang="ru-RU" altLang="ru-RU"/>
          </a:p>
        </p:txBody>
      </p:sp>
      <p:sp>
        <p:nvSpPr>
          <p:cNvPr id="447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064793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86F25F-BE0C-4F65-8405-912D8247245D}" type="slidenum">
              <a:rPr lang="ru-RU" altLang="ru-RU"/>
              <a:pPr eaLnBrk="1" hangingPunct="1">
                <a:spcBef>
                  <a:spcPct val="0"/>
                </a:spcBef>
              </a:pPr>
              <a:t>34</a:t>
            </a:fld>
            <a:endParaRPr lang="ru-RU" altLang="ru-RU"/>
          </a:p>
        </p:txBody>
      </p:sp>
      <p:sp>
        <p:nvSpPr>
          <p:cNvPr id="448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9151870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EFD901-C196-49F9-8F2D-22DEAB49AD08}" type="slidenum">
              <a:rPr lang="ru-RU" altLang="ru-RU"/>
              <a:pPr eaLnBrk="1" hangingPunct="1">
                <a:spcBef>
                  <a:spcPct val="0"/>
                </a:spcBef>
              </a:pPr>
              <a:t>35</a:t>
            </a:fld>
            <a:endParaRPr lang="ru-RU" altLang="ru-RU"/>
          </a:p>
        </p:txBody>
      </p:sp>
      <p:sp>
        <p:nvSpPr>
          <p:cNvPr id="449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887647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1C0CEF-4DA4-4A30-A195-AE8751E333E0}" type="slidenum">
              <a:rPr lang="ru-RU" altLang="ru-RU"/>
              <a:pPr eaLnBrk="1" hangingPunct="1">
                <a:spcBef>
                  <a:spcPct val="0"/>
                </a:spcBef>
              </a:pPr>
              <a:t>36</a:t>
            </a:fld>
            <a:endParaRPr lang="ru-RU" altLang="ru-RU"/>
          </a:p>
        </p:txBody>
      </p:sp>
      <p:sp>
        <p:nvSpPr>
          <p:cNvPr id="450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007146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AC84AC-1CB1-4EAE-8901-64C93196D697}" type="slidenum">
              <a:rPr lang="ru-RU" altLang="ru-RU"/>
              <a:pPr eaLnBrk="1" hangingPunct="1">
                <a:spcBef>
                  <a:spcPct val="0"/>
                </a:spcBef>
              </a:pPr>
              <a:t>37</a:t>
            </a:fld>
            <a:endParaRPr lang="ru-RU" altLang="ru-RU"/>
          </a:p>
        </p:txBody>
      </p:sp>
      <p:sp>
        <p:nvSpPr>
          <p:cNvPr id="451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73928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958937-57A5-4A25-A318-C09F8256C029}" type="slidenum">
              <a:rPr lang="ru-RU" altLang="ru-RU"/>
              <a:pPr eaLnBrk="1" hangingPunct="1">
                <a:spcBef>
                  <a:spcPct val="0"/>
                </a:spcBef>
              </a:pPr>
              <a:t>15</a:t>
            </a:fld>
            <a:endParaRPr lang="ru-RU" altLang="ru-RU"/>
          </a:p>
        </p:txBody>
      </p:sp>
      <p:sp>
        <p:nvSpPr>
          <p:cNvPr id="429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23776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CC7448-C719-4231-8F1A-1A3857491C27}" type="slidenum">
              <a:rPr lang="ru-RU" altLang="ru-RU"/>
              <a:pPr eaLnBrk="1" hangingPunct="1">
                <a:spcBef>
                  <a:spcPct val="0"/>
                </a:spcBef>
              </a:pPr>
              <a:t>16</a:t>
            </a:fld>
            <a:endParaRPr lang="ru-RU" altLang="ru-RU"/>
          </a:p>
        </p:txBody>
      </p:sp>
      <p:sp>
        <p:nvSpPr>
          <p:cNvPr id="43008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ln/>
        </p:spPr>
      </p:sp>
      <p:sp>
        <p:nvSpPr>
          <p:cNvPr id="430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7037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41A237-5D7C-44D3-A7FD-58FD5A895B83}" type="slidenum">
              <a:rPr lang="ru-RU" altLang="ru-RU"/>
              <a:pPr eaLnBrk="1" hangingPunct="1">
                <a:spcBef>
                  <a:spcPct val="0"/>
                </a:spcBef>
              </a:pPr>
              <a:t>17</a:t>
            </a:fld>
            <a:endParaRPr lang="ru-RU" altLang="ru-RU"/>
          </a:p>
        </p:txBody>
      </p:sp>
      <p:sp>
        <p:nvSpPr>
          <p:cNvPr id="431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83663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397035-BDF2-4B30-AAAA-C10B7F655FE0}" type="slidenum">
              <a:rPr lang="ru-RU" altLang="ru-RU"/>
              <a:pPr eaLnBrk="1" hangingPunct="1">
                <a:spcBef>
                  <a:spcPct val="0"/>
                </a:spcBef>
              </a:pPr>
              <a:t>18</a:t>
            </a:fld>
            <a:endParaRPr lang="ru-RU" altLang="ru-RU"/>
          </a:p>
        </p:txBody>
      </p:sp>
      <p:sp>
        <p:nvSpPr>
          <p:cNvPr id="432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26951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C38650-813A-4724-832D-AFBEC0F12FDF}" type="slidenum">
              <a:rPr lang="ru-RU" altLang="ru-RU"/>
              <a:pPr eaLnBrk="1" hangingPunct="1">
                <a:spcBef>
                  <a:spcPct val="0"/>
                </a:spcBef>
              </a:pPr>
              <a:t>19</a:t>
            </a:fld>
            <a:endParaRPr lang="ru-RU" altLang="ru-RU"/>
          </a:p>
        </p:txBody>
      </p:sp>
      <p:sp>
        <p:nvSpPr>
          <p:cNvPr id="433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62995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7663BA-0421-4C4D-914D-281284C3150D}" type="slidenum">
              <a:rPr lang="ru-RU" altLang="ru-RU"/>
              <a:pPr eaLnBrk="1" hangingPunct="1">
                <a:spcBef>
                  <a:spcPct val="0"/>
                </a:spcBef>
              </a:pPr>
              <a:t>20</a:t>
            </a:fld>
            <a:endParaRPr lang="ru-RU" altLang="ru-RU"/>
          </a:p>
        </p:txBody>
      </p:sp>
      <p:sp>
        <p:nvSpPr>
          <p:cNvPr id="434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69611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D565D5-25D8-4C2E-AA35-16583A27000E}" type="slidenum">
              <a:rPr lang="ru-RU" altLang="ru-RU"/>
              <a:pPr eaLnBrk="1" hangingPunct="1">
                <a:spcBef>
                  <a:spcPct val="0"/>
                </a:spcBef>
              </a:pPr>
              <a:t>21</a:t>
            </a:fld>
            <a:endParaRPr lang="ru-RU" altLang="ru-RU"/>
          </a:p>
        </p:txBody>
      </p:sp>
      <p:sp>
        <p:nvSpPr>
          <p:cNvPr id="435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46618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C105C8-14A0-4C06-9978-7C34E05AB71F}" type="slidenum">
              <a:rPr lang="ru-RU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02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016FC-615B-4541-9459-CD6CBD01554C}" type="slidenum">
              <a:rPr lang="ru-RU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90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29EE4D-FD92-4DD3-90D4-7698E63E3401}" type="slidenum">
              <a:rPr lang="ru-RU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3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631050-BB69-4D99-B5B5-69154DB5CC56}" type="slidenum">
              <a:rPr lang="ru-RU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855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E2524B-08AA-456B-9F1C-47DEA9664CFD}" type="slidenum">
              <a:rPr lang="ru-RU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692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3E948-90D8-4D05-8944-8744C71AB7C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38805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719263"/>
            <a:ext cx="10972800" cy="44116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352E8-2E01-490E-B467-C95269DC0FB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783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80E0FA-8F42-48F3-9421-D5D55004213E}" type="slidenum">
              <a:rPr lang="ru-RU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4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EEC369-AF17-43E1-9F8E-01CF21007895}" type="slidenum">
              <a:rPr lang="ru-RU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020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3D55B4-C489-42D3-91C6-88EA95C43DF6}" type="slidenum">
              <a:rPr lang="ru-RU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56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1260C1-809F-42F6-AF93-DC1DFC278A16}" type="slidenum">
              <a:rPr lang="ru-RU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9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60971C-BC65-40C4-86DE-139CDE54EE6F}" type="slidenum">
              <a:rPr lang="ru-RU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69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89A6C6-B04B-456C-9668-483F0D65CFC8}" type="slidenum">
              <a:rPr lang="ru-RU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418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F7484E-3C20-4D1D-8E74-FDD564B23200}" type="slidenum">
              <a:rPr lang="ru-RU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86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DE5F37-91CA-4458-B084-0DFD508EAEFA}" type="slidenum">
              <a:rPr lang="ru-RU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70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Garamond" panose="020204040303010108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F9C3BC-7917-4804-96E9-CBAEB0FC811B}" type="slidenum">
              <a:rPr lang="ru-RU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055" name="Freeform 7"/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01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arova-m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8523" y="1524000"/>
            <a:ext cx="10574912" cy="1752600"/>
          </a:xfrm>
        </p:spPr>
        <p:txBody>
          <a:bodyPr/>
          <a:lstStyle/>
          <a:p>
            <a:pPr algn="ctr" eaLnBrk="1" hangingPunct="1"/>
            <a:r>
              <a:rPr lang="ru-RU" altLang="ru-RU" sz="2800" b="1" i="1" dirty="0"/>
              <a:t>Учебная дисциплина</a:t>
            </a:r>
            <a:br>
              <a:rPr lang="ru-RU" altLang="ru-RU" sz="2800" b="1" i="1" dirty="0"/>
            </a:br>
            <a:r>
              <a:rPr lang="ru-RU" altLang="ru-RU" sz="2800" b="1" i="1" dirty="0"/>
              <a:t>«Система менеджмента качества образовательной организации» </a:t>
            </a:r>
            <a:r>
              <a:rPr lang="ru-RU" altLang="ru-RU" sz="2800" dirty="0"/>
              <a:t/>
            </a:r>
            <a:br>
              <a:rPr lang="ru-RU" altLang="ru-RU" sz="2800" dirty="0"/>
            </a:br>
            <a:r>
              <a:rPr lang="ru-RU" altLang="ru-RU" sz="4400" dirty="0"/>
              <a:t>Тема </a:t>
            </a:r>
            <a:r>
              <a:rPr lang="ru-RU" altLang="ru-RU" sz="4400" dirty="0" smtClean="0"/>
              <a:t>1</a:t>
            </a:r>
            <a:r>
              <a:rPr lang="en-US" altLang="ru-RU" sz="4400" dirty="0"/>
              <a:t>.</a:t>
            </a:r>
            <a:r>
              <a:rPr lang="ru-RU" altLang="ru-RU" sz="4400" dirty="0" smtClean="0"/>
              <a:t> Основы </a:t>
            </a:r>
            <a:r>
              <a:rPr lang="ru-RU" altLang="ru-RU" sz="4400" dirty="0"/>
              <a:t>менеджмента </a:t>
            </a:r>
            <a:r>
              <a:rPr lang="ru-RU" altLang="ru-RU" sz="4400" dirty="0" smtClean="0"/>
              <a:t>качества</a:t>
            </a:r>
            <a:endParaRPr lang="ru-RU" altLang="ru-RU" sz="44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ru-RU" altLang="ru-RU" sz="1600" dirty="0"/>
              <a:t>Доцент кафедры управления образованием и кадрового менеджмента, </a:t>
            </a:r>
          </a:p>
          <a:p>
            <a:pPr algn="r" eaLnBrk="1" hangingPunct="1">
              <a:lnSpc>
                <a:spcPct val="90000"/>
              </a:lnSpc>
            </a:pPr>
            <a:r>
              <a:rPr lang="ru-RU" altLang="ru-RU" sz="1600" dirty="0"/>
              <a:t>кандидат физико-математических наук, доцент </a:t>
            </a:r>
          </a:p>
          <a:p>
            <a:pPr algn="r" eaLnBrk="1" hangingPunct="1">
              <a:lnSpc>
                <a:spcPct val="90000"/>
              </a:lnSpc>
            </a:pPr>
            <a:r>
              <a:rPr lang="ru-RU" altLang="ru-RU" sz="1600" b="1" dirty="0"/>
              <a:t>Жарова Марина Владиславовна</a:t>
            </a:r>
          </a:p>
          <a:p>
            <a:pPr algn="r" eaLnBrk="1" hangingPunct="1">
              <a:lnSpc>
                <a:spcPct val="90000"/>
              </a:lnSpc>
            </a:pPr>
            <a:r>
              <a:rPr lang="en-US" altLang="ru-RU" sz="1600" b="1" dirty="0">
                <a:hlinkClick r:id="rId2"/>
              </a:rPr>
              <a:t>garova-m@mail.ru</a:t>
            </a:r>
            <a:endParaRPr lang="en-US" altLang="ru-RU" sz="1600" b="1" dirty="0"/>
          </a:p>
          <a:p>
            <a:pPr algn="r" eaLnBrk="1" hangingPunct="1">
              <a:lnSpc>
                <a:spcPct val="90000"/>
              </a:lnSpc>
            </a:pPr>
            <a:r>
              <a:rPr lang="en-US" altLang="ru-RU" sz="1600" b="1" dirty="0"/>
              <a:t>+7(911)9195559</a:t>
            </a:r>
            <a:endParaRPr lang="ru-RU" alt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99357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800" b="1" i="1"/>
              <a:t>Центры оценки качества общего образования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dirty="0"/>
              <a:t>Центры оценки качества общего образования, например, при Институте содержания и методов обучения РАО ограничиваются оценкой качества результатов образования: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dirty="0"/>
              <a:t>- изучением  уровня общеобразовательной подготовки российских школьников по предметам;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dirty="0"/>
              <a:t>- участием в международных сравнительных исследованиях качества образования в России: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/>
              <a:t>естественно-математическое образование – </a:t>
            </a:r>
            <a:r>
              <a:rPr lang="en-US" altLang="ru-RU" sz="2000" dirty="0"/>
              <a:t>TIMSS</a:t>
            </a:r>
            <a:r>
              <a:rPr lang="ru-RU" altLang="ru-RU" sz="2000" dirty="0"/>
              <a:t>; 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/>
              <a:t>мониторинг знаний и умений в новом тысячелетии – </a:t>
            </a:r>
            <a:r>
              <a:rPr lang="en-US" altLang="ru-RU" sz="2000" dirty="0"/>
              <a:t>PISA</a:t>
            </a:r>
            <a:r>
              <a:rPr lang="ru-RU" altLang="ru-RU" sz="2000" dirty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err="1"/>
              <a:t>граждановедческое</a:t>
            </a:r>
            <a:r>
              <a:rPr lang="ru-RU" altLang="ru-RU" sz="2000" dirty="0"/>
              <a:t> образование - </a:t>
            </a:r>
            <a:r>
              <a:rPr lang="en-US" altLang="ru-RU" sz="2000" dirty="0"/>
              <a:t>CIVIC</a:t>
            </a:r>
            <a:r>
              <a:rPr lang="ru-RU" altLang="ru-RU" sz="2000" dirty="0"/>
              <a:t>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/>
              <a:t>чтение и понимание текстов - </a:t>
            </a:r>
            <a:r>
              <a:rPr lang="en-US" altLang="ru-RU" sz="2000" dirty="0"/>
              <a:t>PIRLS</a:t>
            </a:r>
            <a:r>
              <a:rPr lang="ru-RU" altLang="ru-RU" sz="2000" dirty="0"/>
              <a:t>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/>
              <a:t>информационные технологии - </a:t>
            </a:r>
            <a:r>
              <a:rPr lang="en-US" altLang="ru-RU" sz="2000" dirty="0"/>
              <a:t>SITES</a:t>
            </a:r>
            <a:r>
              <a:rPr lang="ru-RU" altLang="ru-RU" sz="2000" dirty="0"/>
              <a:t>-</a:t>
            </a:r>
            <a:r>
              <a:rPr lang="en-US" altLang="ru-RU" sz="2000" dirty="0"/>
              <a:t>M</a:t>
            </a:r>
            <a:r>
              <a:rPr lang="ru-RU" altLang="ru-RU" sz="2000" dirty="0"/>
              <a:t>1);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/>
              <a:t>разработкой контрольно-измерительных материалов ЕГЭ.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59218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 noChangeAspect="1"/>
          </p:cNvGrpSpPr>
          <p:nvPr/>
        </p:nvGrpSpPr>
        <p:grpSpPr bwMode="auto">
          <a:xfrm>
            <a:off x="2208213" y="1052513"/>
            <a:ext cx="8208962" cy="5040312"/>
            <a:chOff x="2281" y="4491"/>
            <a:chExt cx="7200" cy="3763"/>
          </a:xfrm>
        </p:grpSpPr>
        <p:sp>
          <p:nvSpPr>
            <p:cNvPr id="19460" name="AutoShape 3"/>
            <p:cNvSpPr>
              <a:spLocks noChangeAspect="1" noChangeArrowheads="1"/>
            </p:cNvSpPr>
            <p:nvPr/>
          </p:nvSpPr>
          <p:spPr bwMode="auto">
            <a:xfrm>
              <a:off x="2281" y="4491"/>
              <a:ext cx="7200" cy="3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9461" name="Text Box 4"/>
            <p:cNvSpPr txBox="1">
              <a:spLocks noChangeArrowheads="1"/>
            </p:cNvSpPr>
            <p:nvPr/>
          </p:nvSpPr>
          <p:spPr bwMode="auto">
            <a:xfrm>
              <a:off x="4399" y="5327"/>
              <a:ext cx="2400" cy="558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ru-RU" altLang="ru-RU" sz="1200" b="1">
                  <a:solidFill>
                    <a:srgbClr val="000000"/>
                  </a:solidFill>
                </a:rPr>
                <a:t>Качество системы образования</a:t>
              </a:r>
              <a:endParaRPr lang="ru-RU" altLang="ru-RU" sz="1800" b="1">
                <a:solidFill>
                  <a:srgbClr val="000000"/>
                </a:solidFill>
              </a:endParaRPr>
            </a:p>
          </p:txBody>
        </p:sp>
        <p:sp>
          <p:nvSpPr>
            <p:cNvPr id="19462" name="Text Box 5"/>
            <p:cNvSpPr txBox="1">
              <a:spLocks noChangeArrowheads="1"/>
            </p:cNvSpPr>
            <p:nvPr/>
          </p:nvSpPr>
          <p:spPr bwMode="auto">
            <a:xfrm>
              <a:off x="4257" y="5885"/>
              <a:ext cx="2824" cy="557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ru-RU" altLang="ru-RU" sz="1200" b="1">
                  <a:solidFill>
                    <a:srgbClr val="000000"/>
                  </a:solidFill>
                </a:rPr>
                <a:t>Качество менеджмента  образования</a:t>
              </a:r>
              <a:endParaRPr lang="ru-RU" altLang="ru-RU" sz="1800" b="1">
                <a:solidFill>
                  <a:srgbClr val="000000"/>
                </a:solidFill>
              </a:endParaRPr>
            </a:p>
          </p:txBody>
        </p:sp>
        <p:sp>
          <p:nvSpPr>
            <p:cNvPr id="19463" name="Text Box 6"/>
            <p:cNvSpPr txBox="1">
              <a:spLocks noChangeArrowheads="1"/>
            </p:cNvSpPr>
            <p:nvPr/>
          </p:nvSpPr>
          <p:spPr bwMode="auto">
            <a:xfrm>
              <a:off x="3834" y="6442"/>
              <a:ext cx="3812" cy="55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ru-RU" altLang="ru-RU" sz="1200" b="1">
                  <a:solidFill>
                    <a:srgbClr val="000000"/>
                  </a:solidFill>
                </a:rPr>
                <a:t>Качество образовательной среды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ru-RU" altLang="ru-RU" sz="1200" b="1">
                  <a:solidFill>
                    <a:srgbClr val="000000"/>
                  </a:solidFill>
                </a:rPr>
                <a:t>(условий образовательной среды)</a:t>
              </a:r>
              <a:endParaRPr lang="ru-RU" altLang="ru-RU" sz="1800" b="1">
                <a:solidFill>
                  <a:srgbClr val="000000"/>
                </a:solidFill>
              </a:endParaRPr>
            </a:p>
          </p:txBody>
        </p:sp>
        <p:sp>
          <p:nvSpPr>
            <p:cNvPr id="19464" name="Text Box 7"/>
            <p:cNvSpPr txBox="1">
              <a:spLocks noChangeArrowheads="1"/>
            </p:cNvSpPr>
            <p:nvPr/>
          </p:nvSpPr>
          <p:spPr bwMode="auto">
            <a:xfrm>
              <a:off x="3410" y="6999"/>
              <a:ext cx="4659" cy="558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ru-RU" altLang="ru-RU" sz="1200" b="1">
                  <a:solidFill>
                    <a:srgbClr val="000000"/>
                  </a:solidFill>
                </a:rPr>
                <a:t>Качество образовательного процесса</a:t>
              </a:r>
              <a:endParaRPr lang="ru-RU" altLang="ru-RU" sz="1800" b="1">
                <a:solidFill>
                  <a:srgbClr val="000000"/>
                </a:solidFill>
              </a:endParaRPr>
            </a:p>
          </p:txBody>
        </p:sp>
        <p:sp>
          <p:nvSpPr>
            <p:cNvPr id="19465" name="Text Box 8"/>
            <p:cNvSpPr txBox="1">
              <a:spLocks noChangeArrowheads="1"/>
            </p:cNvSpPr>
            <p:nvPr/>
          </p:nvSpPr>
          <p:spPr bwMode="auto">
            <a:xfrm>
              <a:off x="4681" y="4770"/>
              <a:ext cx="1694" cy="557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ru-RU" altLang="ru-RU" sz="1200" b="1">
                  <a:solidFill>
                    <a:srgbClr val="000000"/>
                  </a:solidFill>
                </a:rPr>
                <a:t>Качество образования</a:t>
              </a:r>
              <a:endParaRPr lang="ru-RU" altLang="ru-RU" sz="1800" b="1">
                <a:solidFill>
                  <a:srgbClr val="000000"/>
                </a:solidFill>
              </a:endParaRPr>
            </a:p>
          </p:txBody>
        </p:sp>
        <p:sp>
          <p:nvSpPr>
            <p:cNvPr id="19466" name="Text Box 9"/>
            <p:cNvSpPr txBox="1">
              <a:spLocks noChangeArrowheads="1"/>
            </p:cNvSpPr>
            <p:nvPr/>
          </p:nvSpPr>
          <p:spPr bwMode="auto">
            <a:xfrm>
              <a:off x="3128" y="7557"/>
              <a:ext cx="5224" cy="557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ru-RU" altLang="ru-RU" sz="1200" b="1">
                  <a:solidFill>
                    <a:srgbClr val="000000"/>
                  </a:solidFill>
                </a:rPr>
                <a:t>Качество результата образовательного процесса</a:t>
              </a:r>
              <a:endParaRPr lang="ru-RU" altLang="ru-RU" sz="1800" b="1">
                <a:solidFill>
                  <a:srgbClr val="000000"/>
                </a:solidFill>
              </a:endParaRPr>
            </a:p>
          </p:txBody>
        </p:sp>
      </p:grpSp>
      <p:sp>
        <p:nvSpPr>
          <p:cNvPr id="19459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/>
              <a:t>Пирамида качества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5946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919162"/>
          </a:xfrm>
        </p:spPr>
        <p:txBody>
          <a:bodyPr/>
          <a:lstStyle/>
          <a:p>
            <a:pPr algn="ctr" eaLnBrk="1" hangingPunct="1"/>
            <a:r>
              <a:rPr lang="ru-RU" altLang="ru-RU" sz="3200" b="1"/>
              <a:t>Основные подходы к разработке модели СМК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268413"/>
            <a:ext cx="8229600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500" b="1"/>
              <a:t>Оценочный метод управления качеством</a:t>
            </a:r>
            <a:r>
              <a:rPr lang="ru-RU" altLang="ru-RU" sz="1500"/>
              <a:t> </a:t>
            </a:r>
            <a:r>
              <a:rPr lang="ru-RU" altLang="ru-RU" sz="1500" b="1"/>
              <a:t>(</a:t>
            </a:r>
            <a:r>
              <a:rPr lang="en-US" altLang="ru-RU" sz="1500" b="1"/>
              <a:t>SWOT</a:t>
            </a:r>
            <a:r>
              <a:rPr lang="ru-RU" altLang="ru-RU" sz="1500" b="1"/>
              <a:t> – анализ)</a:t>
            </a:r>
            <a:r>
              <a:rPr lang="ru-RU" altLang="ru-RU" sz="150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500" b="1"/>
              <a:t>Концепция, основанная на принципах Всеобщего управления качеством (</a:t>
            </a:r>
            <a:r>
              <a:rPr lang="en-US" altLang="ru-RU" sz="1500" b="1" i="1"/>
              <a:t>TQM</a:t>
            </a:r>
            <a:r>
              <a:rPr lang="ru-RU" altLang="ru-RU" sz="1500" b="1"/>
              <a:t>)</a:t>
            </a:r>
            <a:r>
              <a:rPr lang="ru-RU" altLang="ru-RU" sz="1500"/>
              <a:t> </a:t>
            </a:r>
            <a:endParaRPr lang="ru-RU" altLang="ru-RU" sz="1500" b="1"/>
          </a:p>
          <a:p>
            <a:pPr eaLnBrk="1" hangingPunct="1">
              <a:lnSpc>
                <a:spcPct val="80000"/>
              </a:lnSpc>
            </a:pPr>
            <a:r>
              <a:rPr lang="ru-RU" altLang="ru-RU" sz="1500" b="1"/>
              <a:t>Модель системы менеджмента качества в соответствии с требованиями и рекомендация ми международных стандартов серии ISO 9001:2000 (ГОСТ Р ИСО 9001-2001);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500" b="1"/>
              <a:t>Модель Европейского фонда по менеджменту качества (EFQM) и ее модификации для высшего образования</a:t>
            </a:r>
            <a:r>
              <a:rPr lang="ru-RU" altLang="ru-RU" sz="1500"/>
              <a:t>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500" b="1"/>
              <a:t>Модель премии Правительства РФ в области качества</a:t>
            </a:r>
            <a:r>
              <a:rPr lang="ru-RU" altLang="ru-RU" sz="1500"/>
              <a:t>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500" b="1"/>
              <a:t>Модель премии конкурса Министерства образования РФ «Внутривузовские системы обеспечения качества подготовки специалистов» 2003 г</a:t>
            </a:r>
            <a:r>
              <a:rPr lang="ru-RU" altLang="ru-RU" sz="1500"/>
              <a:t> .;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500"/>
              <a:t>Модель Центра исследований политики в области высшего образования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500"/>
              <a:t>( CHEPS ) университета Твенте (Нидерланды);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500"/>
              <a:t>Модель Ассоциации университетов Нидерландов (VSNU);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500"/>
              <a:t>Бельгийско-нидерландская модель (HBO Expert Group).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500"/>
              <a:t>Модель национальной американской премии по качеству «Baldrige National Quality Award » в области образования;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500"/>
              <a:t>Модель эталонного тестирования для Австралийских университетов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500"/>
              <a:t>Общая модель оценки качества (the Common Assessment Framework CAF) и др. </a:t>
            </a:r>
          </a:p>
          <a:p>
            <a:pPr eaLnBrk="1" hangingPunct="1">
              <a:lnSpc>
                <a:spcPct val="80000"/>
              </a:lnSpc>
            </a:pPr>
            <a:endParaRPr lang="ru-RU" altLang="ru-RU" sz="15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500"/>
              <a:t>В основе всех этих моделей лежит процессно-ориентированный подход, все они имеют большую степень совпадения, взаимно дополняют друг друга и отличаются только полнотой и глубиной охвата всех рабочих процессов организации и степенью перекрытия СМК с общей системой менеджмента вуза.</a:t>
            </a:r>
          </a:p>
        </p:txBody>
      </p:sp>
    </p:spTree>
    <p:extLst>
      <p:ext uri="{BB962C8B-B14F-4D97-AF65-F5344CB8AC3E}">
        <p14:creationId xmlns:p14="http://schemas.microsoft.com/office/powerpoint/2010/main" val="67205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90" y="300436"/>
            <a:ext cx="5635206" cy="858837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Особенности подхода</a:t>
            </a:r>
          </a:p>
        </p:txBody>
      </p:sp>
      <p:pic>
        <p:nvPicPr>
          <p:cNvPr id="7782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556" y="1989136"/>
            <a:ext cx="16732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7828" name="Text Box 13"/>
          <p:cNvSpPr txBox="1">
            <a:spLocks noChangeArrowheads="1"/>
          </p:cNvSpPr>
          <p:nvPr/>
        </p:nvSpPr>
        <p:spPr bwMode="auto">
          <a:xfrm>
            <a:off x="5092701" y="3924302"/>
            <a:ext cx="1800225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tabLst>
                <a:tab pos="723900" algn="l"/>
                <a:tab pos="1447800" algn="l"/>
                <a:tab pos="2171700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tabLst>
                <a:tab pos="723900" algn="l"/>
                <a:tab pos="1447800" algn="l"/>
                <a:tab pos="2171700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tabLst>
                <a:tab pos="723900" algn="l"/>
                <a:tab pos="1447800" algn="l"/>
                <a:tab pos="2171700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125"/>
              </a:spcBef>
              <a:buClr>
                <a:srgbClr val="40458C"/>
              </a:buClr>
              <a:buSzPct val="100000"/>
              <a:buNone/>
            </a:pPr>
            <a:r>
              <a:rPr lang="ru-RU" altLang="ru-RU" sz="1800" b="1">
                <a:solidFill>
                  <a:srgbClr val="40458C"/>
                </a:solidFill>
                <a:cs typeface="Lucida Sans Unicode" panose="020B0602030504020204" pitchFamily="34" charset="0"/>
              </a:rPr>
              <a:t>потребитель в центре</a:t>
            </a:r>
          </a:p>
        </p:txBody>
      </p:sp>
      <p:pic>
        <p:nvPicPr>
          <p:cNvPr id="77829" name="Picture 5" descr="j01558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90" y="3846511"/>
            <a:ext cx="1824037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Text Box 13"/>
          <p:cNvSpPr txBox="1">
            <a:spLocks noChangeArrowheads="1"/>
          </p:cNvSpPr>
          <p:nvPr/>
        </p:nvSpPr>
        <p:spPr bwMode="auto">
          <a:xfrm>
            <a:off x="1411289" y="4926011"/>
            <a:ext cx="2806700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tabLst>
                <a:tab pos="723900" algn="l"/>
                <a:tab pos="1447800" algn="l"/>
                <a:tab pos="2171700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tabLst>
                <a:tab pos="723900" algn="l"/>
                <a:tab pos="1447800" algn="l"/>
                <a:tab pos="2171700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tabLst>
                <a:tab pos="723900" algn="l"/>
                <a:tab pos="1447800" algn="l"/>
                <a:tab pos="2171700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125"/>
              </a:spcBef>
              <a:buClr>
                <a:srgbClr val="40458C"/>
              </a:buClr>
              <a:buSzPct val="100000"/>
              <a:buNone/>
            </a:pPr>
            <a:r>
              <a:rPr lang="ru-RU" altLang="ru-RU" sz="1800" b="1">
                <a:solidFill>
                  <a:srgbClr val="40458C"/>
                </a:solidFill>
                <a:cs typeface="Lucida Sans Unicode" panose="020B0602030504020204" pitchFamily="34" charset="0"/>
              </a:rPr>
              <a:t>персонал активно участвует в принятии решений</a:t>
            </a:r>
          </a:p>
        </p:txBody>
      </p:sp>
      <p:pic>
        <p:nvPicPr>
          <p:cNvPr id="77831" name="Picture 7" descr="pe01631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882" y="451642"/>
            <a:ext cx="1860550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2" name="Text Box 13"/>
          <p:cNvSpPr txBox="1">
            <a:spLocks noChangeArrowheads="1"/>
          </p:cNvSpPr>
          <p:nvPr/>
        </p:nvSpPr>
        <p:spPr bwMode="auto">
          <a:xfrm>
            <a:off x="7482307" y="1805779"/>
            <a:ext cx="2087562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tabLst>
                <a:tab pos="723900" algn="l"/>
                <a:tab pos="1447800" algn="l"/>
                <a:tab pos="2171700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tabLst>
                <a:tab pos="723900" algn="l"/>
                <a:tab pos="1447800" algn="l"/>
                <a:tab pos="2171700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tabLst>
                <a:tab pos="723900" algn="l"/>
                <a:tab pos="1447800" algn="l"/>
                <a:tab pos="2171700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125"/>
              </a:spcBef>
              <a:buClr>
                <a:srgbClr val="40458C"/>
              </a:buClr>
              <a:buSzPct val="100000"/>
              <a:buNone/>
            </a:pPr>
            <a:r>
              <a:rPr lang="ru-RU" altLang="ru-RU" sz="1800" b="1" dirty="0">
                <a:solidFill>
                  <a:srgbClr val="40458C"/>
                </a:solidFill>
                <a:cs typeface="Lucida Sans Unicode" panose="020B0602030504020204" pitchFamily="34" charset="0"/>
              </a:rPr>
              <a:t>стратегия сопоставляется с потенциалом и рисками</a:t>
            </a:r>
            <a:r>
              <a:rPr lang="ru-RU" altLang="ru-RU" sz="1600" b="1" dirty="0">
                <a:solidFill>
                  <a:srgbClr val="40458C"/>
                </a:solidFill>
                <a:latin typeface="Century Gothic" panose="020B0502020202020204" pitchFamily="34" charset="0"/>
                <a:cs typeface="Lucida Sans Unicode" panose="020B0602030504020204" pitchFamily="34" charset="0"/>
              </a:rPr>
              <a:t> </a:t>
            </a:r>
          </a:p>
        </p:txBody>
      </p:sp>
      <p:sp>
        <p:nvSpPr>
          <p:cNvPr id="77833" name="Text Box 13"/>
          <p:cNvSpPr txBox="1">
            <a:spLocks noChangeArrowheads="1"/>
          </p:cNvSpPr>
          <p:nvPr/>
        </p:nvSpPr>
        <p:spPr bwMode="auto">
          <a:xfrm>
            <a:off x="7048919" y="5442744"/>
            <a:ext cx="252095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tabLst>
                <a:tab pos="723900" algn="l"/>
                <a:tab pos="1447800" algn="l"/>
                <a:tab pos="2171700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tabLst>
                <a:tab pos="723900" algn="l"/>
                <a:tab pos="1447800" algn="l"/>
                <a:tab pos="2171700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tabLst>
                <a:tab pos="723900" algn="l"/>
                <a:tab pos="1447800" algn="l"/>
                <a:tab pos="2171700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125"/>
              </a:spcBef>
              <a:buClr>
                <a:srgbClr val="40458C"/>
              </a:buClr>
              <a:buSzPct val="100000"/>
              <a:buNone/>
            </a:pPr>
            <a:r>
              <a:rPr lang="ru-RU" altLang="ru-RU" sz="1800" b="1">
                <a:solidFill>
                  <a:srgbClr val="40458C"/>
                </a:solidFill>
                <a:cs typeface="Lucida Sans Unicode" panose="020B0602030504020204" pitchFamily="34" charset="0"/>
              </a:rPr>
              <a:t>документирование информации</a:t>
            </a:r>
          </a:p>
        </p:txBody>
      </p:sp>
      <p:sp>
        <p:nvSpPr>
          <p:cNvPr id="77834" name="Text Box 13"/>
          <p:cNvSpPr txBox="1">
            <a:spLocks noChangeArrowheads="1"/>
          </p:cNvSpPr>
          <p:nvPr/>
        </p:nvSpPr>
        <p:spPr bwMode="auto">
          <a:xfrm>
            <a:off x="8652478" y="4494213"/>
            <a:ext cx="25923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tabLst>
                <a:tab pos="723900" algn="l"/>
                <a:tab pos="1447800" algn="l"/>
                <a:tab pos="2171700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tabLst>
                <a:tab pos="723900" algn="l"/>
                <a:tab pos="1447800" algn="l"/>
                <a:tab pos="2171700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tabLst>
                <a:tab pos="723900" algn="l"/>
                <a:tab pos="1447800" algn="l"/>
                <a:tab pos="2171700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125"/>
              </a:spcBef>
              <a:buClr>
                <a:srgbClr val="40458C"/>
              </a:buClr>
              <a:buSzPct val="100000"/>
              <a:buNone/>
            </a:pPr>
            <a:r>
              <a:rPr lang="ru-RU" altLang="ru-RU" sz="1800" b="1" dirty="0">
                <a:solidFill>
                  <a:srgbClr val="40458C"/>
                </a:solidFill>
                <a:cs typeface="Lucida Sans Unicode" panose="020B0602030504020204" pitchFamily="34" charset="0"/>
              </a:rPr>
              <a:t>объективные свидетельства</a:t>
            </a:r>
          </a:p>
        </p:txBody>
      </p:sp>
      <p:sp>
        <p:nvSpPr>
          <p:cNvPr id="77835" name="Text Box 13"/>
          <p:cNvSpPr txBox="1">
            <a:spLocks noChangeArrowheads="1"/>
          </p:cNvSpPr>
          <p:nvPr/>
        </p:nvSpPr>
        <p:spPr bwMode="auto">
          <a:xfrm>
            <a:off x="1411290" y="2855912"/>
            <a:ext cx="1800225" cy="92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tabLst>
                <a:tab pos="723900" algn="l"/>
                <a:tab pos="1447800" algn="l"/>
                <a:tab pos="2171700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tabLst>
                <a:tab pos="723900" algn="l"/>
                <a:tab pos="1447800" algn="l"/>
                <a:tab pos="2171700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tabLst>
                <a:tab pos="723900" algn="l"/>
                <a:tab pos="1447800" algn="l"/>
                <a:tab pos="2171700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125"/>
              </a:spcBef>
              <a:buClr>
                <a:srgbClr val="40458C"/>
              </a:buClr>
              <a:buSzPct val="100000"/>
              <a:buNone/>
            </a:pPr>
            <a:r>
              <a:rPr lang="ru-RU" altLang="ru-RU" sz="1800" b="1">
                <a:solidFill>
                  <a:srgbClr val="40458C"/>
                </a:solidFill>
              </a:rPr>
              <a:t>модель управления первого лица</a:t>
            </a:r>
          </a:p>
        </p:txBody>
      </p:sp>
      <p:pic>
        <p:nvPicPr>
          <p:cNvPr id="77836" name="Picture 15" descr="j023468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6" y="1196975"/>
            <a:ext cx="12287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7" name="Text Box 13"/>
          <p:cNvSpPr txBox="1">
            <a:spLocks noChangeArrowheads="1"/>
          </p:cNvSpPr>
          <p:nvPr/>
        </p:nvSpPr>
        <p:spPr bwMode="auto">
          <a:xfrm>
            <a:off x="3719514" y="1916113"/>
            <a:ext cx="1584325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tabLst>
                <a:tab pos="723900" algn="l"/>
                <a:tab pos="1447800" algn="l"/>
                <a:tab pos="2171700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tabLst>
                <a:tab pos="723900" algn="l"/>
                <a:tab pos="1447800" algn="l"/>
                <a:tab pos="2171700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tabLst>
                <a:tab pos="723900" algn="l"/>
                <a:tab pos="1447800" algn="l"/>
                <a:tab pos="2171700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125"/>
              </a:spcBef>
              <a:buClr>
                <a:srgbClr val="40458C"/>
              </a:buClr>
              <a:buSzPct val="100000"/>
              <a:buNone/>
            </a:pPr>
            <a:r>
              <a:rPr lang="ru-RU" altLang="ru-RU" sz="1800" b="1">
                <a:solidFill>
                  <a:srgbClr val="40458C"/>
                </a:solidFill>
                <a:cs typeface="Lucida Sans Unicode" panose="020B0602030504020204" pitchFamily="34" charset="0"/>
              </a:rPr>
              <a:t>механизмы улучшений</a:t>
            </a:r>
          </a:p>
        </p:txBody>
      </p:sp>
      <p:pic>
        <p:nvPicPr>
          <p:cNvPr id="77838" name="Picture 16" descr="Подобрать бумаги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044" y="3606005"/>
            <a:ext cx="1452562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42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Line 4"/>
          <p:cNvSpPr>
            <a:spLocks noChangeShapeType="1"/>
          </p:cNvSpPr>
          <p:nvPr/>
        </p:nvSpPr>
        <p:spPr bwMode="auto">
          <a:xfrm>
            <a:off x="1847057" y="861219"/>
            <a:ext cx="8496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8851" name="AutoShape 2"/>
          <p:cNvSpPr>
            <a:spLocks noChangeArrowheads="1"/>
          </p:cNvSpPr>
          <p:nvPr/>
        </p:nvSpPr>
        <p:spPr bwMode="auto">
          <a:xfrm>
            <a:off x="601529" y="-335756"/>
            <a:ext cx="7924800" cy="1196975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dirty="0">
                <a:solidFill>
                  <a:schemeClr val="tx2"/>
                </a:solidFill>
              </a:rPr>
              <a:t>Менеджмент качества</a:t>
            </a:r>
          </a:p>
        </p:txBody>
      </p:sp>
      <p:pic>
        <p:nvPicPr>
          <p:cNvPr id="78852" name="Picture 3" descr="j03009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239" y="1293019"/>
            <a:ext cx="1223962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Text Box 4"/>
          <p:cNvSpPr txBox="1">
            <a:spLocks noChangeArrowheads="1"/>
          </p:cNvSpPr>
          <p:nvPr/>
        </p:nvSpPr>
        <p:spPr bwMode="auto">
          <a:xfrm>
            <a:off x="4353527" y="861219"/>
            <a:ext cx="3427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tx2"/>
                </a:solidFill>
              </a:rPr>
              <a:t>Философия качества</a:t>
            </a:r>
          </a:p>
        </p:txBody>
      </p:sp>
      <p:sp>
        <p:nvSpPr>
          <p:cNvPr id="78854" name="Text Box 5"/>
          <p:cNvSpPr txBox="1">
            <a:spLocks noChangeArrowheads="1"/>
          </p:cNvSpPr>
          <p:nvPr/>
        </p:nvSpPr>
        <p:spPr bwMode="auto">
          <a:xfrm>
            <a:off x="4042376" y="1286669"/>
            <a:ext cx="1074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видение</a:t>
            </a:r>
          </a:p>
        </p:txBody>
      </p:sp>
      <p:sp>
        <p:nvSpPr>
          <p:cNvPr id="78855" name="Text Box 6"/>
          <p:cNvSpPr txBox="1">
            <a:spLocks noChangeArrowheads="1"/>
          </p:cNvSpPr>
          <p:nvPr/>
        </p:nvSpPr>
        <p:spPr bwMode="auto">
          <a:xfrm>
            <a:off x="7211026" y="1293019"/>
            <a:ext cx="947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миссия</a:t>
            </a:r>
          </a:p>
        </p:txBody>
      </p:sp>
      <p:sp>
        <p:nvSpPr>
          <p:cNvPr id="78856" name="Text Box 7"/>
          <p:cNvSpPr txBox="1">
            <a:spLocks noChangeArrowheads="1"/>
          </p:cNvSpPr>
          <p:nvPr/>
        </p:nvSpPr>
        <p:spPr bwMode="auto">
          <a:xfrm>
            <a:off x="3394677" y="1653381"/>
            <a:ext cx="12270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стратегия</a:t>
            </a:r>
          </a:p>
        </p:txBody>
      </p:sp>
      <p:sp>
        <p:nvSpPr>
          <p:cNvPr id="78857" name="Text Box 8"/>
          <p:cNvSpPr txBox="1">
            <a:spLocks noChangeArrowheads="1"/>
          </p:cNvSpPr>
          <p:nvPr/>
        </p:nvSpPr>
        <p:spPr bwMode="auto">
          <a:xfrm>
            <a:off x="7715851" y="1726407"/>
            <a:ext cx="1162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политика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4640865" y="2564606"/>
            <a:ext cx="3024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tx2"/>
                </a:solidFill>
              </a:rPr>
              <a:t>Культура качества</a:t>
            </a:r>
          </a:p>
        </p:txBody>
      </p:sp>
      <p:sp>
        <p:nvSpPr>
          <p:cNvPr id="78859" name="Text Box 13"/>
          <p:cNvSpPr txBox="1">
            <a:spLocks noChangeArrowheads="1"/>
          </p:cNvSpPr>
          <p:nvPr/>
        </p:nvSpPr>
        <p:spPr bwMode="auto">
          <a:xfrm>
            <a:off x="3107340" y="4887120"/>
            <a:ext cx="3170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инструменты оценки</a:t>
            </a:r>
          </a:p>
        </p:txBody>
      </p:sp>
      <p:sp>
        <p:nvSpPr>
          <p:cNvPr id="78860" name="Text Box 14"/>
          <p:cNvSpPr txBox="1">
            <a:spLocks noChangeArrowheads="1"/>
          </p:cNvSpPr>
          <p:nvPr/>
        </p:nvSpPr>
        <p:spPr bwMode="auto">
          <a:xfrm>
            <a:off x="6963377" y="5253831"/>
            <a:ext cx="3762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документирование информации</a:t>
            </a:r>
          </a:p>
        </p:txBody>
      </p:sp>
      <p:sp>
        <p:nvSpPr>
          <p:cNvPr id="78861" name="Text Box 16"/>
          <p:cNvSpPr txBox="1">
            <a:spLocks noChangeArrowheads="1"/>
          </p:cNvSpPr>
          <p:nvPr/>
        </p:nvSpPr>
        <p:spPr bwMode="auto">
          <a:xfrm>
            <a:off x="2964465" y="5172869"/>
            <a:ext cx="12208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процессы</a:t>
            </a:r>
          </a:p>
        </p:txBody>
      </p:sp>
      <p:sp>
        <p:nvSpPr>
          <p:cNvPr id="78862" name="Text Box 17"/>
          <p:cNvSpPr txBox="1">
            <a:spLocks noChangeArrowheads="1"/>
          </p:cNvSpPr>
          <p:nvPr/>
        </p:nvSpPr>
        <p:spPr bwMode="auto">
          <a:xfrm>
            <a:off x="3826477" y="3021806"/>
            <a:ext cx="13090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лидерство</a:t>
            </a:r>
          </a:p>
        </p:txBody>
      </p:sp>
      <p:sp>
        <p:nvSpPr>
          <p:cNvPr id="78863" name="Text Box 18"/>
          <p:cNvSpPr txBox="1">
            <a:spLocks noChangeArrowheads="1"/>
          </p:cNvSpPr>
          <p:nvPr/>
        </p:nvSpPr>
        <p:spPr bwMode="auto">
          <a:xfrm>
            <a:off x="7642827" y="3021806"/>
            <a:ext cx="15219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партнерство</a:t>
            </a:r>
          </a:p>
        </p:txBody>
      </p:sp>
      <p:sp>
        <p:nvSpPr>
          <p:cNvPr id="78864" name="Text Box 19"/>
          <p:cNvSpPr txBox="1">
            <a:spLocks noChangeArrowheads="1"/>
          </p:cNvSpPr>
          <p:nvPr/>
        </p:nvSpPr>
        <p:spPr bwMode="auto">
          <a:xfrm>
            <a:off x="3489927" y="3669507"/>
            <a:ext cx="1330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мотивация</a:t>
            </a:r>
          </a:p>
        </p:txBody>
      </p:sp>
      <p:sp>
        <p:nvSpPr>
          <p:cNvPr id="78865" name="Text Box 20"/>
          <p:cNvSpPr txBox="1">
            <a:spLocks noChangeArrowheads="1"/>
          </p:cNvSpPr>
          <p:nvPr/>
        </p:nvSpPr>
        <p:spPr bwMode="auto">
          <a:xfrm>
            <a:off x="7377715" y="3742532"/>
            <a:ext cx="22685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удовлетворенность</a:t>
            </a:r>
          </a:p>
        </p:txBody>
      </p:sp>
      <p:sp>
        <p:nvSpPr>
          <p:cNvPr id="78866" name="Text Box 9"/>
          <p:cNvSpPr txBox="1">
            <a:spLocks noChangeArrowheads="1"/>
          </p:cNvSpPr>
          <p:nvPr/>
        </p:nvSpPr>
        <p:spPr bwMode="auto">
          <a:xfrm>
            <a:off x="3850290" y="4390231"/>
            <a:ext cx="551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tx2"/>
                </a:solidFill>
              </a:rPr>
              <a:t>Технологии управления качеством</a:t>
            </a:r>
          </a:p>
        </p:txBody>
      </p:sp>
      <p:sp>
        <p:nvSpPr>
          <p:cNvPr id="78867" name="Text Box 19"/>
          <p:cNvSpPr txBox="1">
            <a:spLocks noChangeArrowheads="1"/>
          </p:cNvSpPr>
          <p:nvPr/>
        </p:nvSpPr>
        <p:spPr bwMode="auto">
          <a:xfrm>
            <a:off x="2769202" y="3382169"/>
            <a:ext cx="1781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вовлеченность</a:t>
            </a:r>
          </a:p>
        </p:txBody>
      </p:sp>
      <p:sp>
        <p:nvSpPr>
          <p:cNvPr id="78868" name="Text Box 19"/>
          <p:cNvSpPr txBox="1">
            <a:spLocks noChangeArrowheads="1"/>
          </p:cNvSpPr>
          <p:nvPr/>
        </p:nvSpPr>
        <p:spPr bwMode="auto">
          <a:xfrm>
            <a:off x="8241315" y="3382169"/>
            <a:ext cx="1514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новаторство</a:t>
            </a:r>
          </a:p>
        </p:txBody>
      </p:sp>
      <p:pic>
        <p:nvPicPr>
          <p:cNvPr id="78869" name="Picture 22" descr="Рабочий и механизм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952" y="4822032"/>
            <a:ext cx="124142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70" name="Picture 23" descr="Ангел с крыльями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490" y="3093244"/>
            <a:ext cx="1019175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71" name="Text Box 16"/>
          <p:cNvSpPr txBox="1">
            <a:spLocks noChangeArrowheads="1"/>
          </p:cNvSpPr>
          <p:nvPr/>
        </p:nvSpPr>
        <p:spPr bwMode="auto">
          <a:xfrm>
            <a:off x="2161189" y="5528470"/>
            <a:ext cx="203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методы контроля</a:t>
            </a:r>
          </a:p>
        </p:txBody>
      </p:sp>
      <p:sp>
        <p:nvSpPr>
          <p:cNvPr id="78872" name="Text Box 16"/>
          <p:cNvSpPr txBox="1">
            <a:spLocks noChangeArrowheads="1"/>
          </p:cNvSpPr>
          <p:nvPr/>
        </p:nvSpPr>
        <p:spPr bwMode="auto">
          <a:xfrm>
            <a:off x="7123715" y="5620545"/>
            <a:ext cx="954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аудиты</a:t>
            </a:r>
          </a:p>
        </p:txBody>
      </p:sp>
      <p:sp>
        <p:nvSpPr>
          <p:cNvPr id="78873" name="Text Box 16"/>
          <p:cNvSpPr txBox="1">
            <a:spLocks noChangeArrowheads="1"/>
          </p:cNvSpPr>
          <p:nvPr/>
        </p:nvSpPr>
        <p:spPr bwMode="auto">
          <a:xfrm>
            <a:off x="6963377" y="4866481"/>
            <a:ext cx="2405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управление рисками</a:t>
            </a:r>
          </a:p>
        </p:txBody>
      </p:sp>
    </p:spTree>
    <p:extLst>
      <p:ext uri="{BB962C8B-B14F-4D97-AF65-F5344CB8AC3E}">
        <p14:creationId xmlns:p14="http://schemas.microsoft.com/office/powerpoint/2010/main" val="125778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6" y="122238"/>
            <a:ext cx="8893175" cy="1295400"/>
          </a:xfrm>
        </p:spPr>
        <p:txBody>
          <a:bodyPr/>
          <a:lstStyle/>
          <a:p>
            <a:pPr algn="ctr" eaLnBrk="1" hangingPunct="1"/>
            <a:r>
              <a:rPr lang="ru-RU" altLang="ru-RU" sz="3500"/>
              <a:t>Что такое цикл Деминга?</a:t>
            </a:r>
            <a:endParaRPr lang="ru-RU" altLang="ru-RU" sz="2400" i="1"/>
          </a:p>
        </p:txBody>
      </p:sp>
      <p:sp>
        <p:nvSpPr>
          <p:cNvPr id="10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719264"/>
            <a:ext cx="3754438" cy="4733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1900" b="1"/>
              <a:t>P (</a:t>
            </a:r>
            <a:r>
              <a:rPr lang="en-US" altLang="ru-RU" sz="1900" b="1"/>
              <a:t>Plan</a:t>
            </a:r>
            <a:r>
              <a:rPr lang="ru-RU" altLang="ru-RU" sz="1900" b="1"/>
              <a:t> — планируй)</a:t>
            </a:r>
            <a:r>
              <a:rPr lang="ru-RU" altLang="ru-RU" sz="1900"/>
              <a:t> — нужно планировать характер действий и вид улучшений на основе доступной информации;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1900" b="1"/>
              <a:t>D (</a:t>
            </a:r>
            <a:r>
              <a:rPr lang="en-US" altLang="ru-RU" sz="1900" b="1"/>
              <a:t>Do</a:t>
            </a:r>
            <a:r>
              <a:rPr lang="ru-RU" altLang="ru-RU" sz="1900" b="1"/>
              <a:t> — применяй)</a:t>
            </a:r>
            <a:r>
              <a:rPr lang="ru-RU" altLang="ru-RU" sz="1900"/>
              <a:t> — запланированные действия применяются на практике;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1900" b="1"/>
              <a:t>С (С</a:t>
            </a:r>
            <a:r>
              <a:rPr lang="en-US" altLang="ru-RU" sz="1900" b="1"/>
              <a:t>heck</a:t>
            </a:r>
            <a:r>
              <a:rPr lang="ru-RU" altLang="ru-RU" sz="1900" b="1"/>
              <a:t> — проверяй)</a:t>
            </a:r>
            <a:r>
              <a:rPr lang="ru-RU" altLang="ru-RU" sz="1900"/>
              <a:t> — проверяются результаты выполненной деятельности;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1900" b="1"/>
              <a:t>A (</a:t>
            </a:r>
            <a:r>
              <a:rPr lang="en-US" altLang="ru-RU" sz="1900" b="1"/>
              <a:t>A</a:t>
            </a:r>
            <a:r>
              <a:rPr lang="ru-RU" altLang="ru-RU" sz="1900" b="1"/>
              <a:t>с</a:t>
            </a:r>
            <a:r>
              <a:rPr lang="en-US" altLang="ru-RU" sz="1900" b="1"/>
              <a:t>t</a:t>
            </a:r>
            <a:r>
              <a:rPr lang="ru-RU" altLang="ru-RU" sz="1900" b="1"/>
              <a:t> — корректируй)</a:t>
            </a:r>
            <a:r>
              <a:rPr lang="ru-RU" altLang="ru-RU" sz="1900"/>
              <a:t> — корректируются ошибки и их причины, разрабатываются меры по недопущению повтора ошибок </a:t>
            </a:r>
          </a:p>
        </p:txBody>
      </p:sp>
      <p:grpSp>
        <p:nvGrpSpPr>
          <p:cNvPr id="2" name="Diagram 4"/>
          <p:cNvGrpSpPr>
            <a:grpSpLocks/>
          </p:cNvGrpSpPr>
          <p:nvPr/>
        </p:nvGrpSpPr>
        <p:grpSpPr bwMode="auto">
          <a:xfrm>
            <a:off x="5322888" y="981076"/>
            <a:ext cx="6102350" cy="5876925"/>
            <a:chOff x="542" y="3818"/>
            <a:chExt cx="10674" cy="11184"/>
          </a:xfrm>
        </p:grpSpPr>
        <p:sp>
          <p:nvSpPr>
            <p:cNvPr id="3" name="_s1028"/>
            <p:cNvSpPr>
              <a:spLocks noChangeArrowheads="1" noTextEdit="1"/>
            </p:cNvSpPr>
            <p:nvPr/>
          </p:nvSpPr>
          <p:spPr bwMode="auto">
            <a:xfrm>
              <a:off x="2207" y="5738"/>
              <a:ext cx="7344" cy="7344"/>
            </a:xfrm>
            <a:custGeom>
              <a:avLst/>
              <a:gdLst>
                <a:gd name="G0" fmla="+- 8100 0 0"/>
                <a:gd name="G1" fmla="+- 16252928 0 0"/>
                <a:gd name="G2" fmla="+- 0 0 16252928"/>
                <a:gd name="T0" fmla="*/ 0 256 1"/>
                <a:gd name="T1" fmla="*/ 180 256 1"/>
                <a:gd name="G3" fmla="+- 16252928 T0 T1"/>
                <a:gd name="T2" fmla="*/ 0 256 1"/>
                <a:gd name="T3" fmla="*/ 90 256 1"/>
                <a:gd name="G4" fmla="+- 16252928 T2 T3"/>
                <a:gd name="G5" fmla="*/ G4 2 1"/>
                <a:gd name="T4" fmla="*/ 90 256 1"/>
                <a:gd name="T5" fmla="*/ 0 256 1"/>
                <a:gd name="G6" fmla="+- 16252928 T4 T5"/>
                <a:gd name="G7" fmla="*/ G6 2 1"/>
                <a:gd name="G8" fmla="abs 16252928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8100"/>
                <a:gd name="G18" fmla="*/ 8100 1 2"/>
                <a:gd name="G19" fmla="+- G18 5400 0"/>
                <a:gd name="G20" fmla="cos G19 16252928"/>
                <a:gd name="G21" fmla="sin G19 16252928"/>
                <a:gd name="G22" fmla="+- G20 10800 0"/>
                <a:gd name="G23" fmla="+- G21 10800 0"/>
                <a:gd name="G24" fmla="+- 10800 0 G20"/>
                <a:gd name="G25" fmla="+- 8100 10800 0"/>
                <a:gd name="G26" fmla="?: G9 G17 G25"/>
                <a:gd name="G27" fmla="?: G9 0 21600"/>
                <a:gd name="G28" fmla="cos 10800 16252928"/>
                <a:gd name="G29" fmla="sin 10800 16252928"/>
                <a:gd name="G30" fmla="sin 8100 16252928"/>
                <a:gd name="G31" fmla="+- G28 10800 0"/>
                <a:gd name="G32" fmla="+- G29 10800 0"/>
                <a:gd name="G33" fmla="+- G30 10800 0"/>
                <a:gd name="G34" fmla="?: G4 0 G31"/>
                <a:gd name="G35" fmla="?: 16252928 G34 0"/>
                <a:gd name="G36" fmla="?: G6 G35 G31"/>
                <a:gd name="G37" fmla="+- 21600 0 G36"/>
                <a:gd name="G38" fmla="?: G4 0 G33"/>
                <a:gd name="G39" fmla="?: 16252928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7259 w 21600"/>
                <a:gd name="T15" fmla="*/ 2038 h 21600"/>
                <a:gd name="T16" fmla="*/ 10800 w 21600"/>
                <a:gd name="T17" fmla="*/ 2700 h 21600"/>
                <a:gd name="T18" fmla="*/ 14341 w 21600"/>
                <a:gd name="T19" fmla="*/ 20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765" y="3289"/>
                  </a:moveTo>
                  <a:cubicBezTo>
                    <a:pt x="8729" y="2900"/>
                    <a:pt x="9760" y="2700"/>
                    <a:pt x="10799" y="2700"/>
                  </a:cubicBezTo>
                  <a:cubicBezTo>
                    <a:pt x="11839" y="2700"/>
                    <a:pt x="12870" y="2900"/>
                    <a:pt x="13834" y="3289"/>
                  </a:cubicBezTo>
                  <a:lnTo>
                    <a:pt x="14845" y="786"/>
                  </a:lnTo>
                  <a:cubicBezTo>
                    <a:pt x="13560" y="266"/>
                    <a:pt x="12186" y="0"/>
                    <a:pt x="10800" y="0"/>
                  </a:cubicBezTo>
                  <a:cubicBezTo>
                    <a:pt x="9413" y="0"/>
                    <a:pt x="8039" y="266"/>
                    <a:pt x="6754" y="786"/>
                  </a:cubicBez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_s1029"/>
            <p:cNvSpPr>
              <a:spLocks noChangeArrowheads="1" noTextEdit="1"/>
            </p:cNvSpPr>
            <p:nvPr/>
          </p:nvSpPr>
          <p:spPr bwMode="auto">
            <a:xfrm rot="5400000">
              <a:off x="2207" y="5738"/>
              <a:ext cx="7344" cy="7344"/>
            </a:xfrm>
            <a:custGeom>
              <a:avLst/>
              <a:gdLst>
                <a:gd name="G0" fmla="+- 8100 0 0"/>
                <a:gd name="G1" fmla="+- 16252928 0 0"/>
                <a:gd name="G2" fmla="+- 0 0 16252928"/>
                <a:gd name="T0" fmla="*/ 0 256 1"/>
                <a:gd name="T1" fmla="*/ 180 256 1"/>
                <a:gd name="G3" fmla="+- 16252928 T0 T1"/>
                <a:gd name="T2" fmla="*/ 0 256 1"/>
                <a:gd name="T3" fmla="*/ 90 256 1"/>
                <a:gd name="G4" fmla="+- 16252928 T2 T3"/>
                <a:gd name="G5" fmla="*/ G4 2 1"/>
                <a:gd name="T4" fmla="*/ 90 256 1"/>
                <a:gd name="T5" fmla="*/ 0 256 1"/>
                <a:gd name="G6" fmla="+- 16252928 T4 T5"/>
                <a:gd name="G7" fmla="*/ G6 2 1"/>
                <a:gd name="G8" fmla="abs 16252928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8100"/>
                <a:gd name="G18" fmla="*/ 8100 1 2"/>
                <a:gd name="G19" fmla="+- G18 5400 0"/>
                <a:gd name="G20" fmla="cos G19 16252928"/>
                <a:gd name="G21" fmla="sin G19 16252928"/>
                <a:gd name="G22" fmla="+- G20 10800 0"/>
                <a:gd name="G23" fmla="+- G21 10800 0"/>
                <a:gd name="G24" fmla="+- 10800 0 G20"/>
                <a:gd name="G25" fmla="+- 8100 10800 0"/>
                <a:gd name="G26" fmla="?: G9 G17 G25"/>
                <a:gd name="G27" fmla="?: G9 0 21600"/>
                <a:gd name="G28" fmla="cos 10800 16252928"/>
                <a:gd name="G29" fmla="sin 10800 16252928"/>
                <a:gd name="G30" fmla="sin 8100 16252928"/>
                <a:gd name="G31" fmla="+- G28 10800 0"/>
                <a:gd name="G32" fmla="+- G29 10800 0"/>
                <a:gd name="G33" fmla="+- G30 10800 0"/>
                <a:gd name="G34" fmla="?: G4 0 G31"/>
                <a:gd name="G35" fmla="?: 16252928 G34 0"/>
                <a:gd name="G36" fmla="?: G6 G35 G31"/>
                <a:gd name="G37" fmla="+- 21600 0 G36"/>
                <a:gd name="G38" fmla="?: G4 0 G33"/>
                <a:gd name="G39" fmla="?: 16252928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7259 w 21600"/>
                <a:gd name="T15" fmla="*/ 2038 h 21600"/>
                <a:gd name="T16" fmla="*/ 10800 w 21600"/>
                <a:gd name="T17" fmla="*/ 2700 h 21600"/>
                <a:gd name="T18" fmla="*/ 14341 w 21600"/>
                <a:gd name="T19" fmla="*/ 20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765" y="3289"/>
                  </a:moveTo>
                  <a:cubicBezTo>
                    <a:pt x="8729" y="2900"/>
                    <a:pt x="9760" y="2700"/>
                    <a:pt x="10799" y="2700"/>
                  </a:cubicBezTo>
                  <a:cubicBezTo>
                    <a:pt x="11839" y="2700"/>
                    <a:pt x="12870" y="2900"/>
                    <a:pt x="13834" y="3289"/>
                  </a:cubicBezTo>
                  <a:lnTo>
                    <a:pt x="14845" y="786"/>
                  </a:lnTo>
                  <a:cubicBezTo>
                    <a:pt x="13560" y="266"/>
                    <a:pt x="12186" y="0"/>
                    <a:pt x="10800" y="0"/>
                  </a:cubicBezTo>
                  <a:cubicBezTo>
                    <a:pt x="9413" y="0"/>
                    <a:pt x="8039" y="266"/>
                    <a:pt x="6754" y="786"/>
                  </a:cubicBez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_s1030"/>
            <p:cNvSpPr>
              <a:spLocks noChangeArrowheads="1" noTextEdit="1"/>
            </p:cNvSpPr>
            <p:nvPr/>
          </p:nvSpPr>
          <p:spPr bwMode="auto">
            <a:xfrm rot="10800000">
              <a:off x="2207" y="5738"/>
              <a:ext cx="7344" cy="7344"/>
            </a:xfrm>
            <a:custGeom>
              <a:avLst/>
              <a:gdLst>
                <a:gd name="G0" fmla="+- 8100 0 0"/>
                <a:gd name="G1" fmla="+- 16252928 0 0"/>
                <a:gd name="G2" fmla="+- 0 0 16252928"/>
                <a:gd name="T0" fmla="*/ 0 256 1"/>
                <a:gd name="T1" fmla="*/ 180 256 1"/>
                <a:gd name="G3" fmla="+- 16252928 T0 T1"/>
                <a:gd name="T2" fmla="*/ 0 256 1"/>
                <a:gd name="T3" fmla="*/ 90 256 1"/>
                <a:gd name="G4" fmla="+- 16252928 T2 T3"/>
                <a:gd name="G5" fmla="*/ G4 2 1"/>
                <a:gd name="T4" fmla="*/ 90 256 1"/>
                <a:gd name="T5" fmla="*/ 0 256 1"/>
                <a:gd name="G6" fmla="+- 16252928 T4 T5"/>
                <a:gd name="G7" fmla="*/ G6 2 1"/>
                <a:gd name="G8" fmla="abs 16252928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8100"/>
                <a:gd name="G18" fmla="*/ 8100 1 2"/>
                <a:gd name="G19" fmla="+- G18 5400 0"/>
                <a:gd name="G20" fmla="cos G19 16252928"/>
                <a:gd name="G21" fmla="sin G19 16252928"/>
                <a:gd name="G22" fmla="+- G20 10800 0"/>
                <a:gd name="G23" fmla="+- G21 10800 0"/>
                <a:gd name="G24" fmla="+- 10800 0 G20"/>
                <a:gd name="G25" fmla="+- 8100 10800 0"/>
                <a:gd name="G26" fmla="?: G9 G17 G25"/>
                <a:gd name="G27" fmla="?: G9 0 21600"/>
                <a:gd name="G28" fmla="cos 10800 16252928"/>
                <a:gd name="G29" fmla="sin 10800 16252928"/>
                <a:gd name="G30" fmla="sin 8100 16252928"/>
                <a:gd name="G31" fmla="+- G28 10800 0"/>
                <a:gd name="G32" fmla="+- G29 10800 0"/>
                <a:gd name="G33" fmla="+- G30 10800 0"/>
                <a:gd name="G34" fmla="?: G4 0 G31"/>
                <a:gd name="G35" fmla="?: 16252928 G34 0"/>
                <a:gd name="G36" fmla="?: G6 G35 G31"/>
                <a:gd name="G37" fmla="+- 21600 0 G36"/>
                <a:gd name="G38" fmla="?: G4 0 G33"/>
                <a:gd name="G39" fmla="?: 16252928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7259 w 21600"/>
                <a:gd name="T15" fmla="*/ 2038 h 21600"/>
                <a:gd name="T16" fmla="*/ 10800 w 21600"/>
                <a:gd name="T17" fmla="*/ 2700 h 21600"/>
                <a:gd name="T18" fmla="*/ 14341 w 21600"/>
                <a:gd name="T19" fmla="*/ 20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765" y="3289"/>
                  </a:moveTo>
                  <a:cubicBezTo>
                    <a:pt x="8729" y="2900"/>
                    <a:pt x="9760" y="2700"/>
                    <a:pt x="10799" y="2700"/>
                  </a:cubicBezTo>
                  <a:cubicBezTo>
                    <a:pt x="11839" y="2700"/>
                    <a:pt x="12870" y="2900"/>
                    <a:pt x="13834" y="3289"/>
                  </a:cubicBezTo>
                  <a:lnTo>
                    <a:pt x="14845" y="786"/>
                  </a:lnTo>
                  <a:cubicBezTo>
                    <a:pt x="13560" y="266"/>
                    <a:pt x="12186" y="0"/>
                    <a:pt x="10800" y="0"/>
                  </a:cubicBezTo>
                  <a:cubicBezTo>
                    <a:pt x="9413" y="0"/>
                    <a:pt x="8039" y="266"/>
                    <a:pt x="6754" y="786"/>
                  </a:cubicBez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_s1031"/>
            <p:cNvSpPr>
              <a:spLocks noChangeArrowheads="1" noTextEdit="1"/>
            </p:cNvSpPr>
            <p:nvPr/>
          </p:nvSpPr>
          <p:spPr bwMode="auto">
            <a:xfrm rot="16200000">
              <a:off x="2207" y="5738"/>
              <a:ext cx="7344" cy="7344"/>
            </a:xfrm>
            <a:custGeom>
              <a:avLst/>
              <a:gdLst>
                <a:gd name="G0" fmla="+- 8100 0 0"/>
                <a:gd name="G1" fmla="+- 16252928 0 0"/>
                <a:gd name="G2" fmla="+- 0 0 16252928"/>
                <a:gd name="T0" fmla="*/ 0 256 1"/>
                <a:gd name="T1" fmla="*/ 180 256 1"/>
                <a:gd name="G3" fmla="+- 16252928 T0 T1"/>
                <a:gd name="T2" fmla="*/ 0 256 1"/>
                <a:gd name="T3" fmla="*/ 90 256 1"/>
                <a:gd name="G4" fmla="+- 16252928 T2 T3"/>
                <a:gd name="G5" fmla="*/ G4 2 1"/>
                <a:gd name="T4" fmla="*/ 90 256 1"/>
                <a:gd name="T5" fmla="*/ 0 256 1"/>
                <a:gd name="G6" fmla="+- 16252928 T4 T5"/>
                <a:gd name="G7" fmla="*/ G6 2 1"/>
                <a:gd name="G8" fmla="abs 16252928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8100"/>
                <a:gd name="G18" fmla="*/ 8100 1 2"/>
                <a:gd name="G19" fmla="+- G18 5400 0"/>
                <a:gd name="G20" fmla="cos G19 16252928"/>
                <a:gd name="G21" fmla="sin G19 16252928"/>
                <a:gd name="G22" fmla="+- G20 10800 0"/>
                <a:gd name="G23" fmla="+- G21 10800 0"/>
                <a:gd name="G24" fmla="+- 10800 0 G20"/>
                <a:gd name="G25" fmla="+- 8100 10800 0"/>
                <a:gd name="G26" fmla="?: G9 G17 G25"/>
                <a:gd name="G27" fmla="?: G9 0 21600"/>
                <a:gd name="G28" fmla="cos 10800 16252928"/>
                <a:gd name="G29" fmla="sin 10800 16252928"/>
                <a:gd name="G30" fmla="sin 8100 16252928"/>
                <a:gd name="G31" fmla="+- G28 10800 0"/>
                <a:gd name="G32" fmla="+- G29 10800 0"/>
                <a:gd name="G33" fmla="+- G30 10800 0"/>
                <a:gd name="G34" fmla="?: G4 0 G31"/>
                <a:gd name="G35" fmla="?: 16252928 G34 0"/>
                <a:gd name="G36" fmla="?: G6 G35 G31"/>
                <a:gd name="G37" fmla="+- 21600 0 G36"/>
                <a:gd name="G38" fmla="?: G4 0 G33"/>
                <a:gd name="G39" fmla="?: 16252928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7259 w 21600"/>
                <a:gd name="T15" fmla="*/ 2038 h 21600"/>
                <a:gd name="T16" fmla="*/ 10800 w 21600"/>
                <a:gd name="T17" fmla="*/ 2700 h 21600"/>
                <a:gd name="T18" fmla="*/ 14341 w 21600"/>
                <a:gd name="T19" fmla="*/ 20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7765" y="3289"/>
                  </a:moveTo>
                  <a:cubicBezTo>
                    <a:pt x="8729" y="2900"/>
                    <a:pt x="9760" y="2700"/>
                    <a:pt x="10799" y="2700"/>
                  </a:cubicBezTo>
                  <a:cubicBezTo>
                    <a:pt x="11839" y="2700"/>
                    <a:pt x="12870" y="2900"/>
                    <a:pt x="13834" y="3289"/>
                  </a:cubicBezTo>
                  <a:lnTo>
                    <a:pt x="14845" y="786"/>
                  </a:lnTo>
                  <a:cubicBezTo>
                    <a:pt x="13560" y="266"/>
                    <a:pt x="12186" y="0"/>
                    <a:pt x="10800" y="0"/>
                  </a:cubicBezTo>
                  <a:cubicBezTo>
                    <a:pt x="9413" y="0"/>
                    <a:pt x="8039" y="266"/>
                    <a:pt x="6754" y="786"/>
                  </a:cubicBez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_s1032"/>
            <p:cNvSpPr>
              <a:spLocks noChangeArrowheads="1"/>
            </p:cNvSpPr>
            <p:nvPr/>
          </p:nvSpPr>
          <p:spPr bwMode="auto">
            <a:xfrm>
              <a:off x="7209" y="6197"/>
              <a:ext cx="1882" cy="1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282" tIns="36144" rIns="72282" bIns="3614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anose="020B0A04020102020204" pitchFamily="34" charset="0"/>
                </a:rPr>
                <a:t>Plan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Планируй</a:t>
              </a:r>
              <a:endParaRPr kumimoji="0" lang="ru-RU" altLang="ru-RU" sz="2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_s1033"/>
            <p:cNvSpPr>
              <a:spLocks noChangeArrowheads="1"/>
            </p:cNvSpPr>
            <p:nvPr/>
          </p:nvSpPr>
          <p:spPr bwMode="auto">
            <a:xfrm>
              <a:off x="2666" y="6197"/>
              <a:ext cx="1882" cy="1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282" tIns="36144" rIns="72282" bIns="3614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anose="020B0A04020102020204" pitchFamily="34" charset="0"/>
                </a:rPr>
                <a:t>Act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Корректируй</a:t>
              </a:r>
              <a:endParaRPr kumimoji="0" lang="ru-RU" altLang="ru-RU" sz="2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_s1034"/>
            <p:cNvSpPr>
              <a:spLocks noChangeArrowheads="1"/>
            </p:cNvSpPr>
            <p:nvPr/>
          </p:nvSpPr>
          <p:spPr bwMode="auto">
            <a:xfrm>
              <a:off x="2666" y="10740"/>
              <a:ext cx="1882" cy="1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282" tIns="36144" rIns="72282" bIns="3614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anose="020B0A04020102020204" pitchFamily="34" charset="0"/>
                </a:rPr>
                <a:t>Check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Проверяй</a:t>
              </a:r>
              <a:endParaRPr kumimoji="0" lang="ru-RU" altLang="ru-RU" sz="2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_s1035"/>
            <p:cNvSpPr>
              <a:spLocks noChangeArrowheads="1"/>
            </p:cNvSpPr>
            <p:nvPr/>
          </p:nvSpPr>
          <p:spPr bwMode="auto">
            <a:xfrm>
              <a:off x="7209" y="10740"/>
              <a:ext cx="1882" cy="1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282" tIns="36144" rIns="72282" bIns="3614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anose="020B0A04020102020204" pitchFamily="34" charset="0"/>
                </a:rPr>
                <a:t>Do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Применяй</a:t>
              </a:r>
              <a:endParaRPr kumimoji="0" lang="ru-RU" altLang="ru-RU" sz="2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7391401" y="3500438"/>
            <a:ext cx="201771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4800" b="1">
                <a:solidFill>
                  <a:srgbClr val="FF0000"/>
                </a:solidFill>
              </a:rPr>
              <a:t>PDCA</a:t>
            </a:r>
            <a:endParaRPr lang="ru-RU" altLang="ru-RU" sz="4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5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400">
                <a:solidFill>
                  <a:schemeClr val="tx1"/>
                </a:solidFill>
              </a:rPr>
              <a:t>Принципы менеджмента качества</a:t>
            </a:r>
          </a:p>
        </p:txBody>
      </p:sp>
      <p:grpSp>
        <p:nvGrpSpPr>
          <p:cNvPr id="79875" name="Группа 20"/>
          <p:cNvGrpSpPr>
            <a:grpSpLocks/>
          </p:cNvGrpSpPr>
          <p:nvPr/>
        </p:nvGrpSpPr>
        <p:grpSpPr bwMode="auto">
          <a:xfrm>
            <a:off x="1938338" y="1714500"/>
            <a:ext cx="8462962" cy="4078288"/>
            <a:chOff x="413857" y="1714215"/>
            <a:chExt cx="8463866" cy="4079162"/>
          </a:xfrm>
        </p:grpSpPr>
        <p:sp>
          <p:nvSpPr>
            <p:cNvPr id="79876" name="_s2052"/>
            <p:cNvSpPr>
              <a:spLocks noChangeShapeType="1"/>
            </p:cNvSpPr>
            <p:nvPr/>
          </p:nvSpPr>
          <p:spPr bwMode="auto">
            <a:xfrm flipH="1" flipV="1">
              <a:off x="3147857" y="3194325"/>
              <a:ext cx="751304" cy="406735"/>
            </a:xfrm>
            <a:prstGeom prst="line">
              <a:avLst/>
            </a:prstGeom>
            <a:noFill/>
            <a:ln w="9525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79877" name="_s2053"/>
            <p:cNvSpPr>
              <a:spLocks noChangeArrowheads="1"/>
            </p:cNvSpPr>
            <p:nvPr/>
          </p:nvSpPr>
          <p:spPr bwMode="auto">
            <a:xfrm>
              <a:off x="1342856" y="2217149"/>
              <a:ext cx="2116746" cy="1145946"/>
            </a:xfrm>
            <a:prstGeom prst="ellipse">
              <a:avLst/>
            </a:prstGeom>
            <a:noFill/>
            <a:ln w="28575">
              <a:solidFill>
                <a:srgbClr val="99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700" b="1">
                  <a:solidFill>
                    <a:srgbClr val="000000"/>
                  </a:solidFill>
                </a:rPr>
                <a:t>Улучшения</a:t>
              </a:r>
              <a:endParaRPr lang="ru-RU" altLang="ru-RU" sz="2200"/>
            </a:p>
          </p:txBody>
        </p:sp>
        <p:sp>
          <p:nvSpPr>
            <p:cNvPr id="79878" name="_s2054"/>
            <p:cNvSpPr>
              <a:spLocks noChangeShapeType="1"/>
            </p:cNvSpPr>
            <p:nvPr/>
          </p:nvSpPr>
          <p:spPr bwMode="auto">
            <a:xfrm flipH="1">
              <a:off x="2527485" y="4004419"/>
              <a:ext cx="1063049" cy="0"/>
            </a:xfrm>
            <a:prstGeom prst="line">
              <a:avLst/>
            </a:prstGeom>
            <a:noFill/>
            <a:ln w="9525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79879" name="_s2055"/>
            <p:cNvSpPr>
              <a:spLocks noChangeArrowheads="1"/>
            </p:cNvSpPr>
            <p:nvPr/>
          </p:nvSpPr>
          <p:spPr bwMode="auto">
            <a:xfrm>
              <a:off x="413857" y="3432290"/>
              <a:ext cx="2116746" cy="1145946"/>
            </a:xfrm>
            <a:prstGeom prst="ellips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200" b="1">
                  <a:solidFill>
                    <a:srgbClr val="000000"/>
                  </a:solidFill>
                </a:rPr>
                <a:t>Менеджмент взаимоотношений</a:t>
              </a:r>
              <a:endParaRPr lang="ru-RU" altLang="ru-RU" sz="1200"/>
            </a:p>
          </p:txBody>
        </p:sp>
        <p:sp>
          <p:nvSpPr>
            <p:cNvPr id="79880" name="_s2056"/>
            <p:cNvSpPr>
              <a:spLocks noChangeShapeType="1"/>
            </p:cNvSpPr>
            <p:nvPr/>
          </p:nvSpPr>
          <p:spPr bwMode="auto">
            <a:xfrm flipH="1">
              <a:off x="3147857" y="4407779"/>
              <a:ext cx="751304" cy="406735"/>
            </a:xfrm>
            <a:prstGeom prst="line">
              <a:avLst/>
            </a:prstGeom>
            <a:noFill/>
            <a:ln w="9525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79881" name="_s2057"/>
            <p:cNvSpPr>
              <a:spLocks noChangeArrowheads="1"/>
            </p:cNvSpPr>
            <p:nvPr/>
          </p:nvSpPr>
          <p:spPr bwMode="auto">
            <a:xfrm>
              <a:off x="1346361" y="4647431"/>
              <a:ext cx="2116746" cy="1145946"/>
            </a:xfrm>
            <a:prstGeom prst="ellipse">
              <a:avLst/>
            </a:prstGeom>
            <a:noFill/>
            <a:ln w="28575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500" b="1">
                <a:solidFill>
                  <a:srgbClr val="00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1">
                  <a:solidFill>
                    <a:srgbClr val="000000"/>
                  </a:solidFill>
                </a:rPr>
                <a:t>Взаимодействие работников</a:t>
              </a:r>
              <a:endParaRPr lang="ru-RU" altLang="ru-RU" sz="2000"/>
            </a:p>
          </p:txBody>
        </p:sp>
        <p:sp>
          <p:nvSpPr>
            <p:cNvPr id="79882" name="_s2060"/>
            <p:cNvSpPr>
              <a:spLocks noChangeShapeType="1"/>
            </p:cNvSpPr>
            <p:nvPr/>
          </p:nvSpPr>
          <p:spPr bwMode="auto">
            <a:xfrm>
              <a:off x="5389301" y="4407779"/>
              <a:ext cx="751304" cy="406735"/>
            </a:xfrm>
            <a:prstGeom prst="line">
              <a:avLst/>
            </a:prstGeom>
            <a:noFill/>
            <a:ln w="9525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79883" name="_s2061"/>
            <p:cNvSpPr>
              <a:spLocks noChangeArrowheads="1"/>
            </p:cNvSpPr>
            <p:nvPr/>
          </p:nvSpPr>
          <p:spPr bwMode="auto">
            <a:xfrm>
              <a:off x="5831978" y="4647431"/>
              <a:ext cx="2116746" cy="1145946"/>
            </a:xfrm>
            <a:prstGeom prst="ellipse">
              <a:avLst/>
            </a:prstGeom>
            <a:noFill/>
            <a:ln w="28575">
              <a:solidFill>
                <a:srgbClr val="99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500" b="1">
                  <a:solidFill>
                    <a:srgbClr val="000000"/>
                  </a:solidFill>
                </a:rPr>
                <a:t>Принятие </a:t>
              </a:r>
              <a:br>
                <a:rPr lang="ru-RU" altLang="ru-RU" sz="1500" b="1">
                  <a:solidFill>
                    <a:srgbClr val="000000"/>
                  </a:solidFill>
                </a:rPr>
              </a:br>
              <a:r>
                <a:rPr lang="ru-RU" altLang="ru-RU" sz="1500" b="1">
                  <a:solidFill>
                    <a:srgbClr val="000000"/>
                  </a:solidFill>
                </a:rPr>
                <a:t>решений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500" b="1">
                  <a:solidFill>
                    <a:srgbClr val="000000"/>
                  </a:solidFill>
                </a:rPr>
                <a:t>на основе </a:t>
              </a:r>
              <a:br>
                <a:rPr lang="ru-RU" altLang="ru-RU" sz="1500" b="1">
                  <a:solidFill>
                    <a:srgbClr val="000000"/>
                  </a:solidFill>
                </a:rPr>
              </a:br>
              <a:r>
                <a:rPr lang="ru-RU" altLang="ru-RU" sz="1500" b="1">
                  <a:solidFill>
                    <a:srgbClr val="000000"/>
                  </a:solidFill>
                </a:rPr>
                <a:t>свидетельств</a:t>
              </a:r>
              <a:endParaRPr lang="ru-RU" altLang="ru-RU" sz="2000"/>
            </a:p>
          </p:txBody>
        </p:sp>
        <p:sp>
          <p:nvSpPr>
            <p:cNvPr id="79884" name="_s2062"/>
            <p:cNvSpPr>
              <a:spLocks noChangeShapeType="1"/>
            </p:cNvSpPr>
            <p:nvPr/>
          </p:nvSpPr>
          <p:spPr bwMode="auto">
            <a:xfrm>
              <a:off x="5697928" y="4004419"/>
              <a:ext cx="1063049" cy="0"/>
            </a:xfrm>
            <a:prstGeom prst="line">
              <a:avLst/>
            </a:prstGeom>
            <a:noFill/>
            <a:ln w="9525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79885" name="_s2063"/>
            <p:cNvSpPr>
              <a:spLocks noChangeArrowheads="1"/>
            </p:cNvSpPr>
            <p:nvPr/>
          </p:nvSpPr>
          <p:spPr bwMode="auto">
            <a:xfrm>
              <a:off x="6760977" y="3432290"/>
              <a:ext cx="2116746" cy="1145946"/>
            </a:xfrm>
            <a:prstGeom prst="ellips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500" b="1">
                <a:solidFill>
                  <a:srgbClr val="00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500" b="1">
                  <a:solidFill>
                    <a:srgbClr val="000000"/>
                  </a:solidFill>
                </a:rPr>
                <a:t>Процессный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500" b="1">
                  <a:solidFill>
                    <a:srgbClr val="000000"/>
                  </a:solidFill>
                </a:rPr>
                <a:t>подход</a:t>
              </a:r>
              <a:endParaRPr lang="ru-RU" altLang="ru-RU" sz="2000"/>
            </a:p>
          </p:txBody>
        </p:sp>
        <p:sp>
          <p:nvSpPr>
            <p:cNvPr id="79886" name="_s2064"/>
            <p:cNvSpPr>
              <a:spLocks noChangeShapeType="1"/>
            </p:cNvSpPr>
            <p:nvPr/>
          </p:nvSpPr>
          <p:spPr bwMode="auto">
            <a:xfrm flipV="1">
              <a:off x="5389301" y="3194325"/>
              <a:ext cx="751304" cy="406735"/>
            </a:xfrm>
            <a:prstGeom prst="line">
              <a:avLst/>
            </a:prstGeom>
            <a:noFill/>
            <a:ln w="9525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79887" name="_s2065"/>
            <p:cNvSpPr>
              <a:spLocks noChangeArrowheads="1"/>
            </p:cNvSpPr>
            <p:nvPr/>
          </p:nvSpPr>
          <p:spPr bwMode="auto">
            <a:xfrm>
              <a:off x="5831978" y="2217149"/>
              <a:ext cx="2116746" cy="1145946"/>
            </a:xfrm>
            <a:prstGeom prst="ellipse">
              <a:avLst/>
            </a:prstGeom>
            <a:noFill/>
            <a:ln w="28575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500" b="1">
                <a:solidFill>
                  <a:srgbClr val="00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500" b="1">
                  <a:solidFill>
                    <a:srgbClr val="000000"/>
                  </a:solidFill>
                </a:rPr>
                <a:t>Лидерство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000"/>
            </a:p>
          </p:txBody>
        </p:sp>
        <p:sp>
          <p:nvSpPr>
            <p:cNvPr id="79888" name="_s2066"/>
            <p:cNvSpPr>
              <a:spLocks noChangeShapeType="1"/>
            </p:cNvSpPr>
            <p:nvPr/>
          </p:nvSpPr>
          <p:spPr bwMode="auto">
            <a:xfrm flipV="1">
              <a:off x="4644231" y="2858473"/>
              <a:ext cx="0" cy="575504"/>
            </a:xfrm>
            <a:prstGeom prst="line">
              <a:avLst/>
            </a:prstGeom>
            <a:noFill/>
            <a:ln w="9525">
              <a:solidFill>
                <a:srgbClr val="66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79889" name="_s2067"/>
            <p:cNvSpPr>
              <a:spLocks noChangeArrowheads="1"/>
            </p:cNvSpPr>
            <p:nvPr/>
          </p:nvSpPr>
          <p:spPr bwMode="auto">
            <a:xfrm>
              <a:off x="3587417" y="1714215"/>
              <a:ext cx="2116746" cy="1145946"/>
            </a:xfrm>
            <a:prstGeom prst="ellipse">
              <a:avLst/>
            </a:prstGeom>
            <a:noFill/>
            <a:ln w="28575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500" b="1">
                  <a:solidFill>
                    <a:srgbClr val="000000"/>
                  </a:solidFill>
                </a:rPr>
                <a:t>Ориентация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500" b="1">
                  <a:solidFill>
                    <a:srgbClr val="000000"/>
                  </a:solidFill>
                </a:rPr>
                <a:t>на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500" b="1">
                  <a:solidFill>
                    <a:srgbClr val="000000"/>
                  </a:solidFill>
                </a:rPr>
                <a:t>потребителя</a:t>
              </a:r>
              <a:endParaRPr lang="ru-RU" altLang="ru-RU" sz="2000"/>
            </a:p>
          </p:txBody>
        </p:sp>
        <p:sp>
          <p:nvSpPr>
            <p:cNvPr id="79890" name="_s2068"/>
            <p:cNvSpPr>
              <a:spLocks noChangeArrowheads="1"/>
            </p:cNvSpPr>
            <p:nvPr/>
          </p:nvSpPr>
          <p:spPr bwMode="auto">
            <a:xfrm>
              <a:off x="3587417" y="3433978"/>
              <a:ext cx="2116746" cy="1145946"/>
            </a:xfrm>
            <a:prstGeom prst="ellipse">
              <a:avLst/>
            </a:prstGeom>
            <a:noFill/>
            <a:ln w="28575">
              <a:solidFill>
                <a:srgbClr val="4C6D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800" b="1">
                <a:solidFill>
                  <a:srgbClr val="CC33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 b="1"/>
                <a:t>Принципы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200" b="1"/>
                <a:t>СМК</a:t>
              </a:r>
              <a:endParaRPr lang="ru-RU" altLang="ru-RU" sz="2600"/>
            </a:p>
          </p:txBody>
        </p:sp>
      </p:grpSp>
    </p:spTree>
    <p:extLst>
      <p:ext uri="{BB962C8B-B14F-4D97-AF65-F5344CB8AC3E}">
        <p14:creationId xmlns:p14="http://schemas.microsoft.com/office/powerpoint/2010/main" val="63061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83431" y="477044"/>
            <a:ext cx="8964612" cy="1295400"/>
          </a:xfrm>
        </p:spPr>
        <p:txBody>
          <a:bodyPr/>
          <a:lstStyle/>
          <a:p>
            <a:pPr eaLnBrk="1" hangingPunct="1"/>
            <a:r>
              <a:rPr lang="ru-RU" altLang="ru-RU" b="0" smtClean="0"/>
              <a:t>Принцип 1. Ориентация на потребителей</a:t>
            </a:r>
            <a:endParaRPr lang="ru-RU" altLang="ru-RU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188" y="4149726"/>
            <a:ext cx="8075612" cy="2519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000"/>
              <a:t>в новой трактовке принцип направлен на достижение устойчивого успеха организации и включает расширенное понимание активного менеджмента взаимоотношений с потребителями и заинтересованными сторонами.</a:t>
            </a:r>
          </a:p>
        </p:txBody>
      </p:sp>
      <p:pic>
        <p:nvPicPr>
          <p:cNvPr id="8090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882" y="697706"/>
            <a:ext cx="1841149" cy="20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847851" y="1989138"/>
            <a:ext cx="561657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ru-RU" sz="2400" kern="0" dirty="0"/>
              <a:t>Менеджмент качества нацелен на выполнение требований потребителей и на стремление превзойти их ожидания</a:t>
            </a:r>
            <a:r>
              <a:rPr lang="ru-RU" altLang="ru-RU" sz="2400" kern="0" dirty="0"/>
              <a:t> </a:t>
            </a:r>
            <a:endParaRPr lang="ru-RU" altLang="ru-RU" sz="2100" b="1" kern="0" dirty="0"/>
          </a:p>
        </p:txBody>
      </p:sp>
    </p:spTree>
    <p:extLst>
      <p:ext uri="{BB962C8B-B14F-4D97-AF65-F5344CB8AC3E}">
        <p14:creationId xmlns:p14="http://schemas.microsoft.com/office/powerpoint/2010/main" val="170539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808238" y="410997"/>
            <a:ext cx="8208962" cy="858837"/>
          </a:xfrm>
        </p:spPr>
        <p:txBody>
          <a:bodyPr/>
          <a:lstStyle/>
          <a:p>
            <a:pPr eaLnBrk="1" hangingPunct="1"/>
            <a:r>
              <a:rPr lang="ru-RU" altLang="ru-RU" b="0" dirty="0" smtClean="0"/>
              <a:t>Ориентация на потребителей</a:t>
            </a:r>
            <a:endParaRPr lang="ru-RU" altLang="ru-RU" dirty="0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8238" y="1729172"/>
            <a:ext cx="7954963" cy="4897438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400" b="1" dirty="0"/>
              <a:t>К потенциальным основным преимуществам относятся:</a:t>
            </a:r>
          </a:p>
          <a:p>
            <a:pPr marL="0" indent="0">
              <a:buNone/>
            </a:pPr>
            <a:r>
              <a:rPr lang="ru-RU" altLang="ru-RU" sz="2400" dirty="0"/>
              <a:t>- увеличение ценности для потребителей;</a:t>
            </a:r>
          </a:p>
          <a:p>
            <a:pPr marL="0" indent="0">
              <a:buNone/>
            </a:pPr>
            <a:r>
              <a:rPr lang="ru-RU" altLang="ru-RU" sz="2400" dirty="0"/>
              <a:t>- повышение удовлетворенности потребителей;</a:t>
            </a:r>
          </a:p>
          <a:p>
            <a:pPr marL="0" indent="0">
              <a:buNone/>
            </a:pPr>
            <a:r>
              <a:rPr lang="ru-RU" altLang="ru-RU" sz="2400" dirty="0"/>
              <a:t>- повышение лояльности потребителей;</a:t>
            </a:r>
          </a:p>
          <a:p>
            <a:pPr marL="0" indent="0">
              <a:buNone/>
            </a:pPr>
            <a:r>
              <a:rPr lang="ru-RU" altLang="ru-RU" sz="2400" dirty="0"/>
              <a:t>- увеличение повторных сделок;</a:t>
            </a:r>
          </a:p>
          <a:p>
            <a:pPr marL="0" indent="0">
              <a:buNone/>
            </a:pPr>
            <a:r>
              <a:rPr lang="ru-RU" altLang="ru-RU" sz="2400" dirty="0"/>
              <a:t>- улучшение репутации организации;</a:t>
            </a:r>
          </a:p>
          <a:p>
            <a:pPr marL="0" indent="0">
              <a:buNone/>
            </a:pPr>
            <a:r>
              <a:rPr lang="ru-RU" altLang="ru-RU" sz="2400" dirty="0"/>
              <a:t>- расширение потребительской базы;</a:t>
            </a:r>
          </a:p>
          <a:p>
            <a:pPr marL="0" indent="0">
              <a:buNone/>
            </a:pPr>
            <a:r>
              <a:rPr lang="ru-RU" altLang="ru-RU" sz="2400" dirty="0"/>
              <a:t>- рост доходов и увеличение доли рынка.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ru-RU" altLang="ru-RU" sz="2400" dirty="0"/>
          </a:p>
        </p:txBody>
      </p:sp>
      <p:pic>
        <p:nvPicPr>
          <p:cNvPr id="8192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409" y="410996"/>
            <a:ext cx="1822849" cy="202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10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7398" y="344490"/>
            <a:ext cx="8208962" cy="858837"/>
          </a:xfrm>
        </p:spPr>
        <p:txBody>
          <a:bodyPr/>
          <a:lstStyle/>
          <a:p>
            <a:pPr eaLnBrk="1" hangingPunct="1"/>
            <a:r>
              <a:rPr lang="ru-RU" altLang="ru-RU" b="0" dirty="0" smtClean="0"/>
              <a:t>Ориентация на потребителей</a:t>
            </a:r>
            <a:endParaRPr lang="ru-RU" altLang="ru-RU" dirty="0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7398" y="1854996"/>
            <a:ext cx="10684042" cy="4427452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800" b="1" dirty="0"/>
              <a:t>Возможные действия включают:</a:t>
            </a:r>
          </a:p>
          <a:p>
            <a:pPr marL="0" indent="0">
              <a:buNone/>
            </a:pPr>
            <a:r>
              <a:rPr lang="ru-RU" altLang="ru-RU" sz="1800" dirty="0"/>
              <a:t>- определение прямых и косвенных потребителей, получающих ценность от организации;</a:t>
            </a:r>
          </a:p>
          <a:p>
            <a:pPr marL="0" indent="0">
              <a:buNone/>
            </a:pPr>
            <a:r>
              <a:rPr lang="ru-RU" altLang="ru-RU" sz="1800" dirty="0"/>
              <a:t>- понимание настоящих и будущих потребностей и ожиданий потребителей;</a:t>
            </a:r>
          </a:p>
          <a:p>
            <a:pPr marL="0" indent="0">
              <a:buNone/>
            </a:pPr>
            <a:r>
              <a:rPr lang="ru-RU" altLang="ru-RU" sz="1800" dirty="0"/>
              <a:t>- соотнесение целей организации с потребностями и ожиданиями потребителей;</a:t>
            </a:r>
          </a:p>
          <a:p>
            <a:pPr marL="0" indent="0">
              <a:buNone/>
            </a:pPr>
            <a:r>
              <a:rPr lang="ru-RU" altLang="ru-RU" sz="1800" dirty="0"/>
              <a:t>- доведение потребностей и ожиданий потребителей до работников организации;</a:t>
            </a:r>
          </a:p>
          <a:p>
            <a:pPr marL="0" indent="0">
              <a:buNone/>
            </a:pPr>
            <a:r>
              <a:rPr lang="ru-RU" altLang="ru-RU" sz="1800" dirty="0"/>
              <a:t>- планирование, проектирование, разработка, производство, поставка и обслуживание продукции и предоставление услуг для удовлетворения потребностей и ожиданий потребителей;</a:t>
            </a:r>
          </a:p>
          <a:p>
            <a:pPr marL="0" indent="0">
              <a:buNone/>
            </a:pPr>
            <a:r>
              <a:rPr lang="ru-RU" altLang="ru-RU" sz="1800" dirty="0"/>
              <a:t>- измерение и мониторинг удовлетворенности потребителей и принятие соответствующих действий;</a:t>
            </a:r>
          </a:p>
          <a:p>
            <a:pPr marL="0" indent="0">
              <a:buNone/>
            </a:pPr>
            <a:r>
              <a:rPr lang="ru-RU" altLang="ru-RU" sz="1800" dirty="0"/>
              <a:t>- определение и принятие действий в отношении потребностей и ожиданий заинтересованных сторон, которые могут оказать влияние на удовлетворенность потребителей;</a:t>
            </a:r>
          </a:p>
          <a:p>
            <a:pPr marL="0" indent="0">
              <a:buNone/>
            </a:pPr>
            <a:r>
              <a:rPr lang="ru-RU" altLang="ru-RU" sz="1800" dirty="0"/>
              <a:t>- активный менеджмент взаимоотношений с потребителями для достижения устойчивого успеха.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ru-RU" altLang="ru-RU" sz="1800" dirty="0"/>
          </a:p>
        </p:txBody>
      </p:sp>
      <p:pic>
        <p:nvPicPr>
          <p:cNvPr id="8294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082" y="344490"/>
            <a:ext cx="1359676" cy="151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04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Терминология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196976"/>
            <a:ext cx="822960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ru-RU" altLang="ru-RU" sz="27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700" b="1" i="1" u="sng"/>
              <a:t>Образование</a:t>
            </a:r>
            <a:r>
              <a:rPr lang="ru-RU" altLang="ru-RU" sz="2700"/>
              <a:t> – целенаправленный </a:t>
            </a:r>
            <a:r>
              <a:rPr lang="ru-RU" altLang="ru-RU" sz="2700" b="1"/>
              <a:t>процесс воспитания и обучения</a:t>
            </a:r>
            <a:r>
              <a:rPr lang="ru-RU" altLang="ru-RU" sz="2700"/>
              <a:t> </a:t>
            </a:r>
            <a:r>
              <a:rPr lang="en-US" altLang="ru-RU" sz="2700"/>
              <a:t>/</a:t>
            </a:r>
            <a:r>
              <a:rPr lang="ru-RU" altLang="ru-RU" sz="2700" b="1"/>
              <a:t>и развития личности</a:t>
            </a:r>
            <a:r>
              <a:rPr lang="en-US" altLang="ru-RU" sz="2700"/>
              <a:t>/</a:t>
            </a:r>
            <a:r>
              <a:rPr lang="ru-RU" altLang="ru-RU" sz="2700"/>
              <a:t> в интересах человека, общества, государства, сопровождающийся констатацией достижения гражданином (обучающимся) установленных государством образовательных уровней</a:t>
            </a:r>
            <a:r>
              <a:rPr lang="en-US" altLang="ru-RU" sz="2700"/>
              <a:t> </a:t>
            </a:r>
            <a:r>
              <a:rPr lang="ru-RU" altLang="ru-RU" sz="2700"/>
              <a:t>(образовательных цензов) (Закон РФ «Об образовании»)</a:t>
            </a:r>
            <a:endParaRPr lang="en-US" altLang="ru-RU" sz="2700"/>
          </a:p>
        </p:txBody>
      </p:sp>
    </p:spTree>
    <p:extLst>
      <p:ext uri="{BB962C8B-B14F-4D97-AF65-F5344CB8AC3E}">
        <p14:creationId xmlns:p14="http://schemas.microsoft.com/office/powerpoint/2010/main" val="299045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826168" y="333376"/>
            <a:ext cx="8686800" cy="1003300"/>
          </a:xfrm>
        </p:spPr>
        <p:txBody>
          <a:bodyPr/>
          <a:lstStyle/>
          <a:p>
            <a:pPr eaLnBrk="1" hangingPunct="1"/>
            <a:r>
              <a:rPr lang="ru-RU" altLang="ru-RU" b="0" dirty="0" smtClean="0"/>
              <a:t>Принцип 2. Лидерство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4" y="1412875"/>
            <a:ext cx="5915025" cy="2736850"/>
          </a:xfrm>
        </p:spPr>
        <p:txBody>
          <a:bodyPr/>
          <a:lstStyle/>
          <a:p>
            <a:pPr marL="85725" indent="0" eaLnBrk="1" hangingPunct="1">
              <a:lnSpc>
                <a:spcPct val="90000"/>
              </a:lnSpc>
              <a:buNone/>
            </a:pPr>
            <a:r>
              <a:rPr lang="ru-RU" altLang="ru-RU" sz="2400"/>
              <a:t>Лидеры на всех уровнях организации обеспечивают единство цели и направления деятельности организации и создают условия, в которых работники взаимодействуют для достижения целей организации в области качества.</a:t>
            </a:r>
          </a:p>
        </p:txBody>
      </p:sp>
      <p:pic>
        <p:nvPicPr>
          <p:cNvPr id="83972" name="Picture 4" descr="Начальник за столом - в гнев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333376"/>
            <a:ext cx="230346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14550" y="4076701"/>
            <a:ext cx="8229600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ru-RU" altLang="ru-RU" sz="2000" kern="0" dirty="0"/>
              <a:t>Второй принцип «лидерство» относится теперь не только к действиям высшего руководства, но предполагает многоуровневую и многоаспектную работу по продвижению идеологии качества, формированию культуры приверженности принципам менеджмента качества в организации, созданию атмосферы доверия и честности.</a:t>
            </a:r>
          </a:p>
        </p:txBody>
      </p:sp>
    </p:spTree>
    <p:extLst>
      <p:ext uri="{BB962C8B-B14F-4D97-AF65-F5344CB8AC3E}">
        <p14:creationId xmlns:p14="http://schemas.microsoft.com/office/powerpoint/2010/main" val="199748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7914" y="596766"/>
            <a:ext cx="8686800" cy="1003300"/>
          </a:xfrm>
        </p:spPr>
        <p:txBody>
          <a:bodyPr/>
          <a:lstStyle/>
          <a:p>
            <a:pPr eaLnBrk="1" hangingPunct="1"/>
            <a:r>
              <a:rPr lang="ru-RU" altLang="ru-RU" b="0" smtClean="0"/>
              <a:t>Лидерство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7914" y="2353478"/>
            <a:ext cx="9409112" cy="4321175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000" b="1" dirty="0"/>
              <a:t>К потенциальным основным преимуществам относятся:</a:t>
            </a:r>
          </a:p>
          <a:p>
            <a:pPr marL="0" indent="0">
              <a:buNone/>
            </a:pPr>
            <a:r>
              <a:rPr lang="ru-RU" altLang="ru-RU" sz="2000" dirty="0"/>
              <a:t>- повышение результативности и эффективности при достижении целей организации в области качества;</a:t>
            </a:r>
          </a:p>
          <a:p>
            <a:pPr marL="0" indent="0">
              <a:buNone/>
            </a:pPr>
            <a:r>
              <a:rPr lang="ru-RU" altLang="ru-RU" sz="2000" dirty="0"/>
              <a:t>- лучшая согласованность процессов организации;</a:t>
            </a:r>
          </a:p>
          <a:p>
            <a:pPr marL="0" indent="0">
              <a:buNone/>
            </a:pPr>
            <a:r>
              <a:rPr lang="ru-RU" altLang="ru-RU" sz="2000" dirty="0"/>
              <a:t>- улучшение обмена информацией между уровнями и функциями организации;</a:t>
            </a:r>
          </a:p>
          <a:p>
            <a:pPr marL="0" indent="0">
              <a:buNone/>
            </a:pPr>
            <a:r>
              <a:rPr lang="ru-RU" altLang="ru-RU" sz="2000" dirty="0"/>
              <a:t>- развитие и улучшение способности организации и ее работников достигать желаемых результатов.</a:t>
            </a:r>
          </a:p>
        </p:txBody>
      </p:sp>
      <p:pic>
        <p:nvPicPr>
          <p:cNvPr id="84996" name="Picture 4" descr="Начальник за столом - в гнев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791" y="497005"/>
            <a:ext cx="2913846" cy="145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54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59177" y="402607"/>
            <a:ext cx="8686800" cy="1003300"/>
          </a:xfrm>
        </p:spPr>
        <p:txBody>
          <a:bodyPr/>
          <a:lstStyle/>
          <a:p>
            <a:pPr eaLnBrk="1" hangingPunct="1"/>
            <a:r>
              <a:rPr lang="ru-RU" altLang="ru-RU" b="0" dirty="0" smtClean="0"/>
              <a:t>Лидерство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9177" y="1371600"/>
            <a:ext cx="8351837" cy="4897437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000" b="1" dirty="0"/>
              <a:t>Возможные действия включают:</a:t>
            </a:r>
          </a:p>
          <a:p>
            <a:pPr marL="0" indent="0">
              <a:buNone/>
            </a:pPr>
            <a:r>
              <a:rPr lang="ru-RU" altLang="ru-RU" sz="2000" dirty="0"/>
              <a:t>- доведение миссии, видения, стратегии, политик и процессов до работников организации;</a:t>
            </a:r>
          </a:p>
          <a:p>
            <a:pPr marL="0" indent="0">
              <a:buNone/>
            </a:pPr>
            <a:r>
              <a:rPr lang="ru-RU" altLang="ru-RU" sz="2000" dirty="0"/>
              <a:t>- создание и поддержание общих ценностей, беспристрастности и этических моделей поведения на всех уровнях организации;</a:t>
            </a:r>
          </a:p>
          <a:p>
            <a:pPr marL="0" indent="0">
              <a:buNone/>
            </a:pPr>
            <a:r>
              <a:rPr lang="ru-RU" altLang="ru-RU" sz="2000" dirty="0"/>
              <a:t>- создание атмосферы доверия и честности;</a:t>
            </a:r>
          </a:p>
          <a:p>
            <a:pPr marL="0" indent="0">
              <a:buNone/>
            </a:pPr>
            <a:r>
              <a:rPr lang="ru-RU" altLang="ru-RU" sz="2000" dirty="0"/>
              <a:t>- поощрение приверженности всей организации к качеству;</a:t>
            </a:r>
          </a:p>
          <a:p>
            <a:pPr marL="0" indent="0">
              <a:buNone/>
            </a:pPr>
            <a:r>
              <a:rPr lang="ru-RU" altLang="ru-RU" sz="2000" dirty="0"/>
              <a:t>- обеспечение того, что лидеры всех уровней являются положительным примером для работников организации;</a:t>
            </a:r>
          </a:p>
          <a:p>
            <a:pPr marL="0" indent="0">
              <a:buNone/>
            </a:pPr>
            <a:r>
              <a:rPr lang="ru-RU" altLang="ru-RU" sz="2000" dirty="0"/>
              <a:t>- обеспечение работников необходимыми ресурсами, подготовкой и полномочиями для осуществления деятельности с ответственностью;</a:t>
            </a:r>
          </a:p>
          <a:p>
            <a:pPr marL="0" indent="0">
              <a:buNone/>
            </a:pPr>
            <a:r>
              <a:rPr lang="ru-RU" altLang="ru-RU" sz="2000" dirty="0"/>
              <a:t>- </a:t>
            </a:r>
            <a:r>
              <a:rPr lang="ru-RU" altLang="ru-RU" sz="2000" dirty="0" err="1"/>
              <a:t>вдохновление</a:t>
            </a:r>
            <a:r>
              <a:rPr lang="ru-RU" altLang="ru-RU" sz="2000" dirty="0"/>
              <a:t>, поощрение и признание вклада работников.</a:t>
            </a:r>
          </a:p>
        </p:txBody>
      </p:sp>
      <p:pic>
        <p:nvPicPr>
          <p:cNvPr id="86020" name="Picture 4" descr="Начальник за столом - в гнев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1" y="333375"/>
            <a:ext cx="16541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16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9892" y="242752"/>
            <a:ext cx="8893175" cy="714375"/>
          </a:xfrm>
        </p:spPr>
        <p:txBody>
          <a:bodyPr/>
          <a:lstStyle/>
          <a:p>
            <a:pPr eaLnBrk="1" hangingPunct="1"/>
            <a:r>
              <a:rPr lang="ru-RU" altLang="ru-RU" sz="3600" dirty="0"/>
              <a:t>Принцип 3. Взаимодействие </a:t>
            </a:r>
            <a:r>
              <a:rPr lang="ru-RU" altLang="ru-RU" sz="3600" dirty="0"/>
              <a:t>работников</a:t>
            </a:r>
            <a:endParaRPr lang="ru-RU" altLang="ru-RU" b="0" dirty="0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149" y="3836152"/>
            <a:ext cx="10462662" cy="243046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altLang="ru-RU" sz="2000" dirty="0"/>
              <a:t>Значительно обновленный принцип «взаимодействие работников» предполагает не только вовлечение работников в деятельность по улучшению, но также и заботу о личностном и профессиональном развитии персонала в согласовании с целями организации, наделение их полномочиями проводить самооценку и участвовать в улучшениях, анализ удовлетворенности работников и поощрение их вклада в развитие организации</a:t>
            </a:r>
          </a:p>
        </p:txBody>
      </p:sp>
      <p:pic>
        <p:nvPicPr>
          <p:cNvPr id="87044" name="Picture 4" descr="j01558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65" y="1308251"/>
            <a:ext cx="2995233" cy="176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Rectangle 3"/>
          <p:cNvSpPr txBox="1">
            <a:spLocks noChangeArrowheads="1"/>
          </p:cNvSpPr>
          <p:nvPr/>
        </p:nvSpPr>
        <p:spPr bwMode="auto">
          <a:xfrm>
            <a:off x="895149" y="1039020"/>
            <a:ext cx="7494788" cy="297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ru-RU" altLang="ru-RU" sz="2400" dirty="0"/>
              <a:t>Для организации крайне важно, чтобы все работники были компетентными, наделены полномочиями и вовлечены в создание ценности. Компетентные, наделенные полномочиями и взаимодействующие работники на всех уровнях организации повышают ее способность создавать ценность.</a:t>
            </a:r>
          </a:p>
        </p:txBody>
      </p:sp>
    </p:spTree>
    <p:extLst>
      <p:ext uri="{BB962C8B-B14F-4D97-AF65-F5344CB8AC3E}">
        <p14:creationId xmlns:p14="http://schemas.microsoft.com/office/powerpoint/2010/main" val="307628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5575" y="542131"/>
            <a:ext cx="8893175" cy="714375"/>
          </a:xfrm>
        </p:spPr>
        <p:txBody>
          <a:bodyPr/>
          <a:lstStyle/>
          <a:p>
            <a:pPr eaLnBrk="1" hangingPunct="1"/>
            <a:r>
              <a:rPr lang="ru-RU" altLang="ru-RU" sz="3600" dirty="0"/>
              <a:t>Взаимодействие работников</a:t>
            </a:r>
            <a:endParaRPr lang="ru-RU" altLang="ru-RU" b="0" dirty="0" smtClean="0"/>
          </a:p>
        </p:txBody>
      </p:sp>
      <p:pic>
        <p:nvPicPr>
          <p:cNvPr id="88067" name="Picture 4" descr="j01558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1" y="404813"/>
            <a:ext cx="1679575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Rectangle 3"/>
          <p:cNvSpPr txBox="1">
            <a:spLocks noChangeArrowheads="1"/>
          </p:cNvSpPr>
          <p:nvPr/>
        </p:nvSpPr>
        <p:spPr bwMode="auto">
          <a:xfrm>
            <a:off x="1847850" y="1989138"/>
            <a:ext cx="84963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ru-RU" altLang="ru-RU" sz="2000" b="1"/>
              <a:t>К потенциальным основным преимуществам относятся: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/>
              <a:t>- улучшенное понимание работниками целей организации в области качества и усиление мотивации по достижению этих целей;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/>
              <a:t>- повышение вовлеченности работников в деятельность по улучшению;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/>
              <a:t>- увеличение личностного развития, проявления инициативы и креативности;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/>
              <a:t>- повышение удовлетворенности работников;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/>
              <a:t>- повышение доверия и сотрудничества во всей организации;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/>
              <a:t>- повышение внимания к общим ценностям и культуре во всей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323029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542131"/>
            <a:ext cx="8893175" cy="714375"/>
          </a:xfrm>
        </p:spPr>
        <p:txBody>
          <a:bodyPr/>
          <a:lstStyle/>
          <a:p>
            <a:pPr eaLnBrk="1" hangingPunct="1"/>
            <a:r>
              <a:rPr lang="ru-RU" altLang="ru-RU" sz="4400" dirty="0"/>
              <a:t>Взаимодействие работников</a:t>
            </a:r>
            <a:endParaRPr lang="ru-RU" altLang="ru-RU" sz="4400" b="0" dirty="0" smtClean="0"/>
          </a:p>
        </p:txBody>
      </p:sp>
      <p:pic>
        <p:nvPicPr>
          <p:cNvPr id="89091" name="Picture 4" descr="j01558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1" y="404813"/>
            <a:ext cx="1679575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Rectangle 3"/>
          <p:cNvSpPr txBox="1">
            <a:spLocks noChangeArrowheads="1"/>
          </p:cNvSpPr>
          <p:nvPr/>
        </p:nvSpPr>
        <p:spPr bwMode="auto">
          <a:xfrm>
            <a:off x="1847850" y="1661879"/>
            <a:ext cx="84963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ru-RU" altLang="ru-RU" sz="2000" b="1" dirty="0"/>
              <a:t>Возможные действия включают: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 dirty="0"/>
              <a:t>- общение с работниками для обеспечения понимания важности их личного вклада;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 dirty="0"/>
              <a:t>- содействие сотрудничеству во всей организации;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 dirty="0"/>
              <a:t>- содействие открытому обсуждению и обмену знаниями и опытом;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 dirty="0"/>
              <a:t>- наделение работников полномочиями определять узкие места в работе и без страха предлагать инициативы;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 dirty="0"/>
              <a:t>- признание и подтверждение вклада, знаний и развития работников;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 dirty="0"/>
              <a:t>- предоставление возможности проведения самооценки деятельности работников в сравнении с их личными целями;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 dirty="0"/>
              <a:t>- проведение обследований удовлетворенности работников, доведение их результатов и реализацию соответствующих действий.</a:t>
            </a:r>
          </a:p>
        </p:txBody>
      </p:sp>
    </p:spTree>
    <p:extLst>
      <p:ext uri="{BB962C8B-B14F-4D97-AF65-F5344CB8AC3E}">
        <p14:creationId xmlns:p14="http://schemas.microsoft.com/office/powerpoint/2010/main" val="53359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9424" y="316684"/>
            <a:ext cx="7543800" cy="1003300"/>
          </a:xfrm>
        </p:spPr>
        <p:txBody>
          <a:bodyPr/>
          <a:lstStyle/>
          <a:p>
            <a:pPr eaLnBrk="1" hangingPunct="1"/>
            <a:r>
              <a:rPr lang="ru-RU" altLang="ru-RU" b="0" dirty="0" smtClean="0"/>
              <a:t>Принцип 4. Процессный подход 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3449" y="4056087"/>
            <a:ext cx="8229600" cy="2376488"/>
          </a:xfrm>
        </p:spPr>
        <p:txBody>
          <a:bodyPr/>
          <a:lstStyle/>
          <a:p>
            <a:pPr eaLnBrk="1" hangingPunct="1"/>
            <a:r>
              <a:rPr lang="ru-RU" altLang="ru-RU" sz="2000" dirty="0"/>
              <a:t>«Процессный подход» как принцип реализуется посредством создания управляемых условий достижения предсказуемых результатов в системе производственных отношений за счет согласования действий, снижения </a:t>
            </a:r>
            <a:r>
              <a:rPr lang="ru-RU" altLang="ru-RU" sz="2000" dirty="0" err="1"/>
              <a:t>межфункциональных</a:t>
            </a:r>
            <a:r>
              <a:rPr lang="ru-RU" altLang="ru-RU" sz="2000" dirty="0"/>
              <a:t> барьеров, заблаговременного планирования ресурсов и понимания рисков.</a:t>
            </a:r>
          </a:p>
        </p:txBody>
      </p:sp>
      <p:pic>
        <p:nvPicPr>
          <p:cNvPr id="90116" name="Picture 15" descr="j023468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871" y="1453416"/>
            <a:ext cx="2443754" cy="143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Rectangle 3"/>
          <p:cNvSpPr txBox="1">
            <a:spLocks noChangeArrowheads="1"/>
          </p:cNvSpPr>
          <p:nvPr/>
        </p:nvSpPr>
        <p:spPr bwMode="auto">
          <a:xfrm>
            <a:off x="1992313" y="1268414"/>
            <a:ext cx="6407150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ru-RU" altLang="ru-RU" sz="2400" dirty="0"/>
              <a:t>Последовательные и прогнозируемые результаты достигаются более эффективно и результативно, когда деятельность осознается и управляется как взаимосвязанные процессы, которые функционируют как согласованная система.</a:t>
            </a:r>
          </a:p>
        </p:txBody>
      </p:sp>
    </p:spTree>
    <p:extLst>
      <p:ext uri="{BB962C8B-B14F-4D97-AF65-F5344CB8AC3E}">
        <p14:creationId xmlns:p14="http://schemas.microsoft.com/office/powerpoint/2010/main" val="215548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4057" y="373858"/>
            <a:ext cx="7543800" cy="1003300"/>
          </a:xfrm>
        </p:spPr>
        <p:txBody>
          <a:bodyPr/>
          <a:lstStyle/>
          <a:p>
            <a:pPr eaLnBrk="1" hangingPunct="1"/>
            <a:r>
              <a:rPr lang="ru-RU" altLang="ru-RU" b="0" dirty="0" smtClean="0"/>
              <a:t>Процессный подход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0" y="2060576"/>
            <a:ext cx="8362950" cy="4608513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000" b="1"/>
              <a:t>К потенциальным основным преимуществам относятся:</a:t>
            </a:r>
          </a:p>
          <a:p>
            <a:pPr marL="0" indent="0">
              <a:buNone/>
            </a:pPr>
            <a:r>
              <a:rPr lang="ru-RU" altLang="ru-RU" sz="2000"/>
              <a:t>- повышение способности сосредотачивать усилия на ключевых процессах и возможностях для улучшения;</a:t>
            </a:r>
          </a:p>
          <a:p>
            <a:pPr marL="0" indent="0">
              <a:buNone/>
            </a:pPr>
            <a:r>
              <a:rPr lang="ru-RU" altLang="ru-RU" sz="2000"/>
              <a:t>- последовательные и прогнозируемые выходы в системе согласованных процессов;</a:t>
            </a:r>
          </a:p>
          <a:p>
            <a:pPr marL="0" indent="0">
              <a:buNone/>
            </a:pPr>
            <a:r>
              <a:rPr lang="ru-RU" altLang="ru-RU" sz="2000"/>
              <a:t>- оптимизация деятельности посредством результативного менеджмента процессов, эффективного использования ресурсов и снижения межфункциональных барьеров;</a:t>
            </a:r>
          </a:p>
          <a:p>
            <a:pPr marL="0" indent="0">
              <a:buNone/>
            </a:pPr>
            <a:r>
              <a:rPr lang="ru-RU" altLang="ru-RU" sz="2000"/>
              <a:t>- возможности для организации обеспечивать уверенность заинтересованных сторон в отношении согласованности, результативности и эффективности ее деятельности.</a:t>
            </a:r>
          </a:p>
        </p:txBody>
      </p:sp>
      <p:pic>
        <p:nvPicPr>
          <p:cNvPr id="91140" name="Picture 15" descr="j023468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947" y="803276"/>
            <a:ext cx="1947863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20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481013"/>
            <a:ext cx="7543800" cy="1003300"/>
          </a:xfrm>
        </p:spPr>
        <p:txBody>
          <a:bodyPr/>
          <a:lstStyle/>
          <a:p>
            <a:pPr eaLnBrk="1" hangingPunct="1"/>
            <a:r>
              <a:rPr lang="ru-RU" altLang="ru-RU" b="0" dirty="0" smtClean="0"/>
              <a:t>Процессный подход 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1484313"/>
            <a:ext cx="9462771" cy="5257800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000" b="1" dirty="0"/>
              <a:t>Возможные действия включают:</a:t>
            </a:r>
          </a:p>
          <a:p>
            <a:pPr marL="0" indent="0">
              <a:buNone/>
            </a:pPr>
            <a:r>
              <a:rPr lang="ru-RU" altLang="ru-RU" sz="2000" dirty="0"/>
              <a:t>- </a:t>
            </a:r>
            <a:r>
              <a:rPr lang="ru-RU" altLang="ru-RU" sz="1800" dirty="0"/>
              <a:t>определение целей системы и процессов, необходимых для их достижения;</a:t>
            </a:r>
          </a:p>
          <a:p>
            <a:pPr marL="0" indent="0">
              <a:buNone/>
            </a:pPr>
            <a:r>
              <a:rPr lang="ru-RU" altLang="ru-RU" sz="1800" dirty="0"/>
              <a:t>- установление полномочий, ответственности и подотчетности для осуществления менеджмента процессов;</a:t>
            </a:r>
          </a:p>
          <a:p>
            <a:pPr marL="0" indent="0">
              <a:buNone/>
            </a:pPr>
            <a:r>
              <a:rPr lang="ru-RU" altLang="ru-RU" sz="1800" dirty="0"/>
              <a:t>- осмысление возможностей организации и определение ограничений по ресурсам до начала осуществления действий;</a:t>
            </a:r>
          </a:p>
          <a:p>
            <a:pPr marL="0" indent="0">
              <a:buNone/>
            </a:pPr>
            <a:r>
              <a:rPr lang="ru-RU" altLang="ru-RU" sz="1800" dirty="0"/>
              <a:t>- определение взаимозависимости процессов и анализ влияния изменений отдельного процесса на систему в целом;</a:t>
            </a:r>
          </a:p>
          <a:p>
            <a:pPr marL="0" indent="0">
              <a:buNone/>
            </a:pPr>
            <a:r>
              <a:rPr lang="ru-RU" altLang="ru-RU" sz="1800" dirty="0"/>
              <a:t>- осуществление менеджмента процессов и их взаимосвязей как системы для результативного и эффективного достижения целей организации в области качества;</a:t>
            </a:r>
          </a:p>
          <a:p>
            <a:pPr marL="0" indent="0">
              <a:buNone/>
            </a:pPr>
            <a:r>
              <a:rPr lang="ru-RU" altLang="ru-RU" sz="1800" dirty="0"/>
              <a:t>- обеспечение доступности информации, необходимой для функционирования и улучшения процессов, а также для мониторинга, анализа и проведения оценки результатов деятельности системы в целом;</a:t>
            </a:r>
          </a:p>
          <a:p>
            <a:pPr marL="0" indent="0">
              <a:buNone/>
            </a:pPr>
            <a:r>
              <a:rPr lang="ru-RU" altLang="ru-RU" sz="1800" dirty="0"/>
              <a:t>- осуществление менеджмента рисков, которые могут оказать влияние на выходы процессов и общие выходы системы менеджмента качества.</a:t>
            </a:r>
          </a:p>
        </p:txBody>
      </p:sp>
      <p:pic>
        <p:nvPicPr>
          <p:cNvPr id="92164" name="Picture 15" descr="j023468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576" y="568526"/>
            <a:ext cx="1947863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36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0" smtClean="0"/>
              <a:t>Принцип </a:t>
            </a:r>
            <a:r>
              <a:rPr lang="en-US" altLang="ru-RU" b="0" smtClean="0"/>
              <a:t>5</a:t>
            </a:r>
            <a:r>
              <a:rPr lang="ru-RU" altLang="ru-RU" b="0" smtClean="0"/>
              <a:t>. Принятие решений на основе свидетельств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437064"/>
            <a:ext cx="8229600" cy="2160587"/>
          </a:xfrm>
        </p:spPr>
        <p:txBody>
          <a:bodyPr/>
          <a:lstStyle/>
          <a:p>
            <a:pPr eaLnBrk="1" hangingPunct="1"/>
            <a:r>
              <a:rPr lang="ru-RU" altLang="ru-RU" sz="2000"/>
              <a:t>Принцип «принятие решений на основе свидетельств» предполагает наличие и доступность работникам необходимой информации и инструментов для анализа и оценки результатов в согласовании с компетенциями, опытом и интуицией.</a:t>
            </a:r>
          </a:p>
        </p:txBody>
      </p:sp>
      <p:sp>
        <p:nvSpPr>
          <p:cNvPr id="93188" name="Rectangle 3"/>
          <p:cNvSpPr txBox="1">
            <a:spLocks noChangeArrowheads="1"/>
          </p:cNvSpPr>
          <p:nvPr/>
        </p:nvSpPr>
        <p:spPr bwMode="auto">
          <a:xfrm>
            <a:off x="1847850" y="2060576"/>
            <a:ext cx="662463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ru-RU" altLang="ru-RU" sz="2400"/>
              <a:t>Решения, основанные на анализе и оценке данных и информации, с большей вероятностью создадут желаемые результаты.</a:t>
            </a:r>
          </a:p>
        </p:txBody>
      </p:sp>
      <p:pic>
        <p:nvPicPr>
          <p:cNvPr id="93189" name="Picture 10" descr="1dicto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637" y="1417639"/>
            <a:ext cx="1584325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08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774700"/>
          </a:xfrm>
        </p:spPr>
        <p:txBody>
          <a:bodyPr/>
          <a:lstStyle/>
          <a:p>
            <a:pPr eaLnBrk="1" hangingPunct="1"/>
            <a:r>
              <a:rPr lang="ru-RU" altLang="ru-RU" smtClean="0"/>
              <a:t>Качество образования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25539"/>
            <a:ext cx="8229600" cy="50053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900" i="1"/>
              <a:t>Качество образования</a:t>
            </a:r>
            <a:r>
              <a:rPr lang="ru-RU" altLang="ru-RU" sz="1900"/>
              <a:t> - это  степень достижения учащимися заданного (нормативного) уровня подготовленности. </a:t>
            </a:r>
            <a:r>
              <a:rPr lang="ru-RU" altLang="ru-RU" sz="1200"/>
              <a:t>(Управление качеством образования на основе новых информационных технологий и образовательного мониторинга / Матрос Д.Ш., Полев Д.М., Мельникова Н.Н. // Школьные технологии. – 1999. – № 3)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900" i="1"/>
              <a:t>Качество образования</a:t>
            </a:r>
            <a:r>
              <a:rPr lang="ru-RU" altLang="ru-RU" sz="1900"/>
              <a:t> – полнота и глубина знаний, способность учащегося воспроизводить признаки изучаемого предмета, необходимые и достаточные для понимания его сущности</a:t>
            </a:r>
            <a:r>
              <a:rPr lang="ru-RU" altLang="ru-RU" sz="1200"/>
              <a:t>. (В.М.Полонский)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900" i="1"/>
              <a:t>Качество образования</a:t>
            </a:r>
            <a:r>
              <a:rPr lang="ru-RU" altLang="ru-RU" sz="1900"/>
              <a:t> – качественные  изменения в учебном процессе и в среде, окружающей обучаемого, которые можно идентифицировать как улучшения знаний, умений и ценностей. </a:t>
            </a:r>
            <a:r>
              <a:rPr lang="ru-RU" altLang="ru-RU" sz="1200"/>
              <a:t>(М.Б.Челышкова и Г.С.Ковалева)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900"/>
              <a:t>……………………………………………………………………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900" i="1"/>
              <a:t>Качество образования</a:t>
            </a:r>
            <a:r>
              <a:rPr lang="ru-RU" altLang="ru-RU" sz="1900"/>
              <a:t> – не только результаты учебы, но и система, модель, организация и процедуры, которые гарантируют, что студенты(учащиеся) получат комплексное личное и общественное развитие, дающее им возможность удовлетворить свои потребности и позволяющие им внести вклад в прогресс и улучшение общества в целом. </a:t>
            </a:r>
            <a:r>
              <a:rPr lang="ru-RU" altLang="ru-RU" sz="1200"/>
              <a:t>(Качалов В.А. Проблемы управления качеством в вузах: Ч. 3: Эволюция основополагающих принципов менеджмента качества и их использование в образовательных системах: Заметки менеджера по качеству / Качалов В.А. // Стандарты и качество. – 2000. – № 7) </a:t>
            </a:r>
          </a:p>
          <a:p>
            <a:pPr eaLnBrk="1" hangingPunct="1">
              <a:lnSpc>
                <a:spcPct val="80000"/>
              </a:lnSpc>
            </a:pPr>
            <a:endParaRPr lang="ru-RU" altLang="ru-RU" sz="1200"/>
          </a:p>
        </p:txBody>
      </p:sp>
      <p:sp>
        <p:nvSpPr>
          <p:cNvPr id="6148" name="Oval 5"/>
          <p:cNvSpPr>
            <a:spLocks noChangeArrowheads="1"/>
          </p:cNvSpPr>
          <p:nvPr/>
        </p:nvSpPr>
        <p:spPr bwMode="auto">
          <a:xfrm>
            <a:off x="1774826" y="6524626"/>
            <a:ext cx="144463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78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0" smtClean="0"/>
              <a:t>Принятие решений на основе свидетельств</a:t>
            </a:r>
          </a:p>
        </p:txBody>
      </p:sp>
      <p:sp>
        <p:nvSpPr>
          <p:cNvPr id="94211" name="Rectangle 3"/>
          <p:cNvSpPr txBox="1">
            <a:spLocks noChangeArrowheads="1"/>
          </p:cNvSpPr>
          <p:nvPr/>
        </p:nvSpPr>
        <p:spPr bwMode="auto">
          <a:xfrm>
            <a:off x="1077829" y="1507332"/>
            <a:ext cx="8351838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ru-RU" altLang="ru-RU" sz="2400" b="1" dirty="0"/>
              <a:t>К потенциальным основным преимуществам относятся: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dirty="0"/>
              <a:t>- улучшение процесса принятия решений;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dirty="0"/>
              <a:t>- улучшение оценивания результатов процессов и способности достигать целей;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dirty="0"/>
              <a:t>- улучшение результативности и эффективности работы;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dirty="0"/>
              <a:t>- повышение способности анализировать, ставить задачи и менять взгляды и решения;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dirty="0"/>
              <a:t>- повышение способности демонстрировать результативность прошлых решений.</a:t>
            </a:r>
          </a:p>
        </p:txBody>
      </p:sp>
      <p:pic>
        <p:nvPicPr>
          <p:cNvPr id="94212" name="Picture 10" descr="1dicto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747" y="1295535"/>
            <a:ext cx="1368425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40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0" dirty="0" smtClean="0"/>
              <a:t>Принятие решений на основе свидетельств</a:t>
            </a:r>
          </a:p>
        </p:txBody>
      </p:sp>
      <p:sp>
        <p:nvSpPr>
          <p:cNvPr id="95235" name="Rectangle 3"/>
          <p:cNvSpPr txBox="1">
            <a:spLocks noChangeArrowheads="1"/>
          </p:cNvSpPr>
          <p:nvPr/>
        </p:nvSpPr>
        <p:spPr bwMode="auto">
          <a:xfrm>
            <a:off x="924025" y="1682383"/>
            <a:ext cx="9942897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ru-RU" altLang="ru-RU" sz="2000" b="1" dirty="0"/>
              <a:t>Возможные действия включают: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 dirty="0"/>
              <a:t>- определение, измерение и проведение мониторинга ключевых показателей для демонстрации результатов деятельности организации;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 dirty="0"/>
              <a:t>- обеспечение доступности всех необходимых данных для соответствующих работников;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 dirty="0"/>
              <a:t>- обеспечение уверенности в точности, надежности и безопасности данных и информации;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 dirty="0"/>
              <a:t>- анализ и оценку данных и информации с использованием подходящих методов;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 dirty="0"/>
              <a:t>- обеспечение компетентности работников в области анализа и оценки данных по мере надобности;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 dirty="0"/>
              <a:t>- принятие решений и выполнение действий на основе фактических данных, сбалансированных с учетом опыта и интуиции</a:t>
            </a:r>
          </a:p>
        </p:txBody>
      </p:sp>
      <p:pic>
        <p:nvPicPr>
          <p:cNvPr id="95236" name="Picture 10" descr="1dicto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933" y="1081699"/>
            <a:ext cx="12080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69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3980" y="304008"/>
            <a:ext cx="10141818" cy="858837"/>
          </a:xfrm>
        </p:spPr>
        <p:txBody>
          <a:bodyPr/>
          <a:lstStyle/>
          <a:p>
            <a:pPr eaLnBrk="1" hangingPunct="1"/>
            <a:r>
              <a:rPr lang="ru-RU" altLang="ru-RU" dirty="0"/>
              <a:t>Принцип </a:t>
            </a:r>
            <a:r>
              <a:rPr lang="en-US" altLang="ru-RU" dirty="0"/>
              <a:t>6</a:t>
            </a:r>
            <a:r>
              <a:rPr lang="ru-RU" altLang="ru-RU" dirty="0"/>
              <a:t>.</a:t>
            </a:r>
            <a:r>
              <a:rPr lang="ru-RU" altLang="ru-RU" sz="3600" dirty="0"/>
              <a:t> </a:t>
            </a:r>
            <a:r>
              <a:rPr lang="ru-RU" altLang="ru-RU" dirty="0"/>
              <a:t>Менеджмент взаимоотношений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0536" y="3875122"/>
            <a:ext cx="8229600" cy="20431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000" dirty="0"/>
              <a:t>Принцип «менеджмент взаимоотношений» реализуется путем многосторонних коммуникаций со всеми заинтересованными сторонами с учетом краткосрочных и долгосрочных приоритетов организации, совместную деятельность с заинтересованными сторонами по улучшениям, поощрение и признание улучшений и достижений партнеров.</a:t>
            </a:r>
          </a:p>
        </p:txBody>
      </p:sp>
      <p:pic>
        <p:nvPicPr>
          <p:cNvPr id="96260" name="Picture 4" descr="bd1992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803" y="1162845"/>
            <a:ext cx="3453764" cy="209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3"/>
          <p:cNvSpPr txBox="1">
            <a:spLocks noChangeArrowheads="1"/>
          </p:cNvSpPr>
          <p:nvPr/>
        </p:nvSpPr>
        <p:spPr bwMode="auto">
          <a:xfrm>
            <a:off x="1165343" y="1162845"/>
            <a:ext cx="5692775" cy="327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ru-RU" altLang="ru-RU" sz="2400" dirty="0"/>
              <a:t>Для достижения устойчивого успеха организации управляют своими взаимоотношениями с соответствующими заинтересованными сторонами, такими как поставщики.</a:t>
            </a:r>
          </a:p>
        </p:txBody>
      </p:sp>
    </p:spTree>
    <p:extLst>
      <p:ext uri="{BB962C8B-B14F-4D97-AF65-F5344CB8AC3E}">
        <p14:creationId xmlns:p14="http://schemas.microsoft.com/office/powerpoint/2010/main" val="151417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850884" y="595314"/>
            <a:ext cx="8497887" cy="858837"/>
          </a:xfrm>
        </p:spPr>
        <p:txBody>
          <a:bodyPr/>
          <a:lstStyle/>
          <a:p>
            <a:pPr eaLnBrk="1" hangingPunct="1"/>
            <a:r>
              <a:rPr lang="ru-RU" altLang="ru-RU" sz="3200" dirty="0"/>
              <a:t>Менеджмент взаимоотношений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0884" y="1742174"/>
            <a:ext cx="10725123" cy="5186363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800" b="1" dirty="0"/>
              <a:t>Возможные действия включают:</a:t>
            </a:r>
          </a:p>
          <a:p>
            <a:pPr marL="0" indent="0">
              <a:buNone/>
            </a:pPr>
            <a:r>
              <a:rPr lang="ru-RU" altLang="ru-RU" sz="1800" dirty="0"/>
              <a:t>- определение соответствующих заинтересованных сторон (таких как поставщики, партнеры, потребители, инвесторы, работники или общество в целом) и их взаимоотношений с организацией;</a:t>
            </a:r>
          </a:p>
          <a:p>
            <a:pPr marL="0" indent="0">
              <a:buNone/>
            </a:pPr>
            <a:r>
              <a:rPr lang="ru-RU" altLang="ru-RU" sz="1800" dirty="0"/>
              <a:t>- определение приоритетных направлений взаимоотношений для осуществления менеджмента;</a:t>
            </a:r>
          </a:p>
          <a:p>
            <a:pPr marL="0" indent="0">
              <a:buNone/>
            </a:pPr>
            <a:r>
              <a:rPr lang="ru-RU" altLang="ru-RU" sz="1800" dirty="0"/>
              <a:t>- установление взаимоотношений, при которых сохраняется равновесие между краткосрочными целями и долгосрочными факторами;</a:t>
            </a:r>
          </a:p>
          <a:p>
            <a:pPr marL="0" indent="0">
              <a:buNone/>
            </a:pPr>
            <a:r>
              <a:rPr lang="ru-RU" altLang="ru-RU" sz="1800" dirty="0"/>
              <a:t>- сбор и обмен информацией, опытом и ресурсами с соответствующими заинтересованными сторонами;</a:t>
            </a:r>
          </a:p>
          <a:p>
            <a:pPr marL="0" indent="0">
              <a:buNone/>
            </a:pPr>
            <a:r>
              <a:rPr lang="ru-RU" altLang="ru-RU" sz="1800" dirty="0"/>
              <a:t>- измерение результатов деятельности и доведение их, по мере необходимости, до заинтересованных сторон для активизации инициатив по улучшению;</a:t>
            </a:r>
          </a:p>
          <a:p>
            <a:pPr marL="0" indent="0">
              <a:buNone/>
            </a:pPr>
            <a:r>
              <a:rPr lang="ru-RU" altLang="ru-RU" sz="1800" dirty="0"/>
              <a:t>- организацию с поставщиками, партнерами и другими заинтересованными сторонами совместной деятельности по развитию и улучшению;</a:t>
            </a:r>
          </a:p>
          <a:p>
            <a:pPr marL="0" indent="0">
              <a:buNone/>
            </a:pPr>
            <a:r>
              <a:rPr lang="ru-RU" altLang="ru-RU" sz="1800" dirty="0"/>
              <a:t>- поощрение и признание улучшений и достижений поставщиков и партнеров</a:t>
            </a:r>
          </a:p>
        </p:txBody>
      </p:sp>
      <p:pic>
        <p:nvPicPr>
          <p:cNvPr id="97284" name="Picture 4" descr="bd19925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771" y="490889"/>
            <a:ext cx="2227236" cy="125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27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2662" y="497681"/>
            <a:ext cx="8497887" cy="858837"/>
          </a:xfrm>
        </p:spPr>
        <p:txBody>
          <a:bodyPr/>
          <a:lstStyle/>
          <a:p>
            <a:pPr eaLnBrk="1" hangingPunct="1"/>
            <a:r>
              <a:rPr lang="ru-RU" altLang="ru-RU" sz="3600" dirty="0"/>
              <a:t>Менеджмент взаимоотношений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2662" y="1785937"/>
            <a:ext cx="8229600" cy="4567237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000" b="1" dirty="0"/>
              <a:t>К потенциальным основным преимуществам относятся:</a:t>
            </a:r>
          </a:p>
          <a:p>
            <a:pPr marL="0" indent="0">
              <a:buNone/>
            </a:pPr>
            <a:r>
              <a:rPr lang="ru-RU" altLang="ru-RU" sz="2000" dirty="0"/>
              <a:t>- улучшение результатов деятельности организации и соответствующих заинтересованных сторон путем реагирования на возможности и ограничения, относящиеся к каждой заинтересованной стороне;</a:t>
            </a:r>
          </a:p>
          <a:p>
            <a:pPr marL="0" indent="0">
              <a:buNone/>
            </a:pPr>
            <a:r>
              <a:rPr lang="ru-RU" altLang="ru-RU" sz="2000" dirty="0"/>
              <a:t>- общее понимание целей и ценностей заинтересованными сторонами;</a:t>
            </a:r>
          </a:p>
          <a:p>
            <a:pPr marL="0" indent="0">
              <a:buNone/>
            </a:pPr>
            <a:r>
              <a:rPr lang="ru-RU" altLang="ru-RU" sz="2000" dirty="0"/>
              <a:t>- увеличение способности создавать ценность для заинтересованных сторон посредством совместного использования ресурсов и компетентности, а также осуществления менеджмента в отношении рисков, связанных с качеством;</a:t>
            </a:r>
          </a:p>
          <a:p>
            <a:pPr marL="0" indent="0">
              <a:buNone/>
            </a:pPr>
            <a:r>
              <a:rPr lang="ru-RU" altLang="ru-RU" sz="2000" dirty="0"/>
              <a:t>- хорошо управляемая цепочка поставок для обеспечения стабильного потока предоставления продукции и услуг.</a:t>
            </a:r>
          </a:p>
        </p:txBody>
      </p:sp>
      <p:pic>
        <p:nvPicPr>
          <p:cNvPr id="98308" name="Picture 4" descr="bd19925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629" y="497681"/>
            <a:ext cx="2204686" cy="133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779364" y="480221"/>
            <a:ext cx="8569325" cy="858837"/>
          </a:xfrm>
        </p:spPr>
        <p:txBody>
          <a:bodyPr/>
          <a:lstStyle/>
          <a:p>
            <a:pPr eaLnBrk="1" hangingPunct="1"/>
            <a:r>
              <a:rPr lang="ru-RU" altLang="ru-RU" dirty="0"/>
              <a:t>Принцип </a:t>
            </a:r>
            <a:r>
              <a:rPr lang="en-US" altLang="ru-RU" dirty="0"/>
              <a:t>7</a:t>
            </a:r>
            <a:r>
              <a:rPr lang="ru-RU" altLang="ru-RU" dirty="0"/>
              <a:t>.</a:t>
            </a:r>
            <a:r>
              <a:rPr lang="ru-RU" altLang="ru-RU" dirty="0"/>
              <a:t> </a:t>
            </a:r>
            <a:r>
              <a:rPr lang="ru-RU" altLang="ru-RU" b="0" dirty="0" smtClean="0"/>
              <a:t>Улучшение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226" y="3288849"/>
            <a:ext cx="8229600" cy="2341562"/>
          </a:xfrm>
        </p:spPr>
        <p:txBody>
          <a:bodyPr/>
          <a:lstStyle/>
          <a:p>
            <a:r>
              <a:rPr lang="ru-RU" altLang="ru-RU" sz="2000" dirty="0"/>
              <a:t>Улучшение крайне необходимо организации, чтобы сохранять и поддерживать текущие уровни осуществления деятельности, реагировать на изменения, связанные с внутренними и внешними условиями, и создавать новые возможности.</a:t>
            </a:r>
          </a:p>
        </p:txBody>
      </p:sp>
      <p:pic>
        <p:nvPicPr>
          <p:cNvPr id="99332" name="Picture 4" descr="Зажать в угол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981" y="311552"/>
            <a:ext cx="2515736" cy="188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Rectangle 3"/>
          <p:cNvSpPr txBox="1">
            <a:spLocks noChangeArrowheads="1"/>
          </p:cNvSpPr>
          <p:nvPr/>
        </p:nvSpPr>
        <p:spPr bwMode="auto">
          <a:xfrm>
            <a:off x="937512" y="1558926"/>
            <a:ext cx="604837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ru-RU" altLang="ru-RU" sz="2400"/>
              <a:t>Успешные организации постоянно нацелены на улучшение.</a:t>
            </a:r>
          </a:p>
        </p:txBody>
      </p:sp>
    </p:spTree>
    <p:extLst>
      <p:ext uri="{BB962C8B-B14F-4D97-AF65-F5344CB8AC3E}">
        <p14:creationId xmlns:p14="http://schemas.microsoft.com/office/powerpoint/2010/main" val="358465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599" y="340520"/>
            <a:ext cx="4476030" cy="858837"/>
          </a:xfrm>
        </p:spPr>
        <p:txBody>
          <a:bodyPr/>
          <a:lstStyle/>
          <a:p>
            <a:pPr algn="ctr" eaLnBrk="1" hangingPunct="1"/>
            <a:r>
              <a:rPr lang="ru-RU" altLang="ru-RU" b="0" dirty="0" smtClean="0"/>
              <a:t>Улучшение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1844675"/>
            <a:ext cx="9113520" cy="4286250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000" b="1" dirty="0"/>
              <a:t>К потенциальным основным преимуществам относятся:</a:t>
            </a:r>
          </a:p>
          <a:p>
            <a:pPr marL="0" indent="0">
              <a:buNone/>
            </a:pPr>
            <a:r>
              <a:rPr lang="ru-RU" altLang="ru-RU" sz="2000" dirty="0"/>
              <a:t>- улучшение результатов процессов, возможностей организации и повышение удовлетворенности потребителей;</a:t>
            </a:r>
          </a:p>
          <a:p>
            <a:pPr marL="0" indent="0">
              <a:buNone/>
            </a:pPr>
            <a:r>
              <a:rPr lang="ru-RU" altLang="ru-RU" sz="2000" dirty="0"/>
              <a:t>- усиление внимания к определению и исследованию коренных причин с последующими предупреждающими и корректирующими действиями;</a:t>
            </a:r>
          </a:p>
          <a:p>
            <a:pPr marL="0" indent="0">
              <a:buNone/>
            </a:pPr>
            <a:r>
              <a:rPr lang="ru-RU" altLang="ru-RU" sz="2000" dirty="0"/>
              <a:t>- повышение способности предугадывать и реагировать на внутренние и внешние риски и возможности;</a:t>
            </a:r>
          </a:p>
          <a:p>
            <a:pPr marL="0" indent="0">
              <a:buNone/>
            </a:pPr>
            <a:r>
              <a:rPr lang="ru-RU" altLang="ru-RU" sz="2000" dirty="0"/>
              <a:t>- углубленное рассмотрение постепенных и прорывных улучшений;</a:t>
            </a:r>
          </a:p>
          <a:p>
            <a:pPr marL="0" indent="0">
              <a:buNone/>
            </a:pPr>
            <a:r>
              <a:rPr lang="ru-RU" altLang="ru-RU" sz="2000" dirty="0"/>
              <a:t>- более эффективное применение знаний для улучшения;</a:t>
            </a:r>
          </a:p>
          <a:p>
            <a:pPr marL="0" indent="0">
              <a:buNone/>
            </a:pPr>
            <a:r>
              <a:rPr lang="ru-RU" altLang="ru-RU" sz="2000" dirty="0"/>
              <a:t>- усиление побуждения к инновациям.</a:t>
            </a:r>
          </a:p>
        </p:txBody>
      </p:sp>
      <p:pic>
        <p:nvPicPr>
          <p:cNvPr id="100356" name="Picture 4" descr="Зажать в угол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214" y="273051"/>
            <a:ext cx="2256839" cy="169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14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96253" y="409577"/>
            <a:ext cx="4379494" cy="858837"/>
          </a:xfrm>
        </p:spPr>
        <p:txBody>
          <a:bodyPr/>
          <a:lstStyle/>
          <a:p>
            <a:pPr algn="ctr" eaLnBrk="1" hangingPunct="1"/>
            <a:r>
              <a:rPr lang="ru-RU" altLang="ru-RU" b="0" dirty="0" smtClean="0"/>
              <a:t>Улучшение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900" y="1514693"/>
            <a:ext cx="10260531" cy="4789487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000" b="1" dirty="0"/>
              <a:t>Возможные действия включают:</a:t>
            </a:r>
          </a:p>
          <a:p>
            <a:pPr marL="0" indent="0">
              <a:buNone/>
            </a:pPr>
            <a:r>
              <a:rPr lang="ru-RU" altLang="ru-RU" sz="2000" dirty="0"/>
              <a:t>- содействие установлению целей по улучшению на всех уровнях организации;</a:t>
            </a:r>
          </a:p>
          <a:p>
            <a:pPr marL="0" indent="0">
              <a:buNone/>
            </a:pPr>
            <a:r>
              <a:rPr lang="ru-RU" altLang="ru-RU" sz="2000" dirty="0"/>
              <a:t>- обучение и подготовку работников всех уровней по применению основных инструментов и методологии достижения целей по улучшению;</a:t>
            </a:r>
          </a:p>
          <a:p>
            <a:pPr marL="0" indent="0">
              <a:buNone/>
            </a:pPr>
            <a:r>
              <a:rPr lang="ru-RU" altLang="ru-RU" sz="2000" dirty="0"/>
              <a:t>- обеспечение компетентности работников для успешного продвижения и выполнения проектов по улучшению;</a:t>
            </a:r>
          </a:p>
          <a:p>
            <a:pPr marL="0" indent="0">
              <a:buNone/>
            </a:pPr>
            <a:r>
              <a:rPr lang="ru-RU" altLang="ru-RU" sz="2000" dirty="0"/>
              <a:t>- разработку и развертывание процессов для внедрения проектов по улучшению в организации;</a:t>
            </a:r>
          </a:p>
          <a:p>
            <a:pPr marL="0" indent="0">
              <a:buNone/>
            </a:pPr>
            <a:r>
              <a:rPr lang="ru-RU" altLang="ru-RU" sz="2000" dirty="0"/>
              <a:t>- отслеживание, анализ и проверку планирования, внедрения, завершенности и результатов проектов по улучшению;</a:t>
            </a:r>
          </a:p>
          <a:p>
            <a:pPr marL="0" indent="0">
              <a:buNone/>
            </a:pPr>
            <a:r>
              <a:rPr lang="ru-RU" altLang="ru-RU" sz="2000" dirty="0"/>
              <a:t>- интеграцию рассмотрения улучшений в разработку новых или модифицированных продукции, услуг и процессов;</a:t>
            </a:r>
          </a:p>
          <a:p>
            <a:pPr marL="0" indent="0">
              <a:buNone/>
            </a:pPr>
            <a:r>
              <a:rPr lang="ru-RU" altLang="ru-RU" sz="2000" dirty="0"/>
              <a:t>- признание и подтверждение улучшения.</a:t>
            </a:r>
          </a:p>
        </p:txBody>
      </p:sp>
      <p:pic>
        <p:nvPicPr>
          <p:cNvPr id="101380" name="Picture 4" descr="Зажать в угол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506" y="282676"/>
            <a:ext cx="2217353" cy="166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92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5"/>
          <p:cNvGrpSpPr>
            <a:grpSpLocks noChangeAspect="1"/>
          </p:cNvGrpSpPr>
          <p:nvPr/>
        </p:nvGrpSpPr>
        <p:grpSpPr bwMode="auto">
          <a:xfrm>
            <a:off x="2238376" y="1357314"/>
            <a:ext cx="8208963" cy="4416425"/>
            <a:chOff x="2307" y="4505"/>
            <a:chExt cx="7200" cy="3763"/>
          </a:xfrm>
        </p:grpSpPr>
        <p:sp>
          <p:nvSpPr>
            <p:cNvPr id="7173" name="AutoShape 6"/>
            <p:cNvSpPr>
              <a:spLocks noChangeAspect="1" noChangeArrowheads="1"/>
            </p:cNvSpPr>
            <p:nvPr/>
          </p:nvSpPr>
          <p:spPr bwMode="auto">
            <a:xfrm>
              <a:off x="2307" y="4505"/>
              <a:ext cx="7200" cy="3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7174" name="Text Box 7"/>
            <p:cNvSpPr txBox="1">
              <a:spLocks noChangeArrowheads="1"/>
            </p:cNvSpPr>
            <p:nvPr/>
          </p:nvSpPr>
          <p:spPr bwMode="auto">
            <a:xfrm>
              <a:off x="4399" y="5327"/>
              <a:ext cx="2400" cy="558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ru-RU" altLang="ru-RU" sz="1200" b="1">
                  <a:solidFill>
                    <a:srgbClr val="000000"/>
                  </a:solidFill>
                </a:rPr>
                <a:t>Качество системы образования</a:t>
              </a:r>
              <a:endParaRPr lang="ru-RU" altLang="ru-RU" sz="1800" b="1">
                <a:solidFill>
                  <a:srgbClr val="000000"/>
                </a:solidFill>
              </a:endParaRPr>
            </a:p>
          </p:txBody>
        </p:sp>
        <p:sp>
          <p:nvSpPr>
            <p:cNvPr id="7175" name="Text Box 8"/>
            <p:cNvSpPr txBox="1">
              <a:spLocks noChangeArrowheads="1"/>
            </p:cNvSpPr>
            <p:nvPr/>
          </p:nvSpPr>
          <p:spPr bwMode="auto">
            <a:xfrm>
              <a:off x="4257" y="5885"/>
              <a:ext cx="2824" cy="557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ru-RU" altLang="ru-RU" sz="1200" b="1">
                  <a:solidFill>
                    <a:srgbClr val="000000"/>
                  </a:solidFill>
                </a:rPr>
                <a:t>Качество менеджмента  образования</a:t>
              </a:r>
              <a:endParaRPr lang="ru-RU" altLang="ru-RU" sz="1800" b="1">
                <a:solidFill>
                  <a:srgbClr val="000000"/>
                </a:solidFill>
              </a:endParaRPr>
            </a:p>
          </p:txBody>
        </p:sp>
        <p:sp>
          <p:nvSpPr>
            <p:cNvPr id="7176" name="Text Box 9"/>
            <p:cNvSpPr txBox="1">
              <a:spLocks noChangeArrowheads="1"/>
            </p:cNvSpPr>
            <p:nvPr/>
          </p:nvSpPr>
          <p:spPr bwMode="auto">
            <a:xfrm>
              <a:off x="3834" y="6442"/>
              <a:ext cx="3812" cy="55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ru-RU" altLang="ru-RU" sz="1200" b="1">
                  <a:solidFill>
                    <a:srgbClr val="000000"/>
                  </a:solidFill>
                </a:rPr>
                <a:t>Качество образовательной среды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ru-RU" altLang="ru-RU" sz="1200" b="1">
                  <a:solidFill>
                    <a:srgbClr val="000000"/>
                  </a:solidFill>
                </a:rPr>
                <a:t>(условий образовательной среды)</a:t>
              </a:r>
              <a:endParaRPr lang="ru-RU" altLang="ru-RU" sz="1800" b="1">
                <a:solidFill>
                  <a:srgbClr val="000000"/>
                </a:solidFill>
              </a:endParaRPr>
            </a:p>
          </p:txBody>
        </p:sp>
        <p:sp>
          <p:nvSpPr>
            <p:cNvPr id="7177" name="Text Box 10"/>
            <p:cNvSpPr txBox="1">
              <a:spLocks noChangeArrowheads="1"/>
            </p:cNvSpPr>
            <p:nvPr/>
          </p:nvSpPr>
          <p:spPr bwMode="auto">
            <a:xfrm>
              <a:off x="3410" y="6999"/>
              <a:ext cx="4659" cy="558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ru-RU" altLang="ru-RU" sz="1200" b="1">
                  <a:solidFill>
                    <a:srgbClr val="000000"/>
                  </a:solidFill>
                </a:rPr>
                <a:t>Качество образовательного процесса</a:t>
              </a:r>
              <a:endParaRPr lang="ru-RU" altLang="ru-RU" sz="1800" b="1">
                <a:solidFill>
                  <a:srgbClr val="000000"/>
                </a:solidFill>
              </a:endParaRPr>
            </a:p>
          </p:txBody>
        </p:sp>
        <p:sp>
          <p:nvSpPr>
            <p:cNvPr id="7178" name="Text Box 11"/>
            <p:cNvSpPr txBox="1">
              <a:spLocks noChangeArrowheads="1"/>
            </p:cNvSpPr>
            <p:nvPr/>
          </p:nvSpPr>
          <p:spPr bwMode="auto">
            <a:xfrm>
              <a:off x="4681" y="4770"/>
              <a:ext cx="1694" cy="557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ru-RU" altLang="ru-RU" sz="1200" b="1">
                  <a:solidFill>
                    <a:srgbClr val="000000"/>
                  </a:solidFill>
                </a:rPr>
                <a:t>Качество образования</a:t>
              </a:r>
              <a:endParaRPr lang="ru-RU" altLang="ru-RU" sz="1800" b="1">
                <a:solidFill>
                  <a:srgbClr val="000000"/>
                </a:solidFill>
              </a:endParaRPr>
            </a:p>
          </p:txBody>
        </p:sp>
        <p:sp>
          <p:nvSpPr>
            <p:cNvPr id="7179" name="Text Box 12"/>
            <p:cNvSpPr txBox="1">
              <a:spLocks noChangeArrowheads="1"/>
            </p:cNvSpPr>
            <p:nvPr/>
          </p:nvSpPr>
          <p:spPr bwMode="auto">
            <a:xfrm>
              <a:off x="3128" y="7557"/>
              <a:ext cx="5224" cy="557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ru-RU" altLang="ru-RU" sz="1200" b="1">
                  <a:solidFill>
                    <a:srgbClr val="000000"/>
                  </a:solidFill>
                </a:rPr>
                <a:t>Качество результата образовательного процесса</a:t>
              </a:r>
              <a:endParaRPr lang="ru-RU" altLang="ru-RU" sz="1800" b="1">
                <a:solidFill>
                  <a:srgbClr val="000000"/>
                </a:solidFill>
              </a:endParaRPr>
            </a:p>
          </p:txBody>
        </p:sp>
      </p:grpSp>
      <p:sp>
        <p:nvSpPr>
          <p:cNvPr id="717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/>
              <a:t>Пирамида качества образования</a:t>
            </a:r>
          </a:p>
        </p:txBody>
      </p:sp>
      <p:sp>
        <p:nvSpPr>
          <p:cNvPr id="7172" name="Oval 12"/>
          <p:cNvSpPr>
            <a:spLocks noChangeArrowheads="1"/>
          </p:cNvSpPr>
          <p:nvPr/>
        </p:nvSpPr>
        <p:spPr bwMode="auto">
          <a:xfrm>
            <a:off x="1774826" y="6524626"/>
            <a:ext cx="144463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2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8195" name="Rectangle 3"/>
          <p:cNvSpPr>
            <a:spLocks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-387350"/>
            <a:ext cx="12192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10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Терминология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92313" y="1196976"/>
            <a:ext cx="822960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ru-RU" altLang="ru-RU" sz="27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700" b="1" i="1" u="sng"/>
              <a:t>Качество</a:t>
            </a:r>
            <a:r>
              <a:rPr lang="ru-RU" altLang="ru-RU" sz="2700"/>
              <a:t> </a:t>
            </a:r>
            <a:r>
              <a:rPr lang="ru-RU" altLang="ru-RU" sz="2700" b="1"/>
              <a:t>– степень соответствия совокупности присущих характеристик требованиям</a:t>
            </a:r>
            <a:r>
              <a:rPr lang="ru-RU" altLang="ru-RU" sz="2700"/>
              <a:t> (ГОСТ</a:t>
            </a:r>
            <a:r>
              <a:rPr lang="en-US" altLang="ru-RU" sz="2700"/>
              <a:t> </a:t>
            </a:r>
            <a:r>
              <a:rPr lang="ru-RU" altLang="ru-RU" sz="2700"/>
              <a:t>Р ИСО 9000-2001).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ru-RU" sz="27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700" b="1" i="1" u="sng"/>
              <a:t>Менеджмент качества</a:t>
            </a:r>
            <a:r>
              <a:rPr lang="ru-RU" altLang="ru-RU" sz="2700"/>
              <a:t> – это скоординированная деятельность по руководству и управлению организацией применительно к качеству(ГОСТ Р ИСО 9000-2001). </a:t>
            </a:r>
          </a:p>
        </p:txBody>
      </p:sp>
    </p:spTree>
    <p:extLst>
      <p:ext uri="{BB962C8B-B14F-4D97-AF65-F5344CB8AC3E}">
        <p14:creationId xmlns:p14="http://schemas.microsoft.com/office/powerpoint/2010/main" val="248761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/>
              <a:t>ФЕДЕРАЛЬНЫЙ ЗАКОН</a:t>
            </a:r>
            <a:br>
              <a:rPr lang="ru-RU" altLang="ru-RU" sz="2400" b="1" dirty="0"/>
            </a:br>
            <a:r>
              <a:rPr lang="ru-RU" altLang="ru-RU" sz="2400" b="1" dirty="0"/>
              <a:t>Об образовании в Российской Федерации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ru-RU" b="1" dirty="0">
                <a:solidFill>
                  <a:schemeClr val="tx2"/>
                </a:solidFill>
              </a:rPr>
              <a:t>Статья 2. Основные понятия</a:t>
            </a:r>
            <a:r>
              <a:rPr lang="ru-RU" dirty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dirty="0">
                <a:solidFill>
                  <a:srgbClr val="C00000"/>
                </a:solidFill>
              </a:rPr>
              <a:t>Качество образования </a:t>
            </a:r>
            <a:r>
              <a:rPr lang="ru-RU" sz="2800" dirty="0">
                <a:solidFill>
                  <a:schemeClr val="tx2"/>
                </a:solidFill>
              </a:rPr>
              <a:t>– комплексная характеристика образования, выражающая степень его соответствия </a:t>
            </a:r>
            <a:r>
              <a:rPr lang="ru-RU" sz="2800" i="1" dirty="0">
                <a:solidFill>
                  <a:srgbClr val="C00000"/>
                </a:solidFill>
              </a:rPr>
              <a:t>федеральным государственным образовательным стандартам </a:t>
            </a:r>
            <a:r>
              <a:rPr lang="ru-RU" sz="2800" i="1" dirty="0">
                <a:solidFill>
                  <a:schemeClr val="tx2"/>
                </a:solidFill>
              </a:rPr>
              <a:t>и федеральным государственным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i="1" dirty="0">
                <a:solidFill>
                  <a:schemeClr val="tx2"/>
                </a:solidFill>
              </a:rPr>
              <a:t>требованиям</a:t>
            </a:r>
            <a:r>
              <a:rPr lang="ru-RU" sz="2800" dirty="0">
                <a:solidFill>
                  <a:schemeClr val="tx2"/>
                </a:solidFill>
              </a:rPr>
              <a:t> (образовательным стандартам и требованиям, устанавливаемым университетами) </a:t>
            </a:r>
            <a:r>
              <a:rPr lang="ru-RU" sz="2800" i="1" dirty="0">
                <a:solidFill>
                  <a:schemeClr val="tx2"/>
                </a:solidFill>
              </a:rPr>
              <a:t>и (или) </a:t>
            </a:r>
            <a:r>
              <a:rPr lang="ru-RU" sz="2800" i="1" dirty="0">
                <a:solidFill>
                  <a:srgbClr val="C00000"/>
                </a:solidFill>
              </a:rPr>
              <a:t>потребностям заказчика образовательных услуг, социальным и личностным ожиданиям человека</a:t>
            </a:r>
            <a:r>
              <a:rPr lang="ru-RU" i="1" dirty="0" smtClean="0">
                <a:solidFill>
                  <a:schemeClr val="tx2"/>
                </a:solidFill>
              </a:rPr>
              <a:t>.</a:t>
            </a:r>
            <a:endParaRPr lang="ru-RU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2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703262"/>
          </a:xfrm>
        </p:spPr>
        <p:txBody>
          <a:bodyPr/>
          <a:lstStyle/>
          <a:p>
            <a:pPr eaLnBrk="1" hangingPunct="1"/>
            <a:r>
              <a:rPr lang="ru-RU" altLang="ru-RU" sz="3600" b="1" i="1"/>
              <a:t>Управление качеством образования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63750" y="1125539"/>
            <a:ext cx="8229600" cy="50053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b="1" smtClean="0"/>
              <a:t> </a:t>
            </a:r>
            <a:r>
              <a:rPr lang="ru-RU" altLang="ru-RU" sz="1800" b="1" i="1"/>
              <a:t>Управление качеством образования</a:t>
            </a:r>
            <a:r>
              <a:rPr lang="ru-RU" altLang="ru-RU" sz="1800" b="1"/>
              <a:t> – </a:t>
            </a:r>
            <a:r>
              <a:rPr lang="ru-RU" altLang="ru-RU" sz="1800"/>
              <a:t>деятельность, в которой ее субъект, посредством предоставления образовательных услуг и решения управленческих задач, обеспечивает организацию совместной деятельности учащихся, педагогов, родителей и ее направленность на</a:t>
            </a:r>
            <a:r>
              <a:rPr lang="ru-RU" altLang="ru-RU" sz="1800" b="1"/>
              <a:t> </a:t>
            </a:r>
            <a:r>
              <a:rPr lang="ru-RU" altLang="ru-RU" sz="1800" b="1" i="1"/>
              <a:t>качественное удовлетворение их образовательных потребностей</a:t>
            </a:r>
            <a:r>
              <a:rPr lang="ru-RU" altLang="ru-RU" sz="1800" b="1"/>
              <a:t>. </a:t>
            </a:r>
            <a:r>
              <a:rPr lang="ru-RU" altLang="ru-RU" sz="1200"/>
              <a:t>(Левшина В.В., Бука Э.С. Формирование системы менеджмента качества вуза: Монография. – Красноярск: СибГТУ, 2004)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12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800" b="1" i="1"/>
              <a:t>Система менеджмента качества ОУ</a:t>
            </a:r>
            <a:r>
              <a:rPr lang="ru-RU" altLang="ru-RU" sz="1800" b="1"/>
              <a:t> определяется как совокупность организационной структуры ОУ, документации (внутренних положений, порядков, документированных процедур, методических указаний, рабочих инструкций), процессов и ресурсов, необходимых для осуществления общего руководства качеством </a:t>
            </a:r>
            <a:r>
              <a:rPr lang="ru-RU" altLang="ru-RU" sz="1200"/>
              <a:t>(Степанов С.А. Модель и критерии эффективности внутривузовской системы менеджмента качества дополнительного профессионального образования // Национальная система качества и оценки эффективности дополнительного профессионального образования с учетом междунардных требований: Материалы Всероссийской конференции/Под. Ред. Ю.В.Шленова и В.А.Азарова. – М.: Фонд «Европейский центр по качеству»,2003)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1600"/>
          </a:p>
        </p:txBody>
      </p:sp>
    </p:spTree>
    <p:extLst>
      <p:ext uri="{BB962C8B-B14F-4D97-AF65-F5344CB8AC3E}">
        <p14:creationId xmlns:p14="http://schemas.microsoft.com/office/powerpoint/2010/main" val="260315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8213" y="333375"/>
            <a:ext cx="8043862" cy="719138"/>
          </a:xfrm>
        </p:spPr>
        <p:txBody>
          <a:bodyPr/>
          <a:lstStyle/>
          <a:p>
            <a:pPr algn="ctr"/>
            <a:r>
              <a:rPr lang="ru-RU" altLang="ru-RU" sz="3600"/>
              <a:t>Составляющие менеджмента качества</a:t>
            </a:r>
            <a:r>
              <a:rPr lang="ru-RU" altLang="ru-RU" sz="3800">
                <a:solidFill>
                  <a:schemeClr val="tx1"/>
                </a:solidFill>
              </a:rPr>
              <a:t/>
            </a:r>
            <a:br>
              <a:rPr lang="ru-RU" altLang="ru-RU" sz="3800">
                <a:solidFill>
                  <a:schemeClr val="tx1"/>
                </a:solidFill>
              </a:rPr>
            </a:br>
            <a:endParaRPr lang="ru-RU" altLang="ru-RU" sz="3800">
              <a:solidFill>
                <a:schemeClr val="tx1"/>
              </a:solidFill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-1973263" y="2329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graphicFrame>
        <p:nvGraphicFramePr>
          <p:cNvPr id="96290" name="Group 34"/>
          <p:cNvGraphicFramePr>
            <a:graphicFrameLocks noGrp="1"/>
          </p:cNvGraphicFramePr>
          <p:nvPr/>
        </p:nvGraphicFramePr>
        <p:xfrm>
          <a:off x="2166939" y="1214438"/>
          <a:ext cx="8321675" cy="4911726"/>
        </p:xfrm>
        <a:graphic>
          <a:graphicData uri="http://schemas.openxmlformats.org/drawingml/2006/table">
            <a:tbl>
              <a:tblPr/>
              <a:tblGrid>
                <a:gridCol w="365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3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3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3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Составляющие менеджмента качества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процессов менеджмента качества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политики и целей в области качества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Официальная формулировка высшим руководством общих намерений и направлений деятельности организации в области качества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07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Планирование качества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Часть менеджмента качества, направленная на установление конкретных целей в области качества и определяющая необходимые операционные процессы жизненного цикла продукции и соответствующие ресурсы для достижения целей в области качества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5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качеством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Часть менеджмента качества, направленная на выполнение требований к качеству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3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качества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Часть менеджмента качества, направленная на создание уверенности в том, что требования к качеству будут выполнены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95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Улучшение качества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Часть менеджмента качества, направленная на увеличение способности выполнить требования к качеству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46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2689</Words>
  <Application>Microsoft Office PowerPoint</Application>
  <PresentationFormat>Широкоэкранный</PresentationFormat>
  <Paragraphs>309</Paragraphs>
  <Slides>37</Slides>
  <Notes>25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Край</vt:lpstr>
      <vt:lpstr>Учебная дисциплина «Система менеджмента качества образовательной организации»  Тема 1. Основы менеджмента качества</vt:lpstr>
      <vt:lpstr>Терминология</vt:lpstr>
      <vt:lpstr>Качество образования</vt:lpstr>
      <vt:lpstr>Пирамида качества образования</vt:lpstr>
      <vt:lpstr>Презентация PowerPoint</vt:lpstr>
      <vt:lpstr>Терминология</vt:lpstr>
      <vt:lpstr>ФЕДЕРАЛЬНЫЙ ЗАКОН Об образовании в Российской Федерации</vt:lpstr>
      <vt:lpstr>Управление качеством образования</vt:lpstr>
      <vt:lpstr>Составляющие менеджмента качества </vt:lpstr>
      <vt:lpstr>Центры оценки качества общего образования</vt:lpstr>
      <vt:lpstr>Пирамида качества образования</vt:lpstr>
      <vt:lpstr>Основные подходы к разработке модели СМК</vt:lpstr>
      <vt:lpstr>Особенности подхода</vt:lpstr>
      <vt:lpstr>Презентация PowerPoint</vt:lpstr>
      <vt:lpstr>Что такое цикл Деминга?</vt:lpstr>
      <vt:lpstr>Принципы менеджмента качества</vt:lpstr>
      <vt:lpstr>Принцип 1. Ориентация на потребителей</vt:lpstr>
      <vt:lpstr>Ориентация на потребителей</vt:lpstr>
      <vt:lpstr>Ориентация на потребителей</vt:lpstr>
      <vt:lpstr>Принцип 2. Лидерство</vt:lpstr>
      <vt:lpstr>Лидерство</vt:lpstr>
      <vt:lpstr>Лидерство</vt:lpstr>
      <vt:lpstr>Принцип 3. Взаимодействие работников</vt:lpstr>
      <vt:lpstr>Взаимодействие работников</vt:lpstr>
      <vt:lpstr>Взаимодействие работников</vt:lpstr>
      <vt:lpstr>Принцип 4. Процессный подход </vt:lpstr>
      <vt:lpstr>Процессный подход </vt:lpstr>
      <vt:lpstr>Процессный подход </vt:lpstr>
      <vt:lpstr>Принцип 5. Принятие решений на основе свидетельств</vt:lpstr>
      <vt:lpstr>Принятие решений на основе свидетельств</vt:lpstr>
      <vt:lpstr>Принятие решений на основе свидетельств</vt:lpstr>
      <vt:lpstr>Принцип 6. Менеджмент взаимоотношений</vt:lpstr>
      <vt:lpstr>Менеджмент взаимоотношений</vt:lpstr>
      <vt:lpstr>Менеджмент взаимоотношений</vt:lpstr>
      <vt:lpstr>Принцип 7. Улучшение</vt:lpstr>
      <vt:lpstr>Улучшение</vt:lpstr>
      <vt:lpstr>Улучшение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Владиславовна</dc:creator>
  <cp:lastModifiedBy>Марина Владиславовна</cp:lastModifiedBy>
  <cp:revision>3</cp:revision>
  <dcterms:created xsi:type="dcterms:W3CDTF">2022-11-08T12:51:29Z</dcterms:created>
  <dcterms:modified xsi:type="dcterms:W3CDTF">2022-11-08T13:18:12Z</dcterms:modified>
</cp:coreProperties>
</file>