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1" r:id="rId7"/>
    <p:sldId id="276" r:id="rId8"/>
    <p:sldId id="268" r:id="rId9"/>
    <p:sldId id="269" r:id="rId10"/>
    <p:sldId id="263" r:id="rId11"/>
    <p:sldId id="264" r:id="rId12"/>
    <p:sldId id="259" r:id="rId13"/>
    <p:sldId id="260" r:id="rId14"/>
    <p:sldId id="261" r:id="rId15"/>
    <p:sldId id="265" r:id="rId16"/>
    <p:sldId id="266" r:id="rId17"/>
    <p:sldId id="277" r:id="rId18"/>
    <p:sldId id="270" r:id="rId19"/>
    <p:sldId id="278" r:id="rId20"/>
    <p:sldId id="258" r:id="rId21"/>
    <p:sldId id="257" r:id="rId22"/>
    <p:sldId id="262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80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819400"/>
            <a:ext cx="7772400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отбора и подачи грамматического материала на занятиях по русскому языку как иностранному (уровень А1-А2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0400" y="4876800"/>
            <a:ext cx="5562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Ст. преподаватель :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Ухарцева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Виктория Игоревна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21.04.2022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ТЕСТЫ\МЕТОДИКА\НОВЫЙ УЧЕБНЫЙ ГОД\ПЕРВЫЕ ШАГИ_ ПРЕЗЕНТАЦИИ\билингв. для светлого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2013494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Культурное пространство внутри объектов города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1\Desktop\ФОНЕТИКА\6e2akzFijh3eEId6PUsK_Q-arti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95400"/>
            <a:ext cx="5638800" cy="5334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Культурное пространство внутри объектов города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ФОНЕТИКА\Metro1-e1489073245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2296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Культурные объекты города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 (кому?)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Дворец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Храм/ Собор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(Какой?) Музей (чего?)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Кладбище/ Захоронение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Музей-квартира</a:t>
            </a:r>
          </a:p>
        </p:txBody>
      </p:sp>
      <p:pic>
        <p:nvPicPr>
          <p:cNvPr id="6" name="Содержимое 3" descr="2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295400"/>
            <a:ext cx="3581400" cy="2115629"/>
          </a:xfrm>
        </p:spPr>
      </p:pic>
      <p:sp>
        <p:nvSpPr>
          <p:cNvPr id="7" name="TextBox 6"/>
          <p:cNvSpPr txBox="1"/>
          <p:nvPr/>
        </p:nvSpPr>
        <p:spPr>
          <a:xfrm>
            <a:off x="304800" y="43434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ребусов, загадок или прецедентных текстов ( высокий уровень)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материалов социальных сетей (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Инстаграм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–официальные страницы)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0203" r="-168" b="25921"/>
          <a:stretch>
            <a:fillRect/>
          </a:stretch>
        </p:blipFill>
        <p:spPr bwMode="auto">
          <a:xfrm>
            <a:off x="228600" y="381000"/>
            <a:ext cx="876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49530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Посмотрите раздел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«Выставки».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Найдите выставку, которую вы бы хотели посетить. Составьте диалог.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сувениры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вы можете купить в Русском музее?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Какие события/ мероприятия  произошли, происходят/ буду происходить в Русском музее?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 как текстовый материал на занятиях РКИ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чтение, говорение)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763" t="18520" r="28229" b="14136"/>
          <a:stretch>
            <a:fillRect/>
          </a:stretch>
        </p:blipFill>
        <p:spPr bwMode="auto">
          <a:xfrm>
            <a:off x="1066800" y="13716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5257800" y="4648200"/>
            <a:ext cx="2895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Фотографии знаков на территории культурных объектов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13bfb900d36c40fbe8d61acfb2b729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371600"/>
            <a:ext cx="1447800" cy="1447800"/>
          </a:xfrm>
        </p:spPr>
      </p:pic>
      <p:pic>
        <p:nvPicPr>
          <p:cNvPr id="8194" name="Picture 2" descr="C:\Users\1\Desktop\ФОНЕТИКА\c05386d9c64946332dd928802f3cbd7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1419225" cy="1419225"/>
          </a:xfrm>
          <a:prstGeom prst="rect">
            <a:avLst/>
          </a:prstGeom>
          <a:noFill/>
        </p:spPr>
      </p:pic>
      <p:pic>
        <p:nvPicPr>
          <p:cNvPr id="8195" name="Picture 3" descr="C:\Users\1\Desktop\ФОНЕТИКА\img6.jpg"/>
          <p:cNvPicPr>
            <a:picLocks noChangeAspect="1" noChangeArrowheads="1"/>
          </p:cNvPicPr>
          <p:nvPr/>
        </p:nvPicPr>
        <p:blipFill>
          <a:blip r:embed="rId4"/>
          <a:srcRect b="17647"/>
          <a:stretch>
            <a:fillRect/>
          </a:stretch>
        </p:blipFill>
        <p:spPr bwMode="auto">
          <a:xfrm>
            <a:off x="304800" y="2971800"/>
            <a:ext cx="4267200" cy="2635623"/>
          </a:xfrm>
          <a:prstGeom prst="rect">
            <a:avLst/>
          </a:prstGeom>
          <a:noFill/>
        </p:spPr>
      </p:pic>
      <p:pic>
        <p:nvPicPr>
          <p:cNvPr id="8196" name="Picture 4" descr="C:\Users\1\Desktop\ФОНЕТИКА\img7.jpg"/>
          <p:cNvPicPr>
            <a:picLocks noChangeAspect="1" noChangeArrowheads="1"/>
          </p:cNvPicPr>
          <p:nvPr/>
        </p:nvPicPr>
        <p:blipFill>
          <a:blip r:embed="rId5"/>
          <a:srcRect r="35000"/>
          <a:stretch>
            <a:fillRect/>
          </a:stretch>
        </p:blipFill>
        <p:spPr bwMode="auto">
          <a:xfrm>
            <a:off x="4800600" y="1371600"/>
            <a:ext cx="3962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Фотографии знаков на территории культурных объектов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1\Desktop\ФОНЕТИКА\detsad-196753-14742034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587" b="6832"/>
          <a:stretch>
            <a:fillRect/>
          </a:stretch>
        </p:blipFill>
        <p:spPr bwMode="auto">
          <a:xfrm>
            <a:off x="2133600" y="1295400"/>
            <a:ext cx="4724399" cy="335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1\Desktop\ФОНЕТИКА\unnamed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953000"/>
            <a:ext cx="48768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Наглядность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667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Внешняя наглядность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же, что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перцептивная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наглядность. Тип наглядности, связанный с непосредственным восприятием иноязычной речи на слух, либо в виде ее графического образа.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667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Внутренняя наглядность</a:t>
            </a:r>
          </a:p>
          <a:p>
            <a:pPr algn="just">
              <a:buNone/>
            </a:pPr>
            <a:r>
              <a:rPr lang="ru-RU" sz="2000" dirty="0" smtClean="0"/>
              <a:t>          То </a:t>
            </a:r>
            <a:r>
              <a:rPr lang="ru-RU" sz="2000" dirty="0" smtClean="0"/>
              <a:t>же, что мнемоническая наглядность. Вид наглядности, основанный на деятельности памяти и воображения. В. н. в виде образов, представлений помогает обозначить содержание мысли, наметить ее границы и последовательность развития; подготавливает переход к высказыванию, в котором смысловое содержание задано самой структурой мысли, ходом умозаключений. В этом случае смысловое содержание представлено говорящему в </a:t>
            </a:r>
            <a:r>
              <a:rPr lang="ru-RU" sz="2000" dirty="0" smtClean="0"/>
              <a:t>абстрактно схематической </a:t>
            </a:r>
            <a:r>
              <a:rPr lang="ru-RU" sz="2000" dirty="0" smtClean="0"/>
              <a:t>форме.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от первого лица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своей экскурсии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469" r="37694" b="14135"/>
          <a:stretch>
            <a:fillRect/>
          </a:stretch>
        </p:blipFill>
        <p:spPr bwMode="auto">
          <a:xfrm>
            <a:off x="457200" y="1600200"/>
            <a:ext cx="82295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5791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Данные экскурсии без слов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Создание комментария, субтитров , описание ситуации и места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857232"/>
            <a:ext cx="760258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443914" cy="114300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обучения иностранному языку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2174875"/>
            <a:ext cx="4357718" cy="3635392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Коммуникативная компетенция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429256" y="2095491"/>
            <a:ext cx="3429024" cy="3714776"/>
          </a:xfr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цели обучения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образовательная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практическая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развивающая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воспитательная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4095755"/>
            <a:ext cx="1857388" cy="7620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языковая компетенция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4095755"/>
            <a:ext cx="2071702" cy="7620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социокультурная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компетенция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643438" y="3810003"/>
            <a:ext cx="714380" cy="285752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0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Происхождение названий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81000" y="878840"/>
          <a:ext cx="8229600" cy="597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момента основания в 1703 году и до 1914 года город носил название в честь Святого Петра. Хотя многие думают, что город назван по имени самого Петра Великого. Исторически это название связано с образованием Российской Империи. С 1712 по 1918 год Санкт-Петербург был столицей Российского государства. Историческое название городу вернули в 1991 году.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Петроград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решению Николая II во время Первой мировой войны немецкое название «Петербург» заменили на «Петроград». Несмотря на возмущение интеллигенции, это имя город носил с августа 1914 года по январь 1924 года. Оно сохранилось в топографии города — о нём напоминают названия некоторых точек на карте, например, Петроградский остров.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208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Северная Венеция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Сравнение с «городом на воде» возникло не случайно. В Петербурге, как и в Венеции, очень много мостов: у каждого своё название и особенная история. В XVIII веке по рекам и каналам города ходили гондолы.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Название  и история города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Петроград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Северная Венеция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Северная Пальмира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Криминальный Петербург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Питер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Колыбель Революции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Ленинград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ФОНЕТИКА\13-sami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4040188" cy="26934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5257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Называть НСВ/ назвать СВ в честь, Носить НСВ имя (кого?), Назван  и другое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Изменять НСВ/ Изменить СВ название города 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096000"/>
            <a:ext cx="784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каких объектах города отражается название?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Культурная карта Санкт-Петербурга</a:t>
            </a:r>
            <a:endParaRPr lang="ru-RU" dirty="0"/>
          </a:p>
        </p:txBody>
      </p:sp>
      <p:pic>
        <p:nvPicPr>
          <p:cNvPr id="5122" name="Picture 2" descr="C:\Users\1\Desktop\ФОНЕТИКА\unnamed (1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001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Современное культурное пространство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1\Desktop\ФОНЕТИКА\d114db995c1d6b359e2749962ad64335.jpg"/>
          <p:cNvPicPr>
            <a:picLocks noChangeAspect="1" noChangeArrowheads="1"/>
          </p:cNvPicPr>
          <p:nvPr/>
        </p:nvPicPr>
        <p:blipFill>
          <a:blip r:embed="rId2"/>
          <a:srcRect b="5882"/>
          <a:stretch>
            <a:fillRect/>
          </a:stretch>
        </p:blipFill>
        <p:spPr bwMode="auto">
          <a:xfrm>
            <a:off x="381000" y="1295400"/>
            <a:ext cx="3886200" cy="2743200"/>
          </a:xfrm>
          <a:prstGeom prst="rect">
            <a:avLst/>
          </a:prstGeom>
          <a:noFill/>
        </p:spPr>
      </p:pic>
      <p:pic>
        <p:nvPicPr>
          <p:cNvPr id="7" name="Содержимое 6" descr="w5lzsmc2em_720x46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5800" y="1371600"/>
            <a:ext cx="4038600" cy="2667000"/>
          </a:xfrm>
        </p:spPr>
      </p:pic>
      <p:pic>
        <p:nvPicPr>
          <p:cNvPr id="8" name="Рисунок 7" descr="w5m16feztl_720x4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38" y="4191000"/>
            <a:ext cx="3876261" cy="2476500"/>
          </a:xfrm>
          <a:prstGeom prst="rect">
            <a:avLst/>
          </a:prstGeom>
        </p:spPr>
      </p:pic>
      <p:pic>
        <p:nvPicPr>
          <p:cNvPr id="9" name="Рисунок 8" descr="wr-960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14800"/>
            <a:ext cx="4191000" cy="2481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Грамматическая компетенция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0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грамматических элементов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языка и умение ими пользоваться в процессе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общения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Азимов Э. Г., Щукин А. Н.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Новый словарь методических терминов и понятий (теория и практика обучения языкам). – М.: Издательство ИКАР, 2009. – 448 с.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ownloads\IMG_32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429000"/>
            <a:ext cx="3772722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1\Desktop\ТЕСТЫ\МЕТОДИКА\НОВЫЙ УЧЕБНЫЙ ГОД\ПЕРВЫЕ ШАГИ_ ПРЕЗЕНТАЦИИ\uchebnik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276600"/>
            <a:ext cx="4267200" cy="298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Грамматический материал в учебниках по РКИ</a:t>
            </a:r>
            <a:endParaRPr lang="ru-RU" dirty="0"/>
          </a:p>
        </p:txBody>
      </p:sp>
      <p:pic>
        <p:nvPicPr>
          <p:cNvPr id="3074" name="Picture 2" descr="C:\Users\1\Desktop\ТЕСТЫ\МЕТОДИКА\НОВЫЙ УЧЕБНЫЙ ГОД\ПЕРВЫЕ ШАГИ_ ПРЕЗЕНТАЦИИ\uchebnik_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3684699" cy="36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1\Desktop\ТЕСТЫ\МЕТОДИКА\НОВЫЙ УЧЕБНЫЙ ГОД\ПЕРВЫЕ ШАГИ_ ПРЕЗЕНТАЦИИ\20140503140614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0"/>
            <a:ext cx="3634153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1\Desktop\ТЕСТЫ\МЕТОДИКА\НОВЫЙ УЧЕБНЫЙ ГОД\ПЕРВЫЕ ШАГИ_ ПРЕЗЕНТАЦИИ\b13ac3a5-8c91-49ba-be88-1bda8a9e794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724400"/>
            <a:ext cx="4791075" cy="1933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Грамматический материал на уроке</a:t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ЗАДАЧА ПРЕПОДАВАТЕЛЯ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175259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обучения нужно сообщить учащемуся-иностранцу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грамматику,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сообщить ее в таком виде и формах, чтобы учащийся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 применять грамматику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устной речи,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письме и чтении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русском языке, то есть использовать ее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практике русской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речи.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67200" y="3581400"/>
            <a:ext cx="533400" cy="129540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4800" y="5029200"/>
            <a:ext cx="8305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более эффективных средств обучения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Тщательный отбор грамматического материала  и новые способы его подачи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Культурное пространство Санкт-Петербурга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Грамматический материал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предложно-падежной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видо-временной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глаголов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(прошедшее, настоящее, будущее время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глаголы движения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езноминативные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предложения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императив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степени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сравнения прилагательных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наречий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Лексический материал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названия объектов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прилагательные (качественные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относительные)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оценочные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синонимы и антонимы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Средства наглядности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Изобразительные 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Звукоизобразительные</a:t>
                      </a:r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Графические 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C:\Users\1\Desktop\ФОНЕТИКА\1518377310153435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2209800" cy="1473200"/>
          </a:xfrm>
          <a:prstGeom prst="rect">
            <a:avLst/>
          </a:prstGeom>
          <a:noFill/>
        </p:spPr>
      </p:pic>
      <p:pic>
        <p:nvPicPr>
          <p:cNvPr id="7" name="Picture 2" descr="C:\Users\1\Desktop\ФОНЕТИКА\unnamed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133600"/>
            <a:ext cx="2203174" cy="1447800"/>
          </a:xfrm>
          <a:prstGeom prst="rect">
            <a:avLst/>
          </a:prstGeom>
          <a:noFill/>
        </p:spPr>
      </p:pic>
      <p:pic>
        <p:nvPicPr>
          <p:cNvPr id="4098" name="Picture 2" descr="C:\Users\1\Desktop\ТЕСТЫ\МЕТОДИКА\НОВЫЙ УЧЕБНЫЙ ГОД\ПЕРВЫЕ ШАГИ_ ПРЕЗЕНТАЦИИ\Без названия (2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810000"/>
            <a:ext cx="1506070" cy="2133600"/>
          </a:xfrm>
          <a:prstGeom prst="rect">
            <a:avLst/>
          </a:prstGeom>
          <a:noFill/>
        </p:spPr>
      </p:pic>
      <p:pic>
        <p:nvPicPr>
          <p:cNvPr id="9" name="Picture 3" descr="C:\Users\1\Desktop\ФОНЕТИКА\img6.jpg"/>
          <p:cNvPicPr>
            <a:picLocks noChangeAspect="1" noChangeArrowheads="1"/>
          </p:cNvPicPr>
          <p:nvPr/>
        </p:nvPicPr>
        <p:blipFill>
          <a:blip r:embed="rId5"/>
          <a:srcRect b="17647"/>
          <a:stretch>
            <a:fillRect/>
          </a:stretch>
        </p:blipFill>
        <p:spPr bwMode="auto">
          <a:xfrm>
            <a:off x="762000" y="3733800"/>
            <a:ext cx="2209800" cy="1364876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t="13469" r="37694" b="14135"/>
          <a:stretch>
            <a:fillRect/>
          </a:stretch>
        </p:blipFill>
        <p:spPr bwMode="auto">
          <a:xfrm>
            <a:off x="3276600" y="236220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18763" t="18520" r="28229" b="14136"/>
          <a:stretch>
            <a:fillRect/>
          </a:stretch>
        </p:blipFill>
        <p:spPr bwMode="auto">
          <a:xfrm>
            <a:off x="3429000" y="3810000"/>
            <a:ext cx="2286000" cy="159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Пространство города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вывесок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1\Desktop\ФОНЕТИКА\2015-12-09-15.06.36-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3457728" cy="2209800"/>
          </a:xfrm>
          <a:prstGeom prst="rect">
            <a:avLst/>
          </a:prstGeom>
          <a:noFill/>
        </p:spPr>
      </p:pic>
      <p:pic>
        <p:nvPicPr>
          <p:cNvPr id="11267" name="Picture 3" descr="C:\Users\1\Desktop\ФОНЕТИКА\1518377310153435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95400"/>
            <a:ext cx="3429000" cy="2286000"/>
          </a:xfrm>
          <a:prstGeom prst="rect">
            <a:avLst/>
          </a:prstGeom>
          <a:noFill/>
        </p:spPr>
      </p:pic>
      <p:pic>
        <p:nvPicPr>
          <p:cNvPr id="11268" name="Picture 4" descr="C:\Users\1\Desktop\ФОНЕТИКА\vyveska-v-tsentre-peterbur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962400"/>
            <a:ext cx="3914775" cy="2576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Прецедентные феномены</a:t>
            </a:r>
            <a:endParaRPr lang="ru-RU" dirty="0"/>
          </a:p>
        </p:txBody>
      </p:sp>
      <p:pic>
        <p:nvPicPr>
          <p:cNvPr id="12290" name="Picture 2" descr="C:\Users\1\Desktop\ФОНЕТИКА\XXL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3322109" cy="2491582"/>
          </a:xfrm>
          <a:prstGeom prst="rect">
            <a:avLst/>
          </a:prstGeom>
          <a:noFill/>
        </p:spPr>
      </p:pic>
      <p:pic>
        <p:nvPicPr>
          <p:cNvPr id="12291" name="Picture 3" descr="C:\Users\1\Desktop\ФОНЕТИКА\WO6A3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371600"/>
            <a:ext cx="3733800" cy="2489200"/>
          </a:xfrm>
          <a:prstGeom prst="rect">
            <a:avLst/>
          </a:prstGeom>
          <a:noFill/>
        </p:spPr>
      </p:pic>
      <p:pic>
        <p:nvPicPr>
          <p:cNvPr id="12292" name="Picture 4" descr="C:\Users\1\Desktop\ФОНЕТИКА\905656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0386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3435</TotalTime>
  <Words>668</Words>
  <PresentationFormat>Экран (4:3)</PresentationFormat>
  <Paragraphs>116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Принципы отбора и подачи грамматического материала на занятиях по русскому языку как иностранному (уровень А1-А2)</vt:lpstr>
      <vt:lpstr>Содержание обучения иностранному языку</vt:lpstr>
      <vt:lpstr>Грамматическая компетенция</vt:lpstr>
      <vt:lpstr>Грамматический материал в учебниках по РКИ</vt:lpstr>
      <vt:lpstr>Грамматический материал на уроке ЗАДАЧА ПРЕПОДАВАТЕЛЯ</vt:lpstr>
      <vt:lpstr>Культурное пространство Санкт-Петербурга</vt:lpstr>
      <vt:lpstr>Средства наглядности</vt:lpstr>
      <vt:lpstr>Пространство города Использование вывесок </vt:lpstr>
      <vt:lpstr>Прецедентные феномены</vt:lpstr>
      <vt:lpstr>Культурное пространство внутри объектов города </vt:lpstr>
      <vt:lpstr>Культурное пространство внутри объектов города </vt:lpstr>
      <vt:lpstr>Культурные объекты города </vt:lpstr>
      <vt:lpstr>Слайд 13</vt:lpstr>
      <vt:lpstr>Пост как текстовый материал на занятиях РКИ  ( аудирование, чтение, говорение) </vt:lpstr>
      <vt:lpstr>Фотографии знаков на территории культурных объектов</vt:lpstr>
      <vt:lpstr>Фотографии знаков на территории культурных объектов</vt:lpstr>
      <vt:lpstr>Наглядность </vt:lpstr>
      <vt:lpstr>Экскурсия от первого лица Создание своей экскурсии</vt:lpstr>
      <vt:lpstr>СПАСИБО ЗА ВНИМАНИЕ!</vt:lpstr>
      <vt:lpstr>Происхождение названий</vt:lpstr>
      <vt:lpstr>Название  и история города </vt:lpstr>
      <vt:lpstr>Культурная карта Санкт-Петербурга</vt:lpstr>
      <vt:lpstr>Современное культурное пространство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Культурное пространство Санкт-Петербурга</dc:title>
  <dc:creator>1</dc:creator>
  <cp:lastModifiedBy>1</cp:lastModifiedBy>
  <cp:revision>3</cp:revision>
  <dcterms:created xsi:type="dcterms:W3CDTF">2021-08-25T04:39:41Z</dcterms:created>
  <dcterms:modified xsi:type="dcterms:W3CDTF">2022-04-20T21:20:51Z</dcterms:modified>
</cp:coreProperties>
</file>