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2" r:id="rId2"/>
    <p:sldId id="313" r:id="rId3"/>
    <p:sldId id="315" r:id="rId4"/>
    <p:sldId id="316" r:id="rId5"/>
    <p:sldId id="318" r:id="rId6"/>
    <p:sldId id="317" r:id="rId7"/>
    <p:sldId id="322" r:id="rId8"/>
    <p:sldId id="319" r:id="rId9"/>
    <p:sldId id="320" r:id="rId10"/>
    <p:sldId id="321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333399"/>
    <a:srgbClr val="D60093"/>
    <a:srgbClr val="FFFFFF"/>
    <a:srgbClr val="6060AF"/>
    <a:srgbClr val="FFCC00"/>
    <a:srgbClr val="5353A0"/>
    <a:srgbClr val="FF9900"/>
    <a:srgbClr val="666699"/>
    <a:srgbClr val="3399FF"/>
    <a:srgbClr val="00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005" autoAdjust="0"/>
    <p:restoredTop sz="94570" autoAdjust="0"/>
  </p:normalViewPr>
  <p:slideViewPr>
    <p:cSldViewPr>
      <p:cViewPr varScale="1">
        <p:scale>
          <a:sx n="92" d="100"/>
          <a:sy n="92" d="100"/>
        </p:scale>
        <p:origin x="-990" y="-102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000BE-8AE1-49DB-919F-A20082430C90}" type="datetimeFigureOut">
              <a:rPr lang="ru-RU" smtClean="0"/>
              <a:pPr/>
              <a:t>16.04.2022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632A6-5D7C-4399-9325-87C759F8A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0026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D088E-FC4E-45DA-B741-34A252CB5380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657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D5A34-F5F9-4641-B02B-884582CF9593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335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55ECF-62B5-4DB1-8E19-F67CDF91CB06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867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642DE-5564-4561-B077-E6F28B78DB96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723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1DDCE-3811-4FA5-912F-41E02DD81E2B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434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B2CC-5A9E-42CB-9D25-9B1561ECAB69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5094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D0D57-794F-4B21-93D4-06A13423F81F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5397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0DE11-9C4D-4EED-BA74-CFB2EDECE705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7073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F93F0-C493-4B25-9512-F92B12AE5EDD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9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2AEBE-C56B-4CF6-8D07-C2811054231D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7233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FF162-DCBE-471E-9D6C-A2D67CAD3D19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0875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0684E-69EB-477F-A1D1-766DC4CA70E7}" type="datetime1">
              <a:rPr lang="ru-RU" smtClean="0"/>
              <a:pPr/>
              <a:t>16.04.2022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D2A4-FA47-4238-85F0-092078163C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149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66000" y="714362"/>
            <a:ext cx="7178000" cy="190821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ru-RU" sz="2800" b="1" dirty="0" smtClean="0">
              <a:solidFill>
                <a:srgbClr val="333399"/>
              </a:solidFill>
            </a:endParaRPr>
          </a:p>
          <a:p>
            <a:pPr algn="r"/>
            <a:endParaRPr lang="ru-RU" b="1" dirty="0" smtClean="0">
              <a:solidFill>
                <a:srgbClr val="333399"/>
              </a:solidFill>
            </a:endParaRPr>
          </a:p>
          <a:p>
            <a:pPr algn="ctr"/>
            <a:r>
              <a:rPr lang="ru-RU" b="1" dirty="0" smtClean="0">
                <a:solidFill>
                  <a:srgbClr val="333399"/>
                </a:solidFill>
              </a:rPr>
              <a:t>Спецкурс «Русская мифология» в иностранной аудитории: содержательный и методический аспекты</a:t>
            </a:r>
          </a:p>
          <a:p>
            <a:pPr algn="ctr"/>
            <a:endParaRPr lang="ru-RU" b="1" dirty="0" smtClean="0">
              <a:solidFill>
                <a:srgbClr val="333399"/>
              </a:solidFill>
            </a:endParaRPr>
          </a:p>
          <a:p>
            <a:pPr algn="ctr"/>
            <a:r>
              <a:rPr lang="ru-RU" b="1" dirty="0" err="1" smtClean="0">
                <a:solidFill>
                  <a:srgbClr val="333399"/>
                </a:solidFill>
              </a:rPr>
              <a:t>Ухарцева</a:t>
            </a:r>
            <a:r>
              <a:rPr lang="ru-RU" b="1" dirty="0" smtClean="0">
                <a:solidFill>
                  <a:srgbClr val="333399"/>
                </a:solidFill>
              </a:rPr>
              <a:t>  Виктория Игоревна 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52733"/>
            <a:ext cx="1800200" cy="17805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9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0100" y="642924"/>
            <a:ext cx="760258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42924"/>
            <a:ext cx="8443914" cy="857250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 обучения иностранному языку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14282" y="1631156"/>
            <a:ext cx="4357718" cy="2726544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Коммуникативная компетенция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429256" y="1571618"/>
            <a:ext cx="3429024" cy="2786082"/>
          </a:xfr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цели обучения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практическая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развивающая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воспитательная</a:t>
            </a:r>
          </a:p>
          <a:p>
            <a:pPr algn="ct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071816"/>
            <a:ext cx="1857388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языковая компетенция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57422" y="3071816"/>
            <a:ext cx="2071702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социокультурная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компетенция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4643438" y="2857502"/>
            <a:ext cx="714380" cy="21431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20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34"/>
            <a:ext cx="8229600" cy="8572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333399"/>
                </a:solidFill>
              </a:rPr>
              <a:t>ВИДЫ РЕЧЕВОЙ ДЕЯТЕЛЬНОСТИ</a:t>
            </a:r>
            <a:endParaRPr lang="ru-RU" sz="3200" dirty="0">
              <a:solidFill>
                <a:srgbClr val="3333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Century Schoolbook" pitchFamily="18" charset="0"/>
              </a:rPr>
              <a:t>ПРОДУКТИВНЫЕ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4494"/>
            <a:ext cx="4040188" cy="2880128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Century Schoolbook" pitchFamily="18" charset="0"/>
              </a:rPr>
              <a:t>ПИСЬМО</a:t>
            </a:r>
          </a:p>
          <a:p>
            <a:pPr algn="ctr">
              <a:buNone/>
            </a:pPr>
            <a:r>
              <a:rPr lang="ru-RU" dirty="0" smtClean="0">
                <a:latin typeface="Century Schoolbook" pitchFamily="18" charset="0"/>
              </a:rPr>
              <a:t>ГОВОРЕНИЕ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latin typeface="Century Schoolbook" pitchFamily="18" charset="0"/>
              </a:rPr>
              <a:t>ПЕРЦЕПТИВНЫЕ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714494"/>
            <a:ext cx="4041775" cy="2880128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>
                <a:latin typeface="Century Schoolbook" pitchFamily="18" charset="0"/>
              </a:rPr>
              <a:t>ЧТЕНИЕ </a:t>
            </a:r>
          </a:p>
          <a:p>
            <a:pPr algn="ctr">
              <a:buNone/>
            </a:pPr>
            <a:r>
              <a:rPr lang="ru-RU" dirty="0" smtClean="0">
                <a:latin typeface="Century Schoolbook" pitchFamily="18" charset="0"/>
              </a:rPr>
              <a:t>АУДИРОВАНИЕ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333399"/>
                </a:solidFill>
              </a:rPr>
              <a:t>Аспектное обучение</a:t>
            </a:r>
            <a:endParaRPr lang="ru-RU" dirty="0">
              <a:solidFill>
                <a:srgbClr val="33339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 smtClean="0"/>
              <a:t>БАЗОВЫЕ КУРСЫ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4494"/>
            <a:ext cx="4040188" cy="2880128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 smtClean="0"/>
              <a:t>ЭЛЕКТИВНЫЕ КУРСЫ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00562" y="1714494"/>
            <a:ext cx="4186243" cy="288012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АУДИОВИЗУАЛЬНЫЙ КУРС (АВК)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ИСТОРИЯ/ПОЛИТИКА/ ЭКОНОМИКА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ЯЗЫК СМИ 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СТИЛИСТИКА И КУЛЬТУРА РЕЧИ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КОММЕНТИРОВАННОЕ ЧТЕНИЕ</a:t>
            </a:r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ЛИНГВОКУЛЬТУРОЛОГИЯ</a:t>
            </a: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РУССКАЯ МИФОЛОГИЯ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7158" y="1714494"/>
            <a:ext cx="4214842" cy="313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ФОНЕТИКА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ГРАММАТИКА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РАЗГОВОРНАЯ ПРАКТИКА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ПРАКТИЧЕСКИЙ КУРС РУССКОГО ЯЗЫКА</a:t>
            </a:r>
          </a:p>
          <a:p>
            <a:pPr>
              <a:buFont typeface="Wingdings" pitchFamily="2" charset="2"/>
              <a:buChar char="q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2071670" y="2643188"/>
            <a:ext cx="285752" cy="857256"/>
          </a:xfrm>
          <a:prstGeom prst="upDown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58" y="3571882"/>
            <a:ext cx="4071966" cy="8572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628" y="3643320"/>
            <a:ext cx="3214710" cy="6429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Элективный курс сочетает в себе</a:t>
            </a:r>
            <a:r>
              <a:rPr lang="ru-RU" sz="24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D6009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285866"/>
            <a:ext cx="9144000" cy="9286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ЛИНГВИСТИЧЕСКИЙ КОД ИЗУЧАЕМОГО ЯЗЫКА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связь слов с понятиями, концептами </a:t>
            </a:r>
            <a:r>
              <a:rPr lang="ru-RU" sz="14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русского народа 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люс 7"/>
          <p:cNvSpPr/>
          <p:nvPr/>
        </p:nvSpPr>
        <p:spPr>
          <a:xfrm>
            <a:off x="4143372" y="2357436"/>
            <a:ext cx="714380" cy="642942"/>
          </a:xfrm>
          <a:prstGeom prst="mathPlu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0" y="3143254"/>
            <a:ext cx="9144000" cy="92869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КУЛЬТУРНЫЙ КОД ИЗУЧАЕМОГО ЯЗЫКА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получение знаний о базовых понятиях русской культуры </a:t>
            </a:r>
          </a:p>
          <a:p>
            <a:pPr algn="ctr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sz="1400" b="1" i="1" dirty="0" smtClean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ментальной карты народа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элективному курсу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85720" y="1142990"/>
            <a:ext cx="7643866" cy="1285884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lvl="0"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отвечать внутренним и познавательным потребностям студента/ученика;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совершенствовать языковые/речевые навыки;</a:t>
            </a:r>
          </a:p>
          <a:p>
            <a:pPr algn="just">
              <a:buFont typeface="Wingdings" pitchFamily="2" charset="2"/>
              <a:buChar char="Ø"/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позволять ориентироваться в культурном пространстве и информационном поле страны изучаемого языка (России)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714348" y="2571750"/>
            <a:ext cx="8215370" cy="1571636"/>
          </a:xfr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endParaRPr lang="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позволять развиваться творческим потребностям каждого студента индивидуально;</a:t>
            </a:r>
          </a:p>
          <a:p>
            <a:pPr algn="just">
              <a:buFont typeface="Wingdings" pitchFamily="2" charset="2"/>
              <a:buChar char="Ø"/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в рамках спецкурса должны быть использованы все возможные средства: фильмы/аудио/картины(картинки), игры и т.д;</a:t>
            </a:r>
          </a:p>
          <a:p>
            <a:pPr algn="just">
              <a:buFont typeface="Wingdings" pitchFamily="2" charset="2"/>
              <a:buChar char="Ø"/>
            </a:pPr>
            <a:r>
              <a:rPr lang="ru" sz="1600" dirty="0" smtClean="0">
                <a:latin typeface="Times New Roman" pitchFamily="18" charset="0"/>
                <a:cs typeface="Times New Roman" pitchFamily="18" charset="0"/>
              </a:rPr>
              <a:t>активизировать знания о собственной культуре в сопоставительном аспекте.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Спецкурс «Русская мифология»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142844" y="1285866"/>
            <a:ext cx="4286280" cy="254555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ольклорные тексты  имеют неоспоримую связь с современностью</a:t>
            </a:r>
          </a:p>
          <a:p>
            <a:pPr algn="ctr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миф – базовое понятие, на которое можно опереться при чтении произведений литературы,  знакомстве с произведениями живописи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214942" y="1357304"/>
            <a:ext cx="3786214" cy="2143140"/>
          </a:xfr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6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Изучение мифологии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 инструмент, который может помочь иностранным студентам лучше понять русскую культуру без отрыва от языка. Это сочетание важнейших базовых философских смыслов и идей:  о сущности человека, его быте и труде,  о восприятии мира вокруг.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44" y="1357304"/>
            <a:ext cx="4286280" cy="78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2357436"/>
            <a:ext cx="4286280" cy="12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4429124" y="2285998"/>
            <a:ext cx="785818" cy="14287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6"/>
            <a:ext cx="8329642" cy="857250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Отбор материала на занятиях по «Русской мифологии»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Содержимое 4" descr="Boris_Kustodiev_-_Merchant's_Wife_at_Tea_-_Google_Art_Projec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16" y="1142990"/>
            <a:ext cx="2136019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3"/>
          <p:cNvPicPr/>
          <p:nvPr/>
        </p:nvPicPr>
        <p:blipFill>
          <a:blip r:embed="rId3"/>
          <a:stretch>
            <a:fillRect/>
          </a:stretch>
        </p:blipFill>
        <p:spPr>
          <a:xfrm>
            <a:off x="4929190" y="1214428"/>
            <a:ext cx="1857388" cy="2143140"/>
          </a:xfrm>
          <a:prstGeom prst="rect">
            <a:avLst/>
          </a:prstGeom>
        </p:spPr>
      </p:pic>
      <p:pic>
        <p:nvPicPr>
          <p:cNvPr id="7" name="Объект 3"/>
          <p:cNvPicPr/>
          <p:nvPr/>
        </p:nvPicPr>
        <p:blipFill>
          <a:blip r:embed="rId4"/>
          <a:stretch>
            <a:fillRect/>
          </a:stretch>
        </p:blipFill>
        <p:spPr>
          <a:xfrm>
            <a:off x="5500694" y="3429006"/>
            <a:ext cx="2857520" cy="1504634"/>
          </a:xfrm>
          <a:prstGeom prst="rect">
            <a:avLst/>
          </a:prstGeom>
        </p:spPr>
      </p:pic>
      <p:pic>
        <p:nvPicPr>
          <p:cNvPr id="8" name="Picture 3"/>
          <p:cNvPicPr/>
          <p:nvPr/>
        </p:nvPicPr>
        <p:blipFill>
          <a:blip r:embed="rId5"/>
          <a:stretch>
            <a:fillRect/>
          </a:stretch>
        </p:blipFill>
        <p:spPr>
          <a:xfrm>
            <a:off x="142844" y="1142990"/>
            <a:ext cx="1785950" cy="2857520"/>
          </a:xfrm>
          <a:prstGeom prst="rect">
            <a:avLst/>
          </a:prstGeom>
        </p:spPr>
      </p:pic>
      <p:pic>
        <p:nvPicPr>
          <p:cNvPr id="16387" name="Picture 3" descr="C:\Users\1\Desktop\ТЕСТЫ\МЕТОДИКА\НОВЫЙ УЧЕБНЫЙ ГОД\ПЕРВЫЕ ШАГИ_ ПРЕЗЕНТАЦИИ\baba-yaga-izbushka-russkaya-skazka-gusi-lebed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1214428"/>
            <a:ext cx="1538870" cy="2000264"/>
          </a:xfrm>
          <a:prstGeom prst="rect">
            <a:avLst/>
          </a:prstGeom>
          <a:noFill/>
        </p:spPr>
      </p:pic>
      <p:pic>
        <p:nvPicPr>
          <p:cNvPr id="16388" name="Picture 4" descr="C:\Users\1\Desktop\ТЕСТЫ\МЕТОДИКА\НОВЫЙ УЧЕБНЫЙ ГОД\ПЕРВЫЕ ШАГИ_ ПРЕЗЕНТАЦИИ\maxresdefault.jpg"/>
          <p:cNvPicPr>
            <a:picLocks noChangeAspect="1" noChangeArrowheads="1"/>
          </p:cNvPicPr>
          <p:nvPr/>
        </p:nvPicPr>
        <p:blipFill>
          <a:blip r:embed="rId7" cstate="print"/>
          <a:srcRect l="5114" r="5397" b="4544"/>
          <a:stretch>
            <a:fillRect/>
          </a:stretch>
        </p:blipFill>
        <p:spPr bwMode="auto">
          <a:xfrm>
            <a:off x="2143108" y="3357568"/>
            <a:ext cx="2738457" cy="1643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работы с текстом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ТЕОРЕТИЧЕСКИЙ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ПРАКТИЧЕСКИЙ 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D2A4-FA47-4238-85F0-092078163CDC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27583" t="26203" r="26444" b="7752"/>
          <a:stretch>
            <a:fillRect/>
          </a:stretch>
        </p:blipFill>
        <p:spPr bwMode="auto">
          <a:xfrm>
            <a:off x="714348" y="1714494"/>
            <a:ext cx="34290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 l="28240" t="26213" r="29340" b="7769"/>
          <a:stretch>
            <a:fillRect/>
          </a:stretch>
        </p:blipFill>
        <p:spPr bwMode="auto">
          <a:xfrm>
            <a:off x="4429124" y="1643056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19209</TotalTime>
  <Words>272</Words>
  <Application>Microsoft Office PowerPoint</Application>
  <PresentationFormat>Экран (16:9)</PresentationFormat>
  <Paragraphs>85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Содержание обучения иностранному языку</vt:lpstr>
      <vt:lpstr>ВИДЫ РЕЧЕВОЙ ДЕЯТЕЛЬНОСТИ</vt:lpstr>
      <vt:lpstr>Аспектное обучение</vt:lpstr>
      <vt:lpstr>Элективный курс сочетает в себе </vt:lpstr>
      <vt:lpstr>Требования к элективному курсу</vt:lpstr>
      <vt:lpstr>Спецкурс «Русская мифология»</vt:lpstr>
      <vt:lpstr>Отбор материала на занятиях по «Русской мифологии»</vt:lpstr>
      <vt:lpstr>Этапы работы с текстом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operator</dc:creator>
  <cp:lastModifiedBy>1</cp:lastModifiedBy>
  <cp:revision>147</cp:revision>
  <dcterms:created xsi:type="dcterms:W3CDTF">2021-04-28T07:15:33Z</dcterms:created>
  <dcterms:modified xsi:type="dcterms:W3CDTF">2022-04-17T10:55:06Z</dcterms:modified>
</cp:coreProperties>
</file>