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2" r:id="rId2"/>
    <p:sldId id="283" r:id="rId3"/>
    <p:sldId id="259" r:id="rId4"/>
    <p:sldId id="262" r:id="rId5"/>
    <p:sldId id="278" r:id="rId6"/>
    <p:sldId id="279" r:id="rId7"/>
    <p:sldId id="280" r:id="rId8"/>
    <p:sldId id="281" r:id="rId9"/>
    <p:sldId id="263" r:id="rId10"/>
    <p:sldId id="264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CECF28C-55DE-420C-9906-12D259E634C0}" type="datetimeFigureOut">
              <a:rPr lang="ru-RU" smtClean="0"/>
              <a:pPr/>
              <a:t>29.07.2020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84369CA-41D9-4664-913C-03BC6F4748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Игровая технология и ее применение при обучении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13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720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Деловые игры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деловые игры подразумевают моделирование ситуаций профессиональной деятельности с акцентом на складывающиеся в них социальные взаимодействия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ролевая, так и деловая игра подразумевают параллельную работу на уровне двух моделей: имитационной и игровой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митационная модель - это содержательный, предметный контекст игры, обучающие и воспитательные задачи, правила деятельности. Игровая модель - это социальный контекст игры. Она включает комплект ролей и функций игроков, сценарий, правила.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25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основная функция – обучающая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ожет включать индивидуальные и групповые формы работы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направлена на развитие логики, сообразительности, быстроты реакции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96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Примеры дидактических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37356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«Разгадай-ка»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«Биологический конструктор»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«Биологическая эстафета»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«Биологическое лото»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«Да-</a:t>
            </a:r>
            <a:r>
              <a:rPr lang="ru-RU" dirty="0" err="1" smtClean="0"/>
              <a:t>нетка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19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828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Подвижные игры, «разминки»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короткие, относительно несложные игры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основной целью применения выступает активизация участников занятий, их включение в учебный процесс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выбираются игры, носящие интерактивный характер, позволяющие задействовать всех участников, дающие возможность подвигаться, но не создающие большую физическую нагрузку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могут применяться в начале занятий для того, чтобы повысить активность группы, добиться более полного включения занимающихся в происходящие в аудитории события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могут выступают прелюдией к проведению ролевых и деловых игр, некоторых разновидностей групповых дискуссий (например, их применение уместно перед началом «мозгового штурма»).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011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32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Ролевые и деловые игры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/>
              <a:t>р</a:t>
            </a:r>
            <a:r>
              <a:rPr lang="ru-RU" sz="2400" dirty="0" smtClean="0"/>
              <a:t>олевая игра - это структурированная обучающая ситуация, в которой человек временно принимает определенную социальную роль и демонстрирует поведенческие модели, которые, как он считает, соответствуют ей.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игра не сводится к разыгрыванию дословно описанных действий персонажа, как при игре пьесы. Задается только социальная роль, конкретные же действия, подразумеваемые ей, участники определяют сами.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/>
              <a:t>деловые игры подразумевают моделирование ситуаций профессиональной </a:t>
            </a:r>
            <a:r>
              <a:rPr lang="ru-RU" sz="2400" dirty="0" smtClean="0"/>
              <a:t>деятельности.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/>
              <a:t> «Врачебный консилиум», «Пресс-конференция «Экологические проблемы нашего региона», «Научная конференция «Многообразие простейших», «Суд над бактериями»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461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4483224" cy="633670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Д</a:t>
            </a:r>
            <a:r>
              <a:rPr lang="ru-RU" sz="2400" dirty="0" smtClean="0"/>
              <a:t>еловые </a:t>
            </a:r>
            <a:r>
              <a:rPr lang="ru-RU" sz="2400" dirty="0"/>
              <a:t>игры подразумевают моделирование ситуаций профессиональной деятельности.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Примеры:</a:t>
            </a:r>
          </a:p>
          <a:p>
            <a:r>
              <a:rPr lang="ru-RU" sz="2400" dirty="0" smtClean="0"/>
              <a:t>«Врачебный консилиум», </a:t>
            </a:r>
          </a:p>
          <a:p>
            <a:r>
              <a:rPr lang="ru-RU" sz="2400" dirty="0" smtClean="0"/>
              <a:t>«Пресс-конференция </a:t>
            </a:r>
          </a:p>
          <a:p>
            <a:r>
              <a:rPr lang="ru-RU" sz="2400" dirty="0" smtClean="0"/>
              <a:t>«Экологические проблемы нашего региона»», </a:t>
            </a:r>
          </a:p>
          <a:p>
            <a:r>
              <a:rPr lang="ru-RU" sz="2400" dirty="0" smtClean="0"/>
              <a:t>«Научная конференция «Многообразие простейших», </a:t>
            </a:r>
          </a:p>
          <a:p>
            <a:r>
              <a:rPr lang="ru-RU" sz="2400" dirty="0" smtClean="0"/>
              <a:t>«Суд над бактериями».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9952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64" y="4005064"/>
            <a:ext cx="3668067" cy="266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5399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Организационно-</a:t>
            </a:r>
            <a:r>
              <a:rPr lang="ru-RU" sz="2800" dirty="0" err="1" smtClean="0">
                <a:solidFill>
                  <a:srgbClr val="FF0000"/>
                </a:solidFill>
              </a:rPr>
              <a:t>деятельностные</a:t>
            </a:r>
            <a:r>
              <a:rPr lang="ru-RU" sz="2800" dirty="0" smtClean="0">
                <a:solidFill>
                  <a:srgbClr val="FF0000"/>
                </a:solidFill>
              </a:rPr>
              <a:t> игры</a:t>
            </a:r>
          </a:p>
          <a:p>
            <a:pPr algn="just"/>
            <a:r>
              <a:rPr lang="ru-RU" dirty="0" smtClean="0"/>
              <a:t>интенсивная форма </a:t>
            </a:r>
            <a:r>
              <a:rPr lang="ru-RU" dirty="0"/>
              <a:t>решения междисциплинарных комплексных </a:t>
            </a:r>
            <a:r>
              <a:rPr lang="ru-RU" dirty="0" smtClean="0"/>
              <a:t>проблем.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 ходе игры происходит поиск </a:t>
            </a:r>
            <a:r>
              <a:rPr lang="ru-RU" dirty="0"/>
              <a:t>способа взаимодействия специалистов разных профилей для решения поставленной задачи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суть ОДИ не передается через текст </a:t>
            </a:r>
            <a:r>
              <a:rPr lang="ru-RU" dirty="0" smtClean="0"/>
              <a:t>или видеозапись - участник сам </a:t>
            </a:r>
            <a:r>
              <a:rPr lang="ru-RU" dirty="0"/>
              <a:t>создает для себя необходимые знания в процессе игры и переживает собственные </a:t>
            </a:r>
            <a:r>
              <a:rPr lang="ru-RU" dirty="0" smtClean="0"/>
              <a:t>поиски и открытия.</a:t>
            </a:r>
          </a:p>
          <a:p>
            <a:pPr algn="just"/>
            <a:r>
              <a:rPr lang="ru-RU" dirty="0" smtClean="0"/>
              <a:t>Примеры: «Строим </a:t>
            </a:r>
            <a:r>
              <a:rPr lang="ru-RU" dirty="0" err="1" smtClean="0"/>
              <a:t>Биоград</a:t>
            </a:r>
            <a:r>
              <a:rPr lang="ru-RU" dirty="0" smtClean="0"/>
              <a:t>»,</a:t>
            </a:r>
          </a:p>
          <a:p>
            <a:pPr marL="0" indent="0" algn="just">
              <a:buNone/>
            </a:pPr>
            <a:r>
              <a:rPr lang="ru-RU" dirty="0" smtClean="0"/>
              <a:t>«Заповедник», </a:t>
            </a:r>
          </a:p>
          <a:p>
            <a:pPr marL="0" indent="0" algn="just">
              <a:buNone/>
            </a:pPr>
            <a:r>
              <a:rPr lang="ru-RU" dirty="0" smtClean="0"/>
              <a:t>«Снимаем фильм».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51518"/>
            <a:ext cx="3601128" cy="25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9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68812" cy="6839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0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Интеллектуальные игры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сновная функция – обучающая</a:t>
            </a:r>
          </a:p>
          <a:p>
            <a:pPr algn="just"/>
            <a:r>
              <a:rPr lang="ru-RU" dirty="0"/>
              <a:t>Р</a:t>
            </a:r>
            <a:r>
              <a:rPr lang="ru-RU" dirty="0" smtClean="0"/>
              <a:t>азвитие интеллектуальных способностей учащихся</a:t>
            </a:r>
          </a:p>
          <a:p>
            <a:pPr algn="just"/>
            <a:r>
              <a:rPr lang="ru-RU" dirty="0"/>
              <a:t>М</a:t>
            </a:r>
            <a:r>
              <a:rPr lang="ru-RU" dirty="0" smtClean="0"/>
              <a:t>ожет включать индивидуальные и групповые формы работы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аправлена на развитие логики, сообразительности, быстроты реакции</a:t>
            </a:r>
          </a:p>
          <a:p>
            <a:pPr algn="just"/>
            <a:r>
              <a:rPr lang="ru-RU" dirty="0" smtClean="0"/>
              <a:t>Примеры: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Игры-биологические викторины,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«Что? Где? Когда?»,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 smtClean="0"/>
              <a:t>Брейн</a:t>
            </a:r>
            <a:r>
              <a:rPr lang="ru-RU" dirty="0" smtClean="0"/>
              <a:t>-ринг».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59559"/>
            <a:ext cx="3345900" cy="25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9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53997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Виды игр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37444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Дидактические настольные игры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«Разгадай-ка»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«Биологический конструктор»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«Биологическая эстафета»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«Биологическое лото»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«Да-</a:t>
            </a:r>
            <a:r>
              <a:rPr lang="ru-RU" dirty="0" err="1" smtClean="0"/>
              <a:t>нетка</a:t>
            </a:r>
            <a:r>
              <a:rPr lang="ru-RU" dirty="0" smtClean="0"/>
              <a:t>»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err="1" smtClean="0"/>
              <a:t>Мемори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Кубики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69" y="1196752"/>
            <a:ext cx="1416294" cy="20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769" y="4388621"/>
            <a:ext cx="4889008" cy="230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57" y="128608"/>
            <a:ext cx="2137420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60" y="2086827"/>
            <a:ext cx="3168352" cy="230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40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38" y="1"/>
            <a:ext cx="8686800" cy="2204863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</a:t>
            </a:r>
            <a:r>
              <a:rPr lang="ru-RU" sz="8600" i="1" dirty="0" smtClean="0"/>
              <a:t>Вопросы </a:t>
            </a:r>
            <a:r>
              <a:rPr lang="ru-RU" sz="8600" i="1" dirty="0"/>
              <a:t>по теме: «Корень»:</a:t>
            </a:r>
          </a:p>
          <a:p>
            <a:pPr>
              <a:spcBef>
                <a:spcPts val="0"/>
              </a:spcBef>
            </a:pPr>
            <a:r>
              <a:rPr lang="ru-RU" sz="8600" dirty="0" smtClean="0"/>
              <a:t>1</a:t>
            </a:r>
            <a:r>
              <a:rPr lang="ru-RU" sz="8600" dirty="0"/>
              <a:t>. Перечислите виды корней</a:t>
            </a:r>
            <a:r>
              <a:rPr lang="ru-RU" sz="8600" dirty="0" smtClean="0"/>
              <a:t>.</a:t>
            </a:r>
            <a:endParaRPr lang="ru-RU" sz="8600" dirty="0"/>
          </a:p>
          <a:p>
            <a:pPr>
              <a:spcBef>
                <a:spcPts val="0"/>
              </a:spcBef>
            </a:pPr>
            <a:r>
              <a:rPr lang="ru-RU" sz="8600" dirty="0"/>
              <a:t>2. Какие корни называют боковыми, а какие придаточными</a:t>
            </a:r>
            <a:r>
              <a:rPr lang="ru-RU" sz="8600" dirty="0" smtClean="0"/>
              <a:t>?</a:t>
            </a:r>
            <a:endParaRPr lang="ru-RU" sz="8600" dirty="0"/>
          </a:p>
          <a:p>
            <a:pPr>
              <a:spcBef>
                <a:spcPts val="0"/>
              </a:spcBef>
            </a:pPr>
            <a:r>
              <a:rPr lang="ru-RU" sz="8600" dirty="0"/>
              <a:t>3. Что такое корневая система? Назовите типы корневых систем</a:t>
            </a:r>
            <a:r>
              <a:rPr lang="ru-RU" sz="8600" dirty="0" smtClean="0"/>
              <a:t>.</a:t>
            </a:r>
            <a:endParaRPr lang="ru-RU" sz="8600" dirty="0"/>
          </a:p>
          <a:p>
            <a:pPr>
              <a:spcBef>
                <a:spcPts val="0"/>
              </a:spcBef>
            </a:pPr>
            <a:r>
              <a:rPr lang="ru-RU" sz="8600" dirty="0"/>
              <a:t>4. Сравните стержневую корневую систему с </a:t>
            </a:r>
            <a:r>
              <a:rPr lang="ru-RU" sz="8600" dirty="0" smtClean="0"/>
              <a:t>мочковатой.</a:t>
            </a:r>
          </a:p>
          <a:p>
            <a:pPr>
              <a:spcBef>
                <a:spcPts val="0"/>
              </a:spcBef>
            </a:pPr>
            <a:r>
              <a:rPr lang="ru-RU" sz="8600" dirty="0" smtClean="0"/>
              <a:t>Назовите </a:t>
            </a:r>
            <a:r>
              <a:rPr lang="ru-RU" sz="8600" dirty="0"/>
              <a:t>по 1  </a:t>
            </a:r>
            <a:r>
              <a:rPr lang="ru-RU" sz="8600" dirty="0" smtClean="0"/>
              <a:t>растению </a:t>
            </a:r>
            <a:r>
              <a:rPr lang="ru-RU" sz="8600" dirty="0"/>
              <a:t>с разными корневыми системами</a:t>
            </a:r>
            <a:r>
              <a:rPr lang="ru-RU" sz="8600" dirty="0" smtClean="0"/>
              <a:t>.</a:t>
            </a:r>
            <a:endParaRPr lang="ru-RU" sz="8600" dirty="0"/>
          </a:p>
          <a:p>
            <a:pPr>
              <a:spcBef>
                <a:spcPts val="0"/>
              </a:spcBef>
            </a:pPr>
            <a:r>
              <a:rPr lang="ru-RU" sz="8600" dirty="0"/>
              <a:t>5. Назовите по порядку зоны корня</a:t>
            </a:r>
            <a:r>
              <a:rPr lang="ru-RU" sz="8600" dirty="0" smtClean="0"/>
              <a:t>.</a:t>
            </a:r>
            <a:endParaRPr lang="ru-RU" sz="8600" dirty="0"/>
          </a:p>
          <a:p>
            <a:pPr>
              <a:spcBef>
                <a:spcPts val="0"/>
              </a:spcBef>
            </a:pPr>
            <a:r>
              <a:rPr lang="ru-RU" sz="8600" dirty="0"/>
              <a:t>6</a:t>
            </a:r>
            <a:r>
              <a:rPr lang="ru-RU" sz="8600" dirty="0" smtClean="0"/>
              <a:t>. </a:t>
            </a:r>
            <a:r>
              <a:rPr lang="ru-RU" sz="8600" dirty="0"/>
              <a:t>Где находится корневой чехлик? Каково его значение</a:t>
            </a:r>
            <a:r>
              <a:rPr lang="ru-RU" sz="8600" dirty="0" smtClean="0"/>
              <a:t>?</a:t>
            </a:r>
            <a:endParaRPr lang="ru-RU" sz="8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4" y="1094690"/>
            <a:ext cx="361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4" y="3334183"/>
            <a:ext cx="425442" cy="4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1072" y="3212976"/>
            <a:ext cx="80053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Практические задания</a:t>
            </a:r>
            <a:endParaRPr lang="ru-RU" sz="2200" i="1" dirty="0"/>
          </a:p>
          <a:p>
            <a:r>
              <a:rPr lang="ru-RU" sz="2200" dirty="0" smtClean="0"/>
              <a:t>1. Работа с гербарием: выберите растения со стержневыми и мочковатыми  </a:t>
            </a:r>
          </a:p>
          <a:p>
            <a:r>
              <a:rPr lang="ru-RU" sz="2200" dirty="0" smtClean="0"/>
              <a:t>корневыми системами. По каким признакам вы это определили?</a:t>
            </a:r>
          </a:p>
          <a:p>
            <a:r>
              <a:rPr lang="ru-RU" sz="2200" dirty="0" smtClean="0"/>
              <a:t>2. Рассмотрите микропрепарат анатомического строения корня зарисуйте строение клеток разных зон.</a:t>
            </a:r>
          </a:p>
          <a:p>
            <a:r>
              <a:rPr lang="ru-RU" sz="2200" i="1" dirty="0" smtClean="0"/>
              <a:t>Занимательные задания</a:t>
            </a:r>
          </a:p>
          <a:p>
            <a:r>
              <a:rPr lang="ru-RU" sz="2200" dirty="0" smtClean="0">
                <a:effectLst/>
              </a:rPr>
              <a:t>Я у дуба, я у зуба, Я у слов и у цветов. Я упрятан в темноту, Я не вверх, а вниз расту.</a:t>
            </a:r>
          </a:p>
          <a:p>
            <a:r>
              <a:rPr lang="ru-RU" sz="2200" dirty="0" smtClean="0"/>
              <a:t>Как корень добудешь – так плакать будешь.</a:t>
            </a:r>
            <a:endParaRPr lang="ru-RU" sz="2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3" y="5318833"/>
            <a:ext cx="505966" cy="50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624" y="-531440"/>
            <a:ext cx="16111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30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Функции </a:t>
            </a:r>
            <a:r>
              <a:rPr lang="ru-RU" sz="2800" dirty="0" smtClean="0"/>
              <a:t>игровой технологии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обучающая (прежде всего, закрепление и обобщение знаний);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социализации;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амореализации;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коммуникации;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диагностики;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коррекции;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развлечения.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30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Настольные биологические игры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60440" cy="247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99198"/>
            <a:ext cx="3624527" cy="24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4232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81" y="3943194"/>
            <a:ext cx="4142234" cy="276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60445"/>
            <a:ext cx="2350831" cy="296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8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Для организации игр при обучении биологии необходимо соблюдать следующие условия: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112568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ru-RU" sz="4400" dirty="0" smtClean="0"/>
              <a:t>•	</a:t>
            </a:r>
            <a:r>
              <a:rPr lang="ru-RU" sz="5000" dirty="0" smtClean="0"/>
              <a:t>грамотное проведение игры обеспечивается ее четкой организацией;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между игроками и педагогом должна быть атмосфера уважения, взаимопонимания, доверия и сопереживания;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в игре должен участвовать каждый учащийся класса;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учитель должен сам активно участвовать в игре, а не быть сторонними наблюдателем;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используемая наглядность дидактических игр должна быть простой и емкой;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необходимо оптимально сочетать занимательность и обучение;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должны быть четко спланированы временные параметры игры;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ru-RU" sz="5000" dirty="0" smtClean="0"/>
              <a:t>•	должно быть подведение итогов игры, лучше всего, чтобы оценка результатов игры проходила коллективно.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3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Преимущества </a:t>
            </a:r>
            <a:r>
              <a:rPr lang="ru-RU" sz="2800" dirty="0" smtClean="0"/>
              <a:t>игровой технологии: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активная позиция обучающихся;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олученные в интерактивных играх знания носят личностный характер 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азвитие мотивации, эмоциональной включенности в учебный процесс;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езультаты интерактивных игр нельзя предсказать заранее, поэтому их выполнение сопровождается неизменным интересом, любопытством;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адействуются естественные потребности участников, которые при традиционном обучении могут выступать помехами (например, стремление к физической  активности и желание побеседовать с соседями по парте);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и</a:t>
            </a:r>
            <a:r>
              <a:rPr lang="ru-RU" dirty="0" smtClean="0"/>
              <a:t>гровые технологии относительно некритичны к числу участников.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156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57912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Виды игр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424936" cy="5949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Подвижные игры, «разминки»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короткие, относительно несложные игры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основной целью применения выступает активизация участников занятий, их включение в учебный процесс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выбираются игры, носящие интерактивный характер, позволяющие задействовать всех участников, дающие возможность подвигаться, но не создающие большую физическую нагрузку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могут применяться в начале занятий для того, чтобы повысить активность группы, добиться более полного включения занимающихся в происходящие в аудитории события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могут выступают прелюдией к проведению ролевых и деловых игр, некоторых разновидностей групповых дискуссий (например, их применение уместно перед началом «мозгового штурма»).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13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609600" algn="l"/>
              </a:tabLs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Игра </a:t>
            </a:r>
            <a:r>
              <a:rPr lang="ru-RU" sz="2400" dirty="0">
                <a:ea typeface="Times New Roman"/>
                <a:cs typeface="Times New Roman"/>
              </a:rPr>
              <a:t>– это обучение и проверка знаний обучающихся через «вживание» в роль посредством помещения в нестандартные «ситуационные декорации» (</a:t>
            </a:r>
            <a:r>
              <a:rPr lang="ru-RU" sz="2400" dirty="0" err="1">
                <a:ea typeface="Times New Roman"/>
                <a:cs typeface="Times New Roman"/>
              </a:rPr>
              <a:t>Е.А.Боровичев</a:t>
            </a:r>
            <a:r>
              <a:rPr lang="ru-RU" sz="2400" dirty="0">
                <a:ea typeface="Times New Roman"/>
                <a:cs typeface="Times New Roman"/>
              </a:rPr>
              <a:t>, </a:t>
            </a:r>
            <a:r>
              <a:rPr lang="ru-RU" sz="2400" dirty="0" err="1">
                <a:ea typeface="Times New Roman"/>
                <a:cs typeface="Times New Roman"/>
              </a:rPr>
              <a:t>М.А.Советова</a:t>
            </a:r>
            <a:r>
              <a:rPr lang="ru-RU" sz="2400" dirty="0">
                <a:ea typeface="Times New Roman"/>
                <a:cs typeface="Times New Roman"/>
              </a:rPr>
              <a:t>).</a:t>
            </a:r>
            <a:endParaRPr lang="ru-RU" sz="2400" dirty="0">
              <a:ea typeface="Calibri"/>
              <a:cs typeface="Times New Roman"/>
            </a:endParaRPr>
          </a:p>
          <a:p>
            <a:r>
              <a:rPr lang="ru-RU" sz="2400" dirty="0">
                <a:ea typeface="Times New Roman"/>
              </a:rPr>
              <a:t>      </a:t>
            </a:r>
            <a:r>
              <a:rPr lang="ru-RU" sz="2400" b="1" dirty="0">
                <a:solidFill>
                  <a:srgbClr val="C00000"/>
                </a:solidFill>
                <a:ea typeface="Times New Roman"/>
              </a:rPr>
              <a:t>Игровые </a:t>
            </a:r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технологии</a:t>
            </a:r>
          </a:p>
          <a:p>
            <a:r>
              <a:rPr lang="ru-RU" sz="2400" dirty="0" smtClean="0">
                <a:ea typeface="Times New Roman"/>
                <a:cs typeface="Times New Roman"/>
              </a:rPr>
              <a:t>Структура </a:t>
            </a:r>
            <a:r>
              <a:rPr lang="ru-RU" sz="2400" dirty="0">
                <a:ea typeface="Times New Roman"/>
                <a:cs typeface="Times New Roman"/>
              </a:rPr>
              <a:t>организации и управления на игротехнической основе включает элементы: концептуальная основа, содержательная часть, процессуальная часть (Д.Б. </a:t>
            </a:r>
            <a:r>
              <a:rPr lang="ru-RU" sz="2400" dirty="0" err="1">
                <a:ea typeface="Times New Roman"/>
                <a:cs typeface="Times New Roman"/>
              </a:rPr>
              <a:t>Эльконин</a:t>
            </a:r>
            <a:r>
              <a:rPr lang="ru-RU" sz="2400" dirty="0">
                <a:ea typeface="Times New Roman"/>
                <a:cs typeface="Times New Roman"/>
              </a:rPr>
              <a:t>, Г.К. </a:t>
            </a:r>
            <a:r>
              <a:rPr lang="ru-RU" sz="2400" dirty="0" err="1">
                <a:ea typeface="Times New Roman"/>
                <a:cs typeface="Times New Roman"/>
              </a:rPr>
              <a:t>Селевко</a:t>
            </a:r>
            <a:r>
              <a:rPr lang="ru-RU" sz="2400" dirty="0">
                <a:ea typeface="Times New Roman"/>
                <a:cs typeface="Times New Roman"/>
              </a:rPr>
              <a:t>).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 descr="https://vogu35.ru/images/news/2019/february/14/razviti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4029165"/>
            <a:ext cx="3061134" cy="20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2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609600" algn="l"/>
              </a:tabLst>
            </a:pP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indent="450215" algn="just">
              <a:lnSpc>
                <a:spcPct val="115000"/>
              </a:lnSpc>
              <a:tabLst>
                <a:tab pos="609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477" y="26064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Сама игровая форма в образовательном процессе обеспечивает активное включение учащихся в решение учебных задач: знания усваиваются не для отдаленной цели (не про запас), а для обеспечения непосредственного игрового успеха. </a:t>
            </a:r>
            <a:endParaRPr lang="ru-RU" sz="2400" dirty="0" smtClean="0"/>
          </a:p>
          <a:p>
            <a:r>
              <a:rPr lang="ru-RU" sz="2400" dirty="0" smtClean="0"/>
              <a:t>Игра </a:t>
            </a:r>
            <a:r>
              <a:rPr lang="ru-RU" sz="2400" dirty="0"/>
              <a:t>- деятельность спонтанная, непринужденная.</a:t>
            </a:r>
          </a:p>
          <a:p>
            <a:r>
              <a:rPr lang="ru-RU" sz="2400" dirty="0"/>
              <a:t>Введение на уроке игровых элементов позволяет преодолеть у одних учеников отставание в темпе работы на уроке, у других – замкнутость и отчуждённость в коллективе сверстников.</a:t>
            </a:r>
          </a:p>
        </p:txBody>
      </p:sp>
      <p:pic>
        <p:nvPicPr>
          <p:cNvPr id="2050" name="Picture 2" descr="http://www.engels-city.ru/images/plg_jdvthumbs/thumb-091214_14-2ceb09a5df7bdf7c790fd22927a28a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149080"/>
            <a:ext cx="3924436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5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307" y="54868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 счет возможности изменить решение, которое оказалось неудачным, дети становятся более раскованными, уверенными в своих силах, появляется стремление к состязательности. </a:t>
            </a:r>
            <a:endParaRPr lang="ru-RU" sz="2400" dirty="0" smtClean="0"/>
          </a:p>
          <a:p>
            <a:r>
              <a:rPr lang="ru-RU" sz="2400" dirty="0" smtClean="0"/>
              <a:t>В игре происходит </a:t>
            </a:r>
            <a:r>
              <a:rPr lang="ru-RU" sz="2400" dirty="0"/>
              <a:t>моделирование социальных взаимодействий, возникающих в различных видах деятельности, рефлексия накапливаемого при этом жизненного опыта, отрабатываются коммуникативные умения. </a:t>
            </a:r>
            <a:endParaRPr lang="ru-RU" sz="2400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Педагогическим условием организации игрового обучения является учет возраста, уровня знаний, и темпа работы учащихся.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5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024" y="117693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Технология игрового обучения </a:t>
            </a:r>
            <a:r>
              <a:rPr lang="ru-RU" sz="2000" dirty="0" smtClean="0">
                <a:solidFill>
                  <a:srgbClr val="C00000"/>
                </a:solidFill>
              </a:rPr>
              <a:t> - </a:t>
            </a:r>
            <a:r>
              <a:rPr lang="ru-RU" sz="2000" dirty="0" smtClean="0"/>
              <a:t>спроектированный </a:t>
            </a:r>
            <a:r>
              <a:rPr lang="ru-RU" sz="2000" dirty="0"/>
              <a:t>и построенный учебный процесс, основывающийся на игре как наиболее естественном для учащихся виде деятельности и гарантирующий достижение поставленных целей и задач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</a:rPr>
              <a:t>Технология игрового обучения</a:t>
            </a:r>
            <a:r>
              <a:rPr lang="ru-RU" sz="2000" dirty="0"/>
              <a:t> предполагает определенный </a:t>
            </a:r>
            <a:r>
              <a:rPr lang="ru-RU" sz="2000" dirty="0" smtClean="0"/>
              <a:t>алгоритм: Игровая задача </a:t>
            </a:r>
            <a:r>
              <a:rPr lang="ru-RU" sz="2000" dirty="0"/>
              <a:t>(определяет цель и игровую деятельность участников)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Сверхзадача </a:t>
            </a:r>
            <a:r>
              <a:rPr lang="ru-RU" sz="2000" dirty="0"/>
              <a:t>(скрыта от участников игры, направлена на учебную деятельность)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Учет состава </a:t>
            </a:r>
            <a:r>
              <a:rPr lang="ru-RU" sz="2000" dirty="0"/>
              <a:t>участников (коллектив учащихся школы, класса, </a:t>
            </a:r>
            <a:r>
              <a:rPr lang="ru-RU" sz="2000" dirty="0" err="1"/>
              <a:t>микрогруппа</a:t>
            </a:r>
            <a:r>
              <a:rPr lang="ru-RU" sz="2000" dirty="0"/>
              <a:t>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Место </a:t>
            </a:r>
            <a:r>
              <a:rPr lang="ru-RU" sz="2000" dirty="0"/>
              <a:t>проведения (классная комната, природные условия, помещение музея)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Продолжительность </a:t>
            </a:r>
            <a:r>
              <a:rPr lang="ru-RU" sz="2000" dirty="0"/>
              <a:t>игры (в течение дня, урока или учебного занятия, его фрагмента и т.д.)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Оборудование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Содержание </a:t>
            </a:r>
            <a:r>
              <a:rPr lang="ru-RU" sz="2000" dirty="0"/>
              <a:t>игры (зависит от зад</a:t>
            </a:r>
            <a:r>
              <a:rPr lang="ru-RU" sz="2400" dirty="0"/>
              <a:t>ачи и сверхзадачи)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Анализ </a:t>
            </a:r>
            <a:r>
              <a:rPr lang="ru-RU" sz="2000" dirty="0"/>
              <a:t>и </a:t>
            </a:r>
            <a:r>
              <a:rPr lang="ru-RU" sz="2000" dirty="0" smtClean="0"/>
              <a:t>подведение </a:t>
            </a:r>
            <a:r>
              <a:rPr lang="ru-RU" sz="2000" dirty="0"/>
              <a:t>итогов.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2125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000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Виды игр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Ролевые игры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олевая игра - это структурированная обучающая ситуация, в которой человек временно принимает определенную социальную роль и демонстрирует поведенческие модели, которые, как он считает, соответствуют ей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правило, участника просят «взять на себя роль, не характерную для исполнителя, либо характерную для него, но в абсолютно другой обстановке», что позволяет получить новый опыт поведения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dirty="0" smtClean="0"/>
              <a:t>игра не сводится к разыгрыванию дословно описанных действий персонажа, как при игре пьесы. Задается только социальная роль, конкретные же действия, подразумеваемые ей, участники определяют сами.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379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293</TotalTime>
  <Words>1256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Главная</vt:lpstr>
      <vt:lpstr>Игровая технология и ее применение при обучении биологии</vt:lpstr>
      <vt:lpstr>Функции игровой технологии</vt:lpstr>
      <vt:lpstr>Преимущества игровой технологии: </vt:lpstr>
      <vt:lpstr>Виды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игр</vt:lpstr>
      <vt:lpstr>Виды игр</vt:lpstr>
      <vt:lpstr>Виды игр</vt:lpstr>
      <vt:lpstr>Примеры дидактических игр</vt:lpstr>
      <vt:lpstr>Виды игр</vt:lpstr>
      <vt:lpstr>Виды игр</vt:lpstr>
      <vt:lpstr>Презентация PowerPoint</vt:lpstr>
      <vt:lpstr>Виды игр</vt:lpstr>
      <vt:lpstr>Виды игр</vt:lpstr>
      <vt:lpstr>Виды игр</vt:lpstr>
      <vt:lpstr>Презентация PowerPoint</vt:lpstr>
      <vt:lpstr>Настольные биологические игры</vt:lpstr>
      <vt:lpstr>Для организации игр при обучении биологии необходимо соблюдать следующие условия: 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Наталья Андреева</cp:lastModifiedBy>
  <cp:revision>13</cp:revision>
  <dcterms:created xsi:type="dcterms:W3CDTF">2016-04-19T21:21:10Z</dcterms:created>
  <dcterms:modified xsi:type="dcterms:W3CDTF">2020-07-29T13:52:13Z</dcterms:modified>
</cp:coreProperties>
</file>