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71" r:id="rId3"/>
    <p:sldId id="257" r:id="rId4"/>
    <p:sldId id="266" r:id="rId5"/>
    <p:sldId id="267" r:id="rId6"/>
    <p:sldId id="268" r:id="rId7"/>
    <p:sldId id="269" r:id="rId8"/>
    <p:sldId id="259" r:id="rId9"/>
    <p:sldId id="273" r:id="rId10"/>
    <p:sldId id="260" r:id="rId11"/>
    <p:sldId id="261" r:id="rId12"/>
    <p:sldId id="262" r:id="rId13"/>
    <p:sldId id="274" r:id="rId14"/>
    <p:sldId id="275" r:id="rId15"/>
    <p:sldId id="263" r:id="rId16"/>
    <p:sldId id="264" r:id="rId17"/>
    <p:sldId id="265" r:id="rId18"/>
    <p:sldId id="276" r:id="rId19"/>
    <p:sldId id="277" r:id="rId20"/>
    <p:sldId id="27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C5550-2638-4F49-9113-57A1A07C3D4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64B2-2FBF-4823-8772-C6BBA600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1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7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5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1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3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8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2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C400-0A7D-43E4-8255-C53868F566F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32CB-8D6A-432A-B84C-10A340FD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ru-RU" dirty="0"/>
              <a:t>практических методов при обучении разделу «Растения». Бактерии. Грибы. Лишайники»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Лабораторные работы проводят при изучении нового материала, контроле знаний и умений. 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Должна быть четко определена </a:t>
            </a:r>
            <a:r>
              <a:rPr lang="ru-RU" sz="2400" b="1" dirty="0"/>
              <a:t>учителем </a:t>
            </a:r>
            <a:r>
              <a:rPr lang="ru-RU" sz="2400" b="1" dirty="0" smtClean="0"/>
              <a:t>последовательность в </a:t>
            </a:r>
            <a:r>
              <a:rPr lang="ru-RU" sz="2400" b="1" dirty="0"/>
              <a:t>ходе выполнения лабораторной работы</a:t>
            </a:r>
            <a:r>
              <a:rPr lang="ru-RU" sz="2400" dirty="0"/>
              <a:t>: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постановка </a:t>
            </a:r>
            <a:r>
              <a:rPr lang="ru-RU" sz="2400" dirty="0"/>
              <a:t>цели,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инструктаж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</a:t>
            </a:r>
            <a:r>
              <a:rPr lang="ru-RU" sz="2400" dirty="0"/>
              <a:t>наблюдений и опытов,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выполнение </a:t>
            </a:r>
            <a:r>
              <a:rPr lang="ru-RU" sz="2400" dirty="0"/>
              <a:t>зарисовок и записей в тетради,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подведение </a:t>
            </a:r>
            <a:r>
              <a:rPr lang="ru-RU" sz="2400" dirty="0"/>
              <a:t>итогов проделанной работы,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формулирование </a:t>
            </a:r>
            <a:r>
              <a:rPr lang="ru-RU" sz="2400" dirty="0"/>
              <a:t>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367587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67630"/>
              </p:ext>
            </p:extLst>
          </p:nvPr>
        </p:nvGraphicFramePr>
        <p:xfrm>
          <a:off x="755576" y="762963"/>
          <a:ext cx="7632848" cy="623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Постановка цели работы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36825" y="3695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508625" y="41529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36825" y="415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01618"/>
              </p:ext>
            </p:extLst>
          </p:nvPr>
        </p:nvGraphicFramePr>
        <p:xfrm>
          <a:off x="251520" y="1378743"/>
          <a:ext cx="8733656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Технический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инструктаж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Инструктаж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Организационный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инструктаж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Подготовка места работы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Правила обращения с оборудованием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Способ организации: фронтально,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индивидуально, по группам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Содержание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работы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(вариативное, инвариантное)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1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Работа с объектами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Материал одинаковый или разный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57200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57200" y="336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220072" y="2159484"/>
            <a:ext cx="978408" cy="18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563888" y="2159484"/>
            <a:ext cx="1194432" cy="18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Логическая структура организации и проведения лабораторных работ (по Н. М. Верзилину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44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68093"/>
              </p:ext>
            </p:extLst>
          </p:nvPr>
        </p:nvGraphicFramePr>
        <p:xfrm>
          <a:off x="395537" y="1112550"/>
          <a:ext cx="8339205" cy="732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Выполнение работы учащимися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3738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419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50433"/>
              </p:ext>
            </p:extLst>
          </p:nvPr>
        </p:nvGraphicFramePr>
        <p:xfrm>
          <a:off x="390841" y="1988840"/>
          <a:ext cx="8357623" cy="134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устной команде учителя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плану в учебнике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инструктивной карточке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3725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67037"/>
              </p:ext>
            </p:extLst>
          </p:nvPr>
        </p:nvGraphicFramePr>
        <p:xfrm>
          <a:off x="395536" y="3306763"/>
          <a:ext cx="8339204" cy="259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0309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Фиксация результатов работы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Словесный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ответ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Показ учителю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Описание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работы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Запись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 таблице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Зарисовка схем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Монтировка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материала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1257300" y="3717925"/>
            <a:ext cx="1730524" cy="134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592338" y="3567113"/>
            <a:ext cx="11430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563888" y="3567113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619941" y="3567113"/>
            <a:ext cx="342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029200" y="3603626"/>
            <a:ext cx="12573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829300" y="3506788"/>
            <a:ext cx="1545332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79900" y="3306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57200" y="3781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40466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Логическая структура организации и проведения лабораторных работ (по Н. М. Верзилину</a:t>
            </a:r>
            <a:r>
              <a:rPr lang="ru-RU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53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79" y="332656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Успешность выполнения лабораторных работ </a:t>
            </a:r>
            <a:r>
              <a:rPr lang="ru-RU" sz="2400" dirty="0"/>
              <a:t>зависит от степени владения </a:t>
            </a:r>
            <a:r>
              <a:rPr lang="ru-RU" sz="2400" dirty="0" smtClean="0"/>
              <a:t>учениками </a:t>
            </a:r>
            <a:r>
              <a:rPr lang="ru-RU" sz="2400" dirty="0"/>
              <a:t>ряда умений: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работать </a:t>
            </a:r>
            <a:r>
              <a:rPr lang="ru-RU" sz="2400" dirty="0"/>
              <a:t>с биологическими рисунками,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Пользоваться ручной </a:t>
            </a:r>
            <a:r>
              <a:rPr lang="ru-RU" sz="2400" dirty="0"/>
              <a:t>лупой,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работать </a:t>
            </a:r>
            <a:r>
              <a:rPr lang="ru-RU" sz="2400" dirty="0"/>
              <a:t>с </a:t>
            </a:r>
            <a:r>
              <a:rPr lang="ru-RU" sz="2400" dirty="0" smtClean="0"/>
              <a:t>микроскопом,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готовить </a:t>
            </a:r>
            <a:r>
              <a:rPr lang="ru-RU" sz="2400" dirty="0"/>
              <a:t>временные </a:t>
            </a:r>
            <a:r>
              <a:rPr lang="ru-RU" sz="2400" dirty="0" smtClean="0"/>
              <a:t>микропрепараты, рассматривать их,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изготавливать </a:t>
            </a:r>
            <a:r>
              <a:rPr lang="ru-RU" sz="2400" dirty="0"/>
              <a:t>срезы,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окрашивать </a:t>
            </a:r>
            <a:r>
              <a:rPr lang="ru-RU" sz="2400" dirty="0"/>
              <a:t>микропрепараты. </a:t>
            </a:r>
          </a:p>
          <a:p>
            <a:r>
              <a:rPr lang="ru-RU" sz="2400" b="1" i="1" dirty="0"/>
              <a:t>Умения работать с биологическими рисунками.</a:t>
            </a:r>
            <a:endParaRPr lang="ru-RU" sz="2400" b="1" dirty="0"/>
          </a:p>
          <a:p>
            <a:r>
              <a:rPr lang="ru-RU" sz="2400" dirty="0"/>
              <a:t>Данное умение </a:t>
            </a:r>
            <a:endParaRPr lang="ru-RU" sz="2400" dirty="0" smtClean="0"/>
          </a:p>
          <a:p>
            <a:r>
              <a:rPr lang="ru-RU" sz="2400" dirty="0" smtClean="0"/>
              <a:t>обеспечивает </a:t>
            </a:r>
            <a:r>
              <a:rPr lang="ru-RU" sz="2400" dirty="0"/>
              <a:t>документирование результатов работы для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их в дальнейшем; </a:t>
            </a:r>
            <a:endParaRPr lang="ru-RU" sz="2400" dirty="0" smtClean="0"/>
          </a:p>
          <a:p>
            <a:r>
              <a:rPr lang="ru-RU" sz="2400" dirty="0" smtClean="0"/>
              <a:t>дополняет </a:t>
            </a:r>
            <a:r>
              <a:rPr lang="ru-RU" sz="2400" dirty="0"/>
              <a:t>визуальные </a:t>
            </a:r>
            <a:r>
              <a:rPr lang="ru-RU" sz="2400" dirty="0" smtClean="0"/>
              <a:t>наблюдения;</a:t>
            </a:r>
          </a:p>
          <a:p>
            <a:r>
              <a:rPr lang="ru-RU" sz="2400" dirty="0" smtClean="0"/>
              <a:t>дает </a:t>
            </a:r>
            <a:r>
              <a:rPr lang="ru-RU" sz="2400" dirty="0"/>
              <a:t>возможность </a:t>
            </a:r>
            <a:r>
              <a:rPr lang="ru-RU" sz="2400" dirty="0" smtClean="0"/>
              <a:t>увидеть исследуемый </a:t>
            </a:r>
            <a:r>
              <a:rPr lang="ru-RU" sz="2400" dirty="0"/>
              <a:t>объект более точно и полно; </a:t>
            </a:r>
            <a:endParaRPr lang="ru-RU" sz="2400" dirty="0" smtClean="0"/>
          </a:p>
          <a:p>
            <a:r>
              <a:rPr lang="ru-RU" sz="2000" dirty="0" smtClean="0"/>
              <a:t>способствует </a:t>
            </a:r>
            <a:r>
              <a:rPr lang="ru-RU" sz="2000" dirty="0"/>
              <a:t>запоминанию объекта или </a:t>
            </a:r>
            <a:r>
              <a:rPr lang="ru-RU" sz="2000" dirty="0" smtClean="0"/>
              <a:t>процесса.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264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38" y="0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Правила </a:t>
            </a:r>
            <a:r>
              <a:rPr lang="ru-RU" sz="2000" b="1" i="1" dirty="0" err="1" smtClean="0"/>
              <a:t>зарисовывания</a:t>
            </a:r>
            <a:r>
              <a:rPr lang="ru-RU" sz="2000" b="1" i="1" dirty="0" smtClean="0"/>
              <a:t>:</a:t>
            </a:r>
          </a:p>
          <a:p>
            <a:r>
              <a:rPr lang="ru-RU" sz="2000" dirty="0" smtClean="0"/>
              <a:t>1) необходимо пользоваться тетрадью или бумагой для рисования соответствующей толщины и качества. </a:t>
            </a:r>
          </a:p>
          <a:p>
            <a:r>
              <a:rPr lang="ru-RU" sz="2000" dirty="0" smtClean="0"/>
              <a:t>2) карандаш должен быть острым, твердости НВ, не цветным;</a:t>
            </a:r>
          </a:p>
          <a:p>
            <a:r>
              <a:rPr lang="ru-RU" sz="2000" dirty="0" smtClean="0"/>
              <a:t>3) рисунок должен быть:</a:t>
            </a:r>
          </a:p>
          <a:p>
            <a:r>
              <a:rPr lang="ru-RU" sz="2000" dirty="0" smtClean="0"/>
              <a:t>– достаточно крупным (чем больше элементов составляют исследуемый объект, тем крупнее должен быть рисунок);</a:t>
            </a:r>
          </a:p>
          <a:p>
            <a:r>
              <a:rPr lang="ru-RU" sz="2000" dirty="0" smtClean="0"/>
              <a:t>– простым (включать очертания структуры и других важных деталей, чтобы показать расположение и связь отдельных элементов);</a:t>
            </a:r>
          </a:p>
          <a:p>
            <a:r>
              <a:rPr lang="ru-RU" sz="2000" dirty="0" smtClean="0"/>
              <a:t>– тщательно выполненным (если объект имеет несколько сходных частей, необходимо точно вырисовывать его мелкие детали);</a:t>
            </a:r>
          </a:p>
          <a:p>
            <a:r>
              <a:rPr lang="ru-RU" sz="2000" dirty="0" smtClean="0"/>
              <a:t>– нарисован тонкими и отчетливыми линиями (каждую линию необходимо продумывать, а затем нарисовать без отрыва от бумаги; не штриховать и не разукрашивать);</a:t>
            </a:r>
          </a:p>
          <a:p>
            <a:r>
              <a:rPr lang="ru-RU" sz="2000" dirty="0" smtClean="0"/>
              <a:t>– надписи должны быть по возможности полными, идущие от них линии не должны пересекаться, оставляйте вокруг рамки место для подписи.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202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Лабораторные </a:t>
            </a:r>
            <a:r>
              <a:rPr lang="ru-RU" sz="2400" b="1" i="1" dirty="0" smtClean="0"/>
              <a:t>работы </a:t>
            </a:r>
          </a:p>
          <a:p>
            <a:r>
              <a:rPr lang="ru-RU" sz="2400" b="1" i="1" dirty="0" smtClean="0"/>
              <a:t>в теме «Клеточное строение»:</a:t>
            </a:r>
            <a:endParaRPr lang="ru-RU" sz="2400" dirty="0"/>
          </a:p>
          <a:p>
            <a:r>
              <a:rPr lang="ru-RU" sz="2400" dirty="0" smtClean="0"/>
              <a:t>1. «Основные </a:t>
            </a:r>
            <a:r>
              <a:rPr lang="ru-RU" sz="2400" dirty="0"/>
              <a:t>части ручной лупы и микроскопа. Приёмы работы с увеличительными приборами».</a:t>
            </a:r>
          </a:p>
          <a:p>
            <a:r>
              <a:rPr lang="ru-RU" sz="2400" dirty="0" smtClean="0"/>
              <a:t>2. «Приготовление </a:t>
            </a:r>
            <a:r>
              <a:rPr lang="ru-RU" sz="2400" dirty="0"/>
              <a:t>препарата клеток сочной чешуи луковицы лука».</a:t>
            </a:r>
          </a:p>
          <a:p>
            <a:r>
              <a:rPr lang="ru-RU" sz="2400" dirty="0" smtClean="0"/>
              <a:t>3. «Рассматривание </a:t>
            </a:r>
            <a:r>
              <a:rPr lang="ru-RU" sz="2400" dirty="0"/>
              <a:t>клеток растений невооруженным глазом и с помощью лупы</a:t>
            </a:r>
            <a:r>
              <a:rPr lang="ru-RU" sz="2400" dirty="0" smtClean="0"/>
              <a:t>».</a:t>
            </a:r>
          </a:p>
          <a:p>
            <a:r>
              <a:rPr lang="ru-RU" sz="2400" b="1" i="1" dirty="0"/>
              <a:t>в</a:t>
            </a:r>
            <a:r>
              <a:rPr lang="ru-RU" sz="2400" b="1" i="1" dirty="0" smtClean="0"/>
              <a:t> теме «Семя»:</a:t>
            </a:r>
          </a:p>
          <a:p>
            <a:r>
              <a:rPr lang="ru-RU" sz="2400" dirty="0" smtClean="0"/>
              <a:t>1. «Строение </a:t>
            </a:r>
            <a:r>
              <a:rPr lang="ru-RU" sz="2400" dirty="0"/>
              <a:t>семени».</a:t>
            </a:r>
          </a:p>
          <a:p>
            <a:r>
              <a:rPr lang="ru-RU" sz="2400" dirty="0" smtClean="0"/>
              <a:t>2. «Обнаружение </a:t>
            </a:r>
            <a:r>
              <a:rPr lang="ru-RU" sz="2400" dirty="0"/>
              <a:t>крахмала, клейковины и жира в семенах</a:t>
            </a:r>
            <a:r>
              <a:rPr lang="ru-RU" sz="2400" dirty="0" smtClean="0"/>
              <a:t>».</a:t>
            </a:r>
          </a:p>
          <a:p>
            <a:r>
              <a:rPr lang="ru-RU" sz="2400" b="1" i="1" dirty="0" smtClean="0"/>
              <a:t>в теме «Корень»:</a:t>
            </a:r>
          </a:p>
          <a:p>
            <a:r>
              <a:rPr lang="ru-RU" sz="2400" dirty="0" smtClean="0"/>
              <a:t>1.Типы корневых систем</a:t>
            </a:r>
          </a:p>
          <a:p>
            <a:r>
              <a:rPr lang="ru-RU" sz="2400" dirty="0" smtClean="0"/>
              <a:t>2. Рост корня.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69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sz="2000" b="1" i="1" dirty="0"/>
              <a:t>Лабораторные </a:t>
            </a:r>
            <a:r>
              <a:rPr lang="ru-RU" sz="2000" b="1" i="1" dirty="0" smtClean="0"/>
              <a:t>работы</a:t>
            </a:r>
          </a:p>
          <a:p>
            <a:r>
              <a:rPr lang="ru-RU" sz="2000" b="1" i="1" dirty="0" smtClean="0"/>
              <a:t>в теме «Побег»:</a:t>
            </a:r>
          </a:p>
          <a:p>
            <a:r>
              <a:rPr lang="ru-RU" sz="2000" dirty="0" smtClean="0"/>
              <a:t>1. «Внутреннее строение стебля».</a:t>
            </a:r>
          </a:p>
          <a:p>
            <a:r>
              <a:rPr lang="ru-RU" sz="2000" dirty="0" smtClean="0"/>
              <a:t>2. «Строение почек».</a:t>
            </a:r>
          </a:p>
          <a:p>
            <a:r>
              <a:rPr lang="ru-RU" sz="2000" dirty="0" smtClean="0"/>
              <a:t>3. «Определение возраста растения по годичным кольцам».</a:t>
            </a:r>
          </a:p>
          <a:p>
            <a:r>
              <a:rPr lang="ru-RU" sz="2000" dirty="0"/>
              <a:t>4</a:t>
            </a:r>
            <a:r>
              <a:rPr lang="ru-RU" sz="2000" dirty="0" smtClean="0"/>
              <a:t>. «Строение клубня».</a:t>
            </a:r>
          </a:p>
          <a:p>
            <a:r>
              <a:rPr lang="ru-RU" sz="2000" dirty="0" smtClean="0"/>
              <a:t>5. «Строение луковицы».</a:t>
            </a:r>
          </a:p>
          <a:p>
            <a:pPr lvl="8"/>
            <a:r>
              <a:rPr lang="ru-RU" sz="2000" b="1" i="1" dirty="0" smtClean="0"/>
              <a:t>В теме «Цветок и плод»:</a:t>
            </a:r>
            <a:endParaRPr lang="ru-RU" sz="2000" b="1" i="1" dirty="0"/>
          </a:p>
          <a:p>
            <a:r>
              <a:rPr lang="ru-RU" sz="2000" dirty="0" smtClean="0"/>
              <a:t>1. «Строение </a:t>
            </a:r>
            <a:r>
              <a:rPr lang="ru-RU" sz="2000" dirty="0"/>
              <a:t>цветка».</a:t>
            </a:r>
          </a:p>
          <a:p>
            <a:r>
              <a:rPr lang="ru-RU" sz="2000" dirty="0" smtClean="0"/>
              <a:t>2. «Изучение </a:t>
            </a:r>
            <a:r>
              <a:rPr lang="ru-RU" sz="2000" dirty="0"/>
              <a:t>и определение плодов</a:t>
            </a:r>
            <a:r>
              <a:rPr lang="ru-RU" sz="2000" dirty="0" smtClean="0"/>
              <a:t>».</a:t>
            </a:r>
          </a:p>
          <a:p>
            <a:r>
              <a:rPr lang="ru-RU" sz="2000" b="1" i="1" dirty="0" smtClean="0"/>
              <a:t>В теме «Размножение растений»:</a:t>
            </a:r>
          </a:p>
          <a:p>
            <a:r>
              <a:rPr lang="ru-RU" sz="2000" dirty="0" smtClean="0"/>
              <a:t>1. «Размножение </a:t>
            </a:r>
            <a:r>
              <a:rPr lang="ru-RU" sz="2000" dirty="0"/>
              <a:t>растений листьями».</a:t>
            </a:r>
          </a:p>
          <a:p>
            <a:r>
              <a:rPr lang="ru-RU" sz="2000" dirty="0" smtClean="0"/>
              <a:t>2. «Размножение </a:t>
            </a:r>
            <a:r>
              <a:rPr lang="ru-RU" sz="2000" dirty="0"/>
              <a:t>растений корневищами, клубнями, луковицами».</a:t>
            </a:r>
          </a:p>
          <a:p>
            <a:r>
              <a:rPr lang="ru-RU" sz="2000" b="1" i="1" dirty="0" smtClean="0"/>
              <a:t>В теме «Бактерии»:</a:t>
            </a:r>
          </a:p>
          <a:p>
            <a:r>
              <a:rPr lang="ru-RU" sz="2000" dirty="0"/>
              <a:t>«Изучение клубеньков бобовых растений</a:t>
            </a:r>
            <a:r>
              <a:rPr lang="ru-RU" sz="2000" dirty="0" smtClean="0"/>
              <a:t>».</a:t>
            </a:r>
          </a:p>
          <a:p>
            <a:r>
              <a:rPr lang="ru-RU" sz="2000" b="1" i="1" dirty="0" smtClean="0"/>
              <a:t>В теме «Грибы»:</a:t>
            </a:r>
          </a:p>
          <a:p>
            <a:r>
              <a:rPr lang="ru-RU" sz="2000" dirty="0"/>
              <a:t>«Строение шляпочного гриба».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8115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Лабораторная </a:t>
            </a:r>
            <a:r>
              <a:rPr lang="ru-RU" sz="2000" b="1" dirty="0" smtClean="0"/>
              <a:t>работа «Изучение </a:t>
            </a:r>
            <a:r>
              <a:rPr lang="ru-RU" sz="2000" b="1" dirty="0"/>
              <a:t>строения семени двудольных растений (на примере фасоли</a:t>
            </a:r>
            <a:r>
              <a:rPr lang="ru-RU" sz="2000" b="1" dirty="0" smtClean="0"/>
              <a:t>)».</a:t>
            </a:r>
            <a:endParaRPr lang="ru-RU" sz="2000" dirty="0"/>
          </a:p>
          <a:p>
            <a:r>
              <a:rPr lang="ru-RU" sz="2000" b="1" dirty="0"/>
              <a:t>Цель</a:t>
            </a:r>
            <a:r>
              <a:rPr lang="ru-RU" sz="2000" dirty="0"/>
              <a:t>: изучить внешнее и внутреннее строение семени двудольного растения.</a:t>
            </a:r>
          </a:p>
          <a:p>
            <a:r>
              <a:rPr lang="ru-RU" sz="2000" b="1" dirty="0"/>
              <a:t>Оборудование</a:t>
            </a:r>
            <a:r>
              <a:rPr lang="ru-RU" sz="2000" dirty="0"/>
              <a:t>: лупа ручная, </a:t>
            </a:r>
            <a:r>
              <a:rPr lang="ru-RU" sz="2000" dirty="0" err="1"/>
              <a:t>препаровальная</a:t>
            </a:r>
            <a:r>
              <a:rPr lang="ru-RU" sz="2000" dirty="0"/>
              <a:t> игла, сухие и набухшие семена фасоли.</a:t>
            </a:r>
          </a:p>
          <a:p>
            <a:r>
              <a:rPr lang="ru-RU" sz="2000" b="1" dirty="0"/>
              <a:t>Ход работы</a:t>
            </a:r>
            <a:endParaRPr lang="ru-RU" sz="2000" dirty="0"/>
          </a:p>
          <a:p>
            <a:r>
              <a:rPr lang="ru-RU" sz="2000" dirty="0"/>
              <a:t>1.Рассмотрите сухие и набухшие семена фасоли. Сравните их размеры и внешнюю форму.</a:t>
            </a:r>
          </a:p>
          <a:p>
            <a:r>
              <a:rPr lang="ru-RU" sz="2000" dirty="0"/>
              <a:t>2.Найдите рубчик и семявход. Пользуясь </a:t>
            </a:r>
            <a:r>
              <a:rPr lang="ru-RU" sz="2000" dirty="0" err="1"/>
              <a:t>препаровальной</a:t>
            </a:r>
            <a:r>
              <a:rPr lang="ru-RU" sz="2000" dirty="0"/>
              <a:t> иглой, снимите с набухшего семени блестящую плотную кожуру.</a:t>
            </a:r>
          </a:p>
          <a:p>
            <a:r>
              <a:rPr lang="ru-RU" sz="2000" dirty="0"/>
              <a:t>3.Найдите зародыш семени. Изучите его строение. Рассмотрите части зародыша: две семядоли, зародышевые корень, стебель и почку.</a:t>
            </a:r>
          </a:p>
          <a:p>
            <a:r>
              <a:rPr lang="ru-RU" sz="2000" dirty="0"/>
              <a:t>4.Определите, в какой части семени фасоли находятся запасные питательные вещества.</a:t>
            </a:r>
          </a:p>
          <a:p>
            <a:r>
              <a:rPr lang="ru-RU" sz="2000" dirty="0"/>
              <a:t>5.Зарисуйте семя и надпишите его части.</a:t>
            </a:r>
          </a:p>
        </p:txBody>
      </p:sp>
      <p:pic>
        <p:nvPicPr>
          <p:cNvPr id="4098" name="Picture 2" descr="http://velikol.ru/dostc/%D0%9F%D1%80%D0%B0%D0%BA%D1%82%D0%B8%D0%BA%D1%83%D0%BC+%D0%BF%D0%BE+%D1%82%D0%B5%D0%BC%D0%B5:+%C2%AB%D0%92%D0%B8%D0%B4%D1%8B+%D0%BA%D0%BE%D1%80%D0%BD%D0%B5%D0%B9+%D0%B8+%D1%82%D0%B8%D0%BF%D1%8B+%D0%BA%D0%BE%D1%80%D0%BD%D0%B5%D0%B2%D1%8B%D1%85+%D1%81%D0%B8%D1%81%D1%82%D0%B5%D0%BC.+%D0%97%D0%BE%D0%BD%D1%8B+%D0%BA%D0%BE%D1%80%D0%BD%D1%8F%C2%BB+%D0%B4%D0%BB%D1%8F+6-%D0%B3%D0%BE+%D0%BA%D0%BB%D0%B0%D1%81%D1%81%D0%B0.+(%D0%9F%D1%80%D0%BE%D0%B3%D1%80%D0%B0%D0%BC%D0%BC%D0%B0+%D0%BF%D0%BE+%D1%83%D1%87%D0%B5%D0%B1%D0%BD%D0%B8%D0%BA%D1%83+%D0%92.+%D0%92.+%D0%9F%D0%B0%D1%81%D0%B5%D1%87%D0%BD%D0%B8%D0%BA+%C2%AB%D0%91%D0%B8%D0%BE%D0%BB%D0%BE%D0%B3%D0%B8%D1%8F+%D0%A0%D0%B0%D1%81%D1%82%D0%B5%D0%BD%D0%B8%D1%8F.+%D0%93%D1%80%D0%B8%D0%B1%D1%8B.+%D0%91%D0%B0%D0%BA%D1%82%D0%B5%D1%80%D0%B8%D0%B8%C2%BB)c/1402945_html_54165a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29200"/>
            <a:ext cx="3707904" cy="16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4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88640"/>
            <a:ext cx="77819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1" y="593088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Боровицкий, Павел </a:t>
            </a:r>
            <a:r>
              <a:rPr lang="ru-RU" b="1" dirty="0" err="1"/>
              <a:t>Иларионович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Наблюдения и опыты по ботанике в средней школе [Текст] : Пособие для учителей. - Ленинград : </a:t>
            </a:r>
            <a:r>
              <a:rPr lang="ru-RU" dirty="0" err="1"/>
              <a:t>Учпедгиз</a:t>
            </a:r>
            <a:r>
              <a:rPr lang="ru-RU" dirty="0"/>
              <a:t>. Ленингр. </a:t>
            </a:r>
            <a:r>
              <a:rPr lang="ru-RU" dirty="0" err="1"/>
              <a:t>отд-ние</a:t>
            </a:r>
            <a:r>
              <a:rPr lang="ru-RU" dirty="0"/>
              <a:t>, 1955. - 196 с</a:t>
            </a:r>
          </a:p>
        </p:txBody>
      </p:sp>
    </p:spTree>
    <p:extLst>
      <p:ext uri="{BB962C8B-B14F-4D97-AF65-F5344CB8AC3E}">
        <p14:creationId xmlns:p14="http://schemas.microsoft.com/office/powerpoint/2010/main" val="70782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3875"/>
            <a:ext cx="78295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Методы обучения подразделу «Растения Бактерии. Грибы. Лишайники»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большой объем </a:t>
            </a:r>
            <a:r>
              <a:rPr lang="ru-RU" sz="2400" dirty="0"/>
              <a:t>знаний по морфологии, анатомии и систематики </a:t>
            </a:r>
            <a:r>
              <a:rPr lang="ru-RU" sz="2400" dirty="0" smtClean="0"/>
              <a:t>растений       ведущее </a:t>
            </a:r>
            <a:r>
              <a:rPr lang="ru-RU" sz="2400" dirty="0"/>
              <a:t>значение приобретают </a:t>
            </a:r>
            <a:r>
              <a:rPr lang="ru-RU" sz="2400" i="1" dirty="0"/>
              <a:t>практические </a:t>
            </a:r>
            <a:r>
              <a:rPr lang="ru-RU" sz="2400" i="1" dirty="0" smtClean="0"/>
              <a:t>методы</a:t>
            </a:r>
            <a:r>
              <a:rPr lang="ru-RU" sz="2400" dirty="0" smtClean="0"/>
              <a:t> обучения       лабораторные работы</a:t>
            </a:r>
          </a:p>
          <a:p>
            <a:pPr marL="0" indent="0" algn="just">
              <a:buNone/>
            </a:pPr>
            <a:r>
              <a:rPr lang="ru-RU" sz="2200" dirty="0" smtClean="0"/>
              <a:t>-распознавание клеток, тканей, органов растений;</a:t>
            </a:r>
          </a:p>
          <a:p>
            <a:pPr marL="0" indent="0" algn="just">
              <a:buNone/>
            </a:pPr>
            <a:r>
              <a:rPr lang="ru-RU" sz="2200" dirty="0" smtClean="0"/>
              <a:t>-определение растений;</a:t>
            </a:r>
          </a:p>
          <a:p>
            <a:pPr marL="0" indent="0" algn="just">
              <a:buNone/>
            </a:pPr>
            <a:r>
              <a:rPr lang="ru-RU" sz="2200" dirty="0" smtClean="0"/>
              <a:t>-гербаризация растений;</a:t>
            </a:r>
          </a:p>
          <a:p>
            <a:pPr marL="0" indent="0" algn="just">
              <a:buNone/>
            </a:pPr>
            <a:r>
              <a:rPr lang="ru-RU" sz="2200" dirty="0" smtClean="0"/>
              <a:t>-наблюдение и описание растений;</a:t>
            </a:r>
          </a:p>
          <a:p>
            <a:pPr marL="0" indent="0" algn="just">
              <a:buNone/>
            </a:pPr>
            <a:r>
              <a:rPr lang="ru-RU" sz="2200" dirty="0" smtClean="0"/>
              <a:t>-сравнение растений и др.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555683" y="2176411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339752" y="292494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8" y="2812733"/>
            <a:ext cx="2234208" cy="16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32" y="3591314"/>
            <a:ext cx="2411194" cy="19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84" y="5013662"/>
            <a:ext cx="2377211" cy="17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257" y="5258785"/>
            <a:ext cx="33843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лабораторные работы проводятся </a:t>
            </a:r>
            <a:r>
              <a:rPr lang="ru-RU" b="1" i="1" dirty="0"/>
              <a:t>фронтально</a:t>
            </a:r>
          </a:p>
        </p:txBody>
      </p:sp>
    </p:spTree>
    <p:extLst>
      <p:ext uri="{BB962C8B-B14F-4D97-AF65-F5344CB8AC3E}">
        <p14:creationId xmlns:p14="http://schemas.microsoft.com/office/powerpoint/2010/main" val="4013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3875"/>
            <a:ext cx="78581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5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Уровень сложности </a:t>
            </a:r>
            <a:r>
              <a:rPr lang="ru-RU" sz="2400" b="1" i="1" dirty="0"/>
              <a:t>работы определяется несколькими показателями:</a:t>
            </a:r>
          </a:p>
          <a:p>
            <a:r>
              <a:rPr lang="ru-RU" sz="2400" dirty="0"/>
              <a:t>– наличия специального оборудования для проведения работы;</a:t>
            </a:r>
          </a:p>
          <a:p>
            <a:r>
              <a:rPr lang="ru-RU" sz="2400" dirty="0"/>
              <a:t>– сложностью оценки увиденного или зафиксированного в эксперименте;</a:t>
            </a:r>
          </a:p>
          <a:p>
            <a:r>
              <a:rPr lang="ru-RU" sz="2400" dirty="0"/>
              <a:t>– сложностью математического аппарата (расчеты, построение графиков, выводы).</a:t>
            </a:r>
          </a:p>
          <a:p>
            <a:r>
              <a:rPr lang="ru-RU" sz="2400" dirty="0"/>
              <a:t>Правильная организация и проведение лабораторных работ по биологии </a:t>
            </a:r>
            <a:r>
              <a:rPr lang="ru-RU" sz="2400" dirty="0" smtClean="0"/>
              <a:t>позволяет добиться </a:t>
            </a:r>
            <a:r>
              <a:rPr lang="ru-RU" sz="2400" dirty="0"/>
              <a:t>эффективного усвоения учащимися материала непосредственно на уроке, </a:t>
            </a:r>
            <a:r>
              <a:rPr lang="ru-RU" sz="2400" dirty="0" smtClean="0"/>
              <a:t>ознакомить </a:t>
            </a:r>
            <a:r>
              <a:rPr lang="ru-RU" sz="2400" dirty="0"/>
              <a:t>школьников с методами познания природных объектов и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34382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77784"/>
            <a:ext cx="88523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Практические методы обучения </a:t>
            </a:r>
            <a:endParaRPr lang="ru-RU" sz="2000" b="1" dirty="0" smtClean="0"/>
          </a:p>
          <a:p>
            <a:r>
              <a:rPr lang="ru-RU" sz="2000" b="1" i="1" dirty="0" smtClean="0"/>
              <a:t>Источник учебной </a:t>
            </a:r>
            <a:r>
              <a:rPr lang="ru-RU" sz="2000" b="1" i="1" dirty="0"/>
              <a:t>информации</a:t>
            </a:r>
            <a:r>
              <a:rPr lang="ru-RU" sz="2000" dirty="0"/>
              <a:t> </a:t>
            </a:r>
            <a:r>
              <a:rPr lang="ru-RU" sz="2000" dirty="0" smtClean="0"/>
              <a:t> - </a:t>
            </a:r>
            <a:r>
              <a:rPr lang="ru-RU" sz="2000" b="1" i="1" dirty="0" smtClean="0"/>
              <a:t>практическая </a:t>
            </a:r>
            <a:r>
              <a:rPr lang="ru-RU" sz="2000" b="1" i="1" dirty="0"/>
              <a:t>деятельность учащихся. </a:t>
            </a:r>
            <a:endParaRPr lang="ru-RU" sz="2000" b="1" i="1" dirty="0" smtClean="0"/>
          </a:p>
          <a:p>
            <a:r>
              <a:rPr lang="ru-RU" sz="2000" dirty="0" smtClean="0"/>
              <a:t>Применяют: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на уроках </a:t>
            </a:r>
            <a:r>
              <a:rPr lang="ru-RU" sz="2000" dirty="0" smtClean="0"/>
              <a:t>(при </a:t>
            </a:r>
            <a:r>
              <a:rPr lang="ru-RU" sz="2000" dirty="0"/>
              <a:t>выполнении практических, лабораторных или самостоятельных </a:t>
            </a:r>
            <a:r>
              <a:rPr lang="ru-RU" sz="2000" dirty="0" smtClean="0"/>
              <a:t>работ);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экскурсиях,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 </a:t>
            </a:r>
            <a:r>
              <a:rPr lang="ru-RU" sz="2000" dirty="0"/>
              <a:t>внеурочной и внеклассной работе. </a:t>
            </a:r>
          </a:p>
          <a:p>
            <a:r>
              <a:rPr lang="ru-RU" sz="2000" b="1" i="1" dirty="0" smtClean="0"/>
              <a:t>Практические методы</a:t>
            </a:r>
            <a:r>
              <a:rPr lang="ru-RU" sz="2000" dirty="0" smtClean="0"/>
              <a:t>:  распознавание </a:t>
            </a:r>
            <a:r>
              <a:rPr lang="ru-RU" sz="2000" dirty="0"/>
              <a:t>и определение </a:t>
            </a:r>
            <a:r>
              <a:rPr lang="ru-RU" sz="2000" dirty="0" smtClean="0"/>
              <a:t>объектов, </a:t>
            </a:r>
            <a:r>
              <a:rPr lang="ru-RU" sz="2000" dirty="0"/>
              <a:t>наблюдения (длительные и краткосрочные</a:t>
            </a:r>
            <a:r>
              <a:rPr lang="ru-RU" sz="2000" dirty="0" smtClean="0"/>
              <a:t>), измерение, </a:t>
            </a:r>
            <a:r>
              <a:rPr lang="ru-RU" sz="2000" dirty="0"/>
              <a:t>эксперимент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Этапы деятельности учащихся при применении практических методов: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осмысление вопроса, обусловленного  целью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прослушивание (прочтение) инструктажа  (технического и организационного);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выполнение работы;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фиксация результатов;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выводы, отвечающие на поставленный вопрос;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отчет или сообщение учащихся  о своей работе на уроке.</a:t>
            </a:r>
          </a:p>
          <a:p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2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Распознавание и определение объектов </a:t>
            </a:r>
            <a:r>
              <a:rPr lang="ru-RU" sz="2400" dirty="0"/>
              <a:t>в основном применяют при </a:t>
            </a:r>
            <a:r>
              <a:rPr lang="ru-RU" sz="2400" dirty="0" smtClean="0"/>
              <a:t>изучении строения органов растений, типов корневых систем, видовой (или родовой ) принадлежности растений; распознавании ядовитых и неядовитых грибов. </a:t>
            </a:r>
          </a:p>
          <a:p>
            <a:r>
              <a:rPr lang="ru-RU" sz="2400" dirty="0" smtClean="0"/>
              <a:t>Изучение </a:t>
            </a:r>
            <a:r>
              <a:rPr lang="ru-RU" sz="2400" dirty="0"/>
              <a:t>объекта </a:t>
            </a:r>
            <a:r>
              <a:rPr lang="ru-RU" sz="2400" dirty="0" smtClean="0"/>
              <a:t>осуществляется </a:t>
            </a:r>
            <a:r>
              <a:rPr lang="ru-RU" sz="2400" dirty="0"/>
              <a:t>не простым его созерцанием, а активным практическим исследованием, предполагающим применение методов анализа (иногда не только теоретического, но и практического), сравнения, установления причинно-следственных связей, синтеза и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69175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Наблюдение с последующей регистрацией данных.</a:t>
            </a:r>
            <a:r>
              <a:rPr lang="ru-RU" sz="2400" i="1" dirty="0"/>
              <a:t> </a:t>
            </a:r>
            <a:r>
              <a:rPr lang="ru-RU" sz="2400" dirty="0"/>
              <a:t>Наблюдения чаще всего проводят за </a:t>
            </a:r>
            <a:r>
              <a:rPr lang="ru-RU" sz="2400" dirty="0" smtClean="0"/>
              <a:t>биологическими объектами и природными </a:t>
            </a:r>
            <a:r>
              <a:rPr lang="ru-RU" sz="2400" dirty="0"/>
              <a:t>явлениями. </a:t>
            </a:r>
            <a:endParaRPr lang="ru-RU" sz="2400" dirty="0" smtClean="0"/>
          </a:p>
          <a:p>
            <a:r>
              <a:rPr lang="ru-RU" sz="2400" b="1" i="1" dirty="0" smtClean="0"/>
              <a:t>Наблюдение </a:t>
            </a:r>
            <a:r>
              <a:rPr lang="ru-RU" sz="2400" b="1" i="1" dirty="0"/>
              <a:t>– целенаправленное восприятие объекта или явления.</a:t>
            </a:r>
            <a:r>
              <a:rPr lang="ru-RU" sz="2400" dirty="0"/>
              <a:t>  </a:t>
            </a:r>
            <a:endParaRPr lang="ru-RU" sz="2400" dirty="0" smtClean="0"/>
          </a:p>
          <a:p>
            <a:r>
              <a:rPr lang="ru-RU" sz="2400" dirty="0" smtClean="0"/>
              <a:t>Наблюдения </a:t>
            </a:r>
            <a:r>
              <a:rPr lang="ru-RU" sz="2400" dirty="0"/>
              <a:t>могут </a:t>
            </a:r>
            <a:r>
              <a:rPr lang="ru-RU" sz="2400" dirty="0" smtClean="0"/>
              <a:t>быть: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долгосрочными </a:t>
            </a:r>
            <a:r>
              <a:rPr lang="ru-RU" sz="2400" dirty="0"/>
              <a:t>(</a:t>
            </a:r>
            <a:r>
              <a:rPr lang="ru-RU" sz="2400" dirty="0" smtClean="0"/>
              <a:t>фенологические)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краткосрочными </a:t>
            </a:r>
            <a:r>
              <a:rPr lang="ru-RU" sz="2400" dirty="0"/>
              <a:t>(они проводятся на уроке, экскурсии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Целенаправленная </a:t>
            </a:r>
            <a:r>
              <a:rPr lang="ru-RU" sz="2400" dirty="0"/>
              <a:t>деятельность учащихся по изучению </a:t>
            </a:r>
            <a:r>
              <a:rPr lang="ru-RU" sz="2400" dirty="0" smtClean="0"/>
              <a:t>биологического объекта может </a:t>
            </a:r>
            <a:r>
              <a:rPr lang="ru-RU" sz="2400" dirty="0"/>
              <a:t>быть  организована </a:t>
            </a:r>
            <a:r>
              <a:rPr lang="ru-RU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индивидуально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больших </a:t>
            </a:r>
            <a:r>
              <a:rPr lang="ru-RU" sz="2400" dirty="0" smtClean="0"/>
              <a:t>группах;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малых </a:t>
            </a:r>
            <a:r>
              <a:rPr lang="ru-RU" sz="2400" dirty="0"/>
              <a:t>группах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208006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 характеру познавательной деятельности </a:t>
            </a:r>
            <a:r>
              <a:rPr lang="ru-RU" sz="2400" b="1" dirty="0" smtClean="0"/>
              <a:t>учащихся наблюдения бывают: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и</a:t>
            </a:r>
            <a:r>
              <a:rPr lang="ru-RU" sz="2400" b="1" dirty="0" smtClean="0"/>
              <a:t>ллюстративные;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частично-поисковые;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исследовательские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i="1" dirty="0"/>
              <a:t>Иллюстративные наблюдения </a:t>
            </a:r>
            <a:r>
              <a:rPr lang="ru-RU" sz="2400" dirty="0"/>
              <a:t>применяются в тех случаях, когда учащимся трудно самостоятельно разобраться в строении </a:t>
            </a:r>
            <a:r>
              <a:rPr lang="ru-RU" sz="2400" dirty="0" smtClean="0"/>
              <a:t>объектов </a:t>
            </a:r>
            <a:r>
              <a:rPr lang="ru-RU" sz="2400" dirty="0"/>
              <a:t>или сущности </a:t>
            </a:r>
            <a:r>
              <a:rPr lang="ru-RU" sz="2400" dirty="0" smtClean="0"/>
              <a:t>природных явлений </a:t>
            </a:r>
            <a:r>
              <a:rPr lang="ru-RU" sz="2400" dirty="0"/>
              <a:t>и требуется  помощь учителя или обращение к учебнику</a:t>
            </a:r>
            <a:r>
              <a:rPr lang="ru-RU" sz="2400" i="1" dirty="0"/>
              <a:t>.</a:t>
            </a:r>
            <a:r>
              <a:rPr lang="ru-RU" sz="2400" dirty="0"/>
              <a:t> В таком случае происходит уточнение и конкретизация полученных ранее представлений путем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43659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Частично-поисковые наблюдения</a:t>
            </a:r>
            <a:r>
              <a:rPr lang="ru-RU" sz="2400" dirty="0"/>
              <a:t> существенно активизируют познавательную деятельность учащихся, т.к. предполагают более высокую степень самостоятельности в приобретении знаний. Например, наблюдение для учащихся организуется  в целях выявления адаптации растений к условиям среды обитания (на примере комнатных растений) или приспособленности гидробионтов к обитанию в водной среде  (на примере обитателей аквариума</a:t>
            </a:r>
            <a:r>
              <a:rPr lang="ru-RU" sz="2400" dirty="0" smtClean="0"/>
              <a:t>).</a:t>
            </a:r>
          </a:p>
          <a:p>
            <a:r>
              <a:rPr lang="ru-RU" sz="2400" b="1" i="1" dirty="0"/>
              <a:t>Исследовательские наблюдения</a:t>
            </a:r>
            <a:r>
              <a:rPr lang="ru-RU" sz="2400" i="1" dirty="0"/>
              <a:t> </a:t>
            </a:r>
            <a:r>
              <a:rPr lang="ru-RU" sz="2400" dirty="0"/>
              <a:t>применяются в основном на экскурсиях  в природу или во внеклассной работе, при организации учебно-исследовательской деятельности учащихся в условиях кабинета </a:t>
            </a:r>
            <a:r>
              <a:rPr lang="ru-RU" sz="2400" dirty="0" smtClean="0"/>
              <a:t>биологии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Примером  исследовательского наблюдения может </a:t>
            </a:r>
            <a:r>
              <a:rPr lang="ru-RU" sz="2400" dirty="0"/>
              <a:t>служить организация наблюдения сезонных явлений в жизни растительных сообществ, </a:t>
            </a:r>
            <a:r>
              <a:rPr lang="ru-RU" sz="2400" dirty="0" smtClean="0"/>
              <a:t>типов взаимоотношений в экосистеме и т.д.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85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Лабораторная работа</a:t>
            </a:r>
            <a:r>
              <a:rPr lang="ru-RU" sz="2400" i="1" dirty="0"/>
              <a:t> - </a:t>
            </a:r>
            <a:r>
              <a:rPr lang="ru-RU" sz="2400" b="1" dirty="0"/>
              <a:t>это практический метод</a:t>
            </a:r>
            <a:r>
              <a:rPr lang="ru-RU" sz="2400" b="1" i="1" dirty="0"/>
              <a:t> </a:t>
            </a:r>
            <a:r>
              <a:rPr lang="ru-RU" sz="2400" b="1" dirty="0" smtClean="0"/>
              <a:t>обучения.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Характерные черты: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наличие </a:t>
            </a:r>
            <a:r>
              <a:rPr lang="ru-RU" sz="2400" dirty="0"/>
              <a:t>специального оборудования для проведения </a:t>
            </a:r>
            <a:r>
              <a:rPr lang="ru-RU" sz="2400" dirty="0" smtClean="0"/>
              <a:t>работы,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сочетание </a:t>
            </a:r>
            <a:r>
              <a:rPr lang="ru-RU" sz="2400" dirty="0"/>
              <a:t>разнообразных методов в ходе </a:t>
            </a:r>
            <a:r>
              <a:rPr lang="ru-RU" sz="2400" dirty="0" smtClean="0"/>
              <a:t>выполнения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ходе выполнения работы у учащихся формируются интеллектуальные и практические умения, имеющие важное значение для обучения, воспитания и развития личности. </a:t>
            </a:r>
          </a:p>
          <a:p>
            <a:r>
              <a:rPr lang="ru-RU" sz="2400" dirty="0"/>
              <a:t>Лабораторные работы могут быть организованы </a:t>
            </a:r>
            <a:r>
              <a:rPr lang="ru-RU" sz="2400" dirty="0" smtClean="0"/>
              <a:t>как: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индивидуальная</a:t>
            </a:r>
            <a:r>
              <a:rPr lang="ru-RU" sz="24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групповая.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каждой группе учащиеся выполняют работу </a:t>
            </a:r>
            <a:r>
              <a:rPr lang="ru-RU" sz="2400" dirty="0" smtClean="0"/>
              <a:t>самостоятельно </a:t>
            </a:r>
            <a:r>
              <a:rPr lang="ru-RU" sz="2400" dirty="0"/>
              <a:t>темпы работы могут быть различны, следовательно, учащиеся выполняют ее не одновременно.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26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Выполнение лабораторных </a:t>
            </a:r>
            <a:r>
              <a:rPr lang="ru-RU" sz="2400" b="1" i="1" dirty="0" smtClean="0"/>
              <a:t>работ </a:t>
            </a:r>
            <a:r>
              <a:rPr lang="ru-RU" sz="2400" b="1" i="1" dirty="0"/>
              <a:t>направлено на:</a:t>
            </a:r>
          </a:p>
          <a:p>
            <a:r>
              <a:rPr lang="ru-RU" sz="2400" dirty="0"/>
              <a:t>– обобщение, систематизацию, углубление, закрепление полученных </a:t>
            </a:r>
            <a:r>
              <a:rPr lang="ru-RU" sz="2400" dirty="0" smtClean="0"/>
              <a:t>теоретических знаний </a:t>
            </a:r>
            <a:r>
              <a:rPr lang="ru-RU" sz="2400" dirty="0"/>
              <a:t>по конкретным темам;</a:t>
            </a:r>
          </a:p>
          <a:p>
            <a:r>
              <a:rPr lang="ru-RU" sz="2400" dirty="0"/>
              <a:t>– формирование умений применять полученные знания на </a:t>
            </a:r>
            <a:r>
              <a:rPr lang="ru-RU" sz="2400" dirty="0" smtClean="0"/>
              <a:t>практике;</a:t>
            </a:r>
            <a:endParaRPr lang="ru-RU" sz="2400" dirty="0"/>
          </a:p>
          <a:p>
            <a:r>
              <a:rPr lang="ru-RU" sz="2400" dirty="0"/>
              <a:t>– развитие интеллектуальных умений: аналитических, проектировочных; </a:t>
            </a:r>
            <a:r>
              <a:rPr lang="ru-RU" sz="2400" dirty="0" smtClean="0"/>
              <a:t>конструктивных </a:t>
            </a:r>
            <a:r>
              <a:rPr lang="ru-RU" sz="2400" dirty="0"/>
              <a:t>и др</a:t>
            </a:r>
            <a:r>
              <a:rPr lang="ru-RU" sz="2400" dirty="0" smtClean="0"/>
              <a:t>.;</a:t>
            </a:r>
            <a:endParaRPr lang="ru-RU" sz="2400" dirty="0"/>
          </a:p>
          <a:p>
            <a:r>
              <a:rPr lang="ru-RU" sz="2400" dirty="0"/>
              <a:t>– выработку при решении поставленных задач </a:t>
            </a:r>
            <a:r>
              <a:rPr lang="ru-RU" sz="2400" dirty="0" smtClean="0"/>
              <a:t>таких качеств, </a:t>
            </a:r>
            <a:r>
              <a:rPr lang="ru-RU" sz="2400" dirty="0"/>
              <a:t>как самостоятельность, </a:t>
            </a:r>
            <a:r>
              <a:rPr lang="ru-RU" sz="2400" dirty="0" smtClean="0"/>
              <a:t>ответственность</a:t>
            </a:r>
            <a:r>
              <a:rPr lang="ru-RU" sz="2400" dirty="0"/>
              <a:t>, точность, творческая инициатива.</a:t>
            </a:r>
          </a:p>
        </p:txBody>
      </p:sp>
    </p:spTree>
    <p:extLst>
      <p:ext uri="{BB962C8B-B14F-4D97-AF65-F5344CB8AC3E}">
        <p14:creationId xmlns:p14="http://schemas.microsoft.com/office/powerpoint/2010/main" val="3381870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1373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Century Gothic</vt:lpstr>
      <vt:lpstr>Times New Roman</vt:lpstr>
      <vt:lpstr>Тема Office</vt:lpstr>
      <vt:lpstr>Применение практических методов при обучении разделу «Растения». Бактерии. Грибы. Лишайники»</vt:lpstr>
      <vt:lpstr>Методы обучения подразделу «Растения Бактерии. Грибы. Лишайники»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Andreeva</dc:creator>
  <cp:lastModifiedBy>Наталья</cp:lastModifiedBy>
  <cp:revision>23</cp:revision>
  <dcterms:created xsi:type="dcterms:W3CDTF">2018-04-03T14:12:03Z</dcterms:created>
  <dcterms:modified xsi:type="dcterms:W3CDTF">2022-10-24T17:42:29Z</dcterms:modified>
</cp:coreProperties>
</file>