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D0C7C-A1AD-45F7-BDBD-944210153DA4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E19B0-416B-4449-AE9F-5400A55F2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D0C7C-A1AD-45F7-BDBD-944210153DA4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E19B0-416B-4449-AE9F-5400A55F2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D0C7C-A1AD-45F7-BDBD-944210153DA4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E19B0-416B-4449-AE9F-5400A55F2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D0C7C-A1AD-45F7-BDBD-944210153DA4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E19B0-416B-4449-AE9F-5400A55F2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D0C7C-A1AD-45F7-BDBD-944210153DA4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E19B0-416B-4449-AE9F-5400A55F2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D0C7C-A1AD-45F7-BDBD-944210153DA4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E19B0-416B-4449-AE9F-5400A55F2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D0C7C-A1AD-45F7-BDBD-944210153DA4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E19B0-416B-4449-AE9F-5400A55F2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D0C7C-A1AD-45F7-BDBD-944210153DA4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E19B0-416B-4449-AE9F-5400A55F2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D0C7C-A1AD-45F7-BDBD-944210153DA4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E19B0-416B-4449-AE9F-5400A55F2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D0C7C-A1AD-45F7-BDBD-944210153DA4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E19B0-416B-4449-AE9F-5400A55F2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5D0C7C-A1AD-45F7-BDBD-944210153DA4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E19B0-416B-4449-AE9F-5400A55F2D6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85D0C7C-A1AD-45F7-BDBD-944210153DA4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23E19B0-416B-4449-AE9F-5400A55F2D6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3336032"/>
          </a:xfrm>
        </p:spPr>
        <p:txBody>
          <a:bodyPr>
            <a:normAutofit/>
          </a:bodyPr>
          <a:lstStyle/>
          <a:p>
            <a:r>
              <a:rPr lang="ru-RU" b="1" dirty="0" smtClean="0">
                <a:effectLst/>
                <a:latin typeface="Times New Roman"/>
                <a:ea typeface="Times New Roman"/>
              </a:rPr>
              <a:t>Учебный 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межпредметный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проект «Бионика»</a:t>
            </a:r>
            <a:r>
              <a:rPr lang="ru-RU" sz="4000" dirty="0" smtClean="0">
                <a:effectLst/>
                <a:latin typeface="Times New Roman"/>
                <a:ea typeface="Times New Roman"/>
              </a:rPr>
              <a:t/>
            </a:r>
            <a:br>
              <a:rPr lang="ru-RU" sz="4000" dirty="0" smtClean="0">
                <a:effectLst/>
                <a:latin typeface="Times New Roman"/>
                <a:ea typeface="Times New Roman"/>
              </a:rPr>
            </a:br>
            <a:r>
              <a:rPr lang="ru-RU" sz="2700" b="1" dirty="0" smtClean="0">
                <a:effectLst/>
                <a:latin typeface="Times New Roman"/>
                <a:ea typeface="Times New Roman"/>
              </a:rPr>
              <a:t>(</a:t>
            </a:r>
            <a:r>
              <a:rPr lang="ru-RU" sz="2700" dirty="0" smtClean="0">
                <a:effectLst/>
                <a:latin typeface="Times New Roman"/>
                <a:ea typeface="Times New Roman"/>
              </a:rPr>
              <a:t>использован материал Н.А. Степановой, </a:t>
            </a:r>
            <a:r>
              <a:rPr lang="ru-RU" sz="2700" dirty="0" err="1" smtClean="0">
                <a:effectLst/>
                <a:latin typeface="Times New Roman"/>
                <a:ea typeface="Times New Roman"/>
              </a:rPr>
              <a:t>к.п.н</a:t>
            </a:r>
            <a:r>
              <a:rPr lang="ru-RU" sz="2700" dirty="0" smtClean="0">
                <a:effectLst/>
                <a:latin typeface="Times New Roman"/>
                <a:ea typeface="Times New Roman"/>
              </a:rPr>
              <a:t>., доц. кафедры методики обучения биологии и экологии РГПУ им. А. И. Герцена)</a:t>
            </a:r>
            <a:endParaRPr lang="ru-RU" sz="27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1531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834" y="260648"/>
            <a:ext cx="865065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Последовательность шагов решения заданий </a:t>
            </a:r>
            <a:r>
              <a:rPr lang="ru-RU" sz="2000" b="1" dirty="0" smtClean="0"/>
              <a:t>учащимися: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2000" dirty="0" smtClean="0"/>
              <a:t>осознание </a:t>
            </a:r>
            <a:r>
              <a:rPr lang="ru-RU" sz="2000" dirty="0"/>
              <a:t>проблемной ситуации и ее вербализация;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2000" dirty="0" smtClean="0"/>
              <a:t>поиск </a:t>
            </a:r>
            <a:r>
              <a:rPr lang="ru-RU" sz="2000" dirty="0"/>
              <a:t>информации из разных </a:t>
            </a:r>
            <a:r>
              <a:rPr lang="ru-RU" sz="2000" dirty="0" smtClean="0"/>
              <a:t>источников; </a:t>
            </a:r>
            <a:endParaRPr lang="ru-RU" sz="2000" dirty="0"/>
          </a:p>
          <a:p>
            <a:pPr marL="285750" indent="-285750">
              <a:buFont typeface="Wingdings" pitchFamily="2" charset="2"/>
              <a:buChar char="§"/>
            </a:pPr>
            <a:r>
              <a:rPr lang="ru-RU" sz="2000" dirty="0" smtClean="0"/>
              <a:t>теоретическое </a:t>
            </a:r>
            <a:r>
              <a:rPr lang="ru-RU" sz="2000" dirty="0"/>
              <a:t>обоснование применения знаний из </a:t>
            </a:r>
            <a:r>
              <a:rPr lang="ru-RU" sz="2000" dirty="0" smtClean="0"/>
              <a:t>биологии</a:t>
            </a:r>
            <a:r>
              <a:rPr lang="ru-RU" sz="2000" dirty="0"/>
              <a:t>, </a:t>
            </a:r>
            <a:r>
              <a:rPr lang="ru-RU" sz="2000" dirty="0" smtClean="0"/>
              <a:t>физики</a:t>
            </a:r>
            <a:r>
              <a:rPr lang="ru-RU" sz="2000" dirty="0"/>
              <a:t>, химии при решении конкретной задачи;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2000" dirty="0" smtClean="0"/>
              <a:t>формулирование </a:t>
            </a:r>
            <a:r>
              <a:rPr lang="ru-RU" sz="2000" dirty="0"/>
              <a:t>проблемы;  структурирование знаний в целях понимания условия задачи,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2000" dirty="0" smtClean="0"/>
              <a:t>моделирование </a:t>
            </a:r>
            <a:r>
              <a:rPr lang="ru-RU" sz="2000" dirty="0"/>
              <a:t>объекта задачи, конструирование способа ее решения;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2000" dirty="0" smtClean="0"/>
              <a:t>покомпонентный </a:t>
            </a:r>
            <a:r>
              <a:rPr lang="ru-RU" sz="2000" dirty="0"/>
              <a:t>и целостный анализ задачи;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2000" dirty="0" smtClean="0"/>
              <a:t>перевод </a:t>
            </a:r>
            <a:r>
              <a:rPr lang="ru-RU" sz="2000" dirty="0"/>
              <a:t>задачи в группу вопросов и необходимых действий;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2000" dirty="0" smtClean="0"/>
              <a:t>организация </a:t>
            </a:r>
            <a:r>
              <a:rPr lang="ru-RU" sz="2000" dirty="0"/>
              <a:t>учащимися собственной деятельности и сотрудничества друг с </a:t>
            </a:r>
            <a:r>
              <a:rPr lang="ru-RU" sz="2000" dirty="0" smtClean="0"/>
              <a:t>другом</a:t>
            </a:r>
            <a:endParaRPr lang="ru-RU" sz="2000" dirty="0"/>
          </a:p>
          <a:p>
            <a:pPr marL="285750" indent="-285750">
              <a:buFont typeface="Wingdings" pitchFamily="2" charset="2"/>
              <a:buChar char="§"/>
            </a:pPr>
            <a:r>
              <a:rPr lang="ru-RU" sz="2000" dirty="0" smtClean="0"/>
              <a:t>конструирование </a:t>
            </a:r>
            <a:r>
              <a:rPr lang="ru-RU" sz="2000" dirty="0"/>
              <a:t>способов решения задачи </a:t>
            </a:r>
            <a:endParaRPr lang="ru-RU" sz="20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ru-RU" sz="2000" dirty="0" smtClean="0"/>
              <a:t>оценка </a:t>
            </a:r>
            <a:r>
              <a:rPr lang="ru-RU" sz="2000" dirty="0"/>
              <a:t>сформулированных решений и выводов </a:t>
            </a:r>
            <a:endParaRPr lang="ru-RU" sz="20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ru-RU" sz="2000" dirty="0" smtClean="0"/>
              <a:t>соотнесение </a:t>
            </a:r>
            <a:r>
              <a:rPr lang="ru-RU" sz="2000" dirty="0"/>
              <a:t>собственных мировоззренческих взглядов с полученными результатами решения задачи и выводами;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2000" dirty="0" smtClean="0"/>
              <a:t>представление </a:t>
            </a:r>
            <a:r>
              <a:rPr lang="ru-RU" sz="2000" dirty="0"/>
              <a:t>решения в  виде текста, видео-, фотоматериалов, иллюстраций, слайдов и др.).</a:t>
            </a:r>
          </a:p>
        </p:txBody>
      </p:sp>
    </p:spTree>
    <p:extLst>
      <p:ext uri="{BB962C8B-B14F-4D97-AF65-F5344CB8AC3E}">
        <p14:creationId xmlns:p14="http://schemas.microsoft.com/office/powerpoint/2010/main" val="975178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856895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u="sng" dirty="0"/>
              <a:t>Задания для учащихся группы №1</a:t>
            </a:r>
            <a:endParaRPr lang="ru-RU" b="1" dirty="0"/>
          </a:p>
          <a:p>
            <a:r>
              <a:rPr lang="ru-RU" b="1" i="1" dirty="0"/>
              <a:t>«Специалисты по изучению нервной системы человека и животных»</a:t>
            </a:r>
            <a:endParaRPr lang="ru-RU" b="1" dirty="0"/>
          </a:p>
          <a:p>
            <a:pPr lvl="0"/>
            <a:r>
              <a:rPr lang="ru-RU" b="1" dirty="0" smtClean="0"/>
              <a:t>1.Подготовьте </a:t>
            </a:r>
            <a:r>
              <a:rPr lang="ru-RU" b="1" dirty="0"/>
              <a:t>выступления специалистов по следующему плану:</a:t>
            </a:r>
          </a:p>
          <a:p>
            <a:r>
              <a:rPr lang="ru-RU" dirty="0"/>
              <a:t>- </a:t>
            </a:r>
            <a:r>
              <a:rPr lang="ru-RU" dirty="0" err="1"/>
              <a:t>нейробионика</a:t>
            </a:r>
            <a:r>
              <a:rPr lang="ru-RU" dirty="0"/>
              <a:t> – наука, изучающая работу мозга животных и механизмы памяти; </a:t>
            </a:r>
          </a:p>
          <a:p>
            <a:r>
              <a:rPr lang="ru-RU" dirty="0"/>
              <a:t>- основные направления </a:t>
            </a:r>
            <a:r>
              <a:rPr lang="ru-RU" dirty="0" err="1"/>
              <a:t>нейробионики</a:t>
            </a:r>
            <a:r>
              <a:rPr lang="ru-RU" dirty="0"/>
              <a:t>: изучение нервной системы человека и животных и моделирование нервных клеток-нейронов и нейронных сетей для совершенствования электронной и вычислительной техники; </a:t>
            </a:r>
          </a:p>
          <a:p>
            <a:r>
              <a:rPr lang="ru-RU" dirty="0"/>
              <a:t>- преимущества нервной системы перед современными вычислительными устройствами;</a:t>
            </a:r>
          </a:p>
          <a:p>
            <a:r>
              <a:rPr lang="ru-RU" dirty="0"/>
              <a:t>- изучение памяти и других свойств нервной системы - основной путь создания «думающих» машин для автоматизации сложных процессов производства и управления;</a:t>
            </a:r>
          </a:p>
          <a:p>
            <a:r>
              <a:rPr lang="ru-RU" dirty="0"/>
              <a:t>- создание самообучающихся машин и робототехнических устройств, которые смогли бы заменить человека при изучении других планет и труднодоступных районов земного шара. </a:t>
            </a:r>
          </a:p>
          <a:p>
            <a:r>
              <a:rPr lang="ru-RU" dirty="0"/>
              <a:t>2</a:t>
            </a:r>
            <a:r>
              <a:rPr lang="ru-RU" b="1" dirty="0"/>
              <a:t>. Оформите стенд,</a:t>
            </a:r>
            <a:r>
              <a:rPr lang="ru-RU" dirty="0"/>
              <a:t> посвященный изучению нервной системы человека и животных и моделированию нервных клеток для дальнейшего совершенствования вычислительной техники и разработки новых элементов и устройств автоматики и телемеханики.</a:t>
            </a:r>
          </a:p>
        </p:txBody>
      </p:sp>
    </p:spTree>
    <p:extLst>
      <p:ext uri="{BB962C8B-B14F-4D97-AF65-F5344CB8AC3E}">
        <p14:creationId xmlns:p14="http://schemas.microsoft.com/office/powerpoint/2010/main" val="469750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792088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u="sng" dirty="0"/>
              <a:t>Задания для учащихся группы №2</a:t>
            </a:r>
            <a:endParaRPr lang="ru-RU" b="1" dirty="0"/>
          </a:p>
          <a:p>
            <a:r>
              <a:rPr lang="ru-RU" b="1" i="1" dirty="0"/>
              <a:t>«Специалисты по исследованию органов чувств и других воспринимающих систем живых организмов»</a:t>
            </a:r>
            <a:endParaRPr lang="ru-RU" b="1" dirty="0"/>
          </a:p>
          <a:p>
            <a:pPr lvl="0"/>
            <a:r>
              <a:rPr lang="ru-RU" b="1" dirty="0" smtClean="0"/>
              <a:t>1.Подготовьте </a:t>
            </a:r>
            <a:r>
              <a:rPr lang="ru-RU" b="1" dirty="0"/>
              <a:t>выступления специалистов по следующему плану:</a:t>
            </a:r>
          </a:p>
          <a:p>
            <a:r>
              <a:rPr lang="ru-RU" dirty="0"/>
              <a:t>- исследования анализаторных систем животных и человека; </a:t>
            </a:r>
          </a:p>
          <a:p>
            <a:r>
              <a:rPr lang="ru-RU" dirty="0"/>
              <a:t>- создание миниатюрных и надёжных датчиков, с широким диапазоном чувствительности, аналогичных органам чувств; </a:t>
            </a:r>
          </a:p>
          <a:p>
            <a:r>
              <a:rPr lang="ru-RU" dirty="0"/>
              <a:t>- разработка искусственной сетчатки для создания устройств автоматического распознавания;</a:t>
            </a:r>
          </a:p>
          <a:p>
            <a:r>
              <a:rPr lang="ru-RU" dirty="0"/>
              <a:t>- изучение ощущения глубины пространства и создание определителя глубины пространства для анализа аэрофотоснимков;</a:t>
            </a:r>
          </a:p>
          <a:p>
            <a:r>
              <a:rPr lang="ru-RU" dirty="0"/>
              <a:t>- имитации слухового анализатора человека и животных; </a:t>
            </a:r>
          </a:p>
          <a:p>
            <a:r>
              <a:rPr lang="ru-RU" dirty="0"/>
              <a:t>- создание «искусственного носа» - электронного прибора для анализа малых концентраций пахучих веществ в воздухе или воде;</a:t>
            </a:r>
          </a:p>
          <a:p>
            <a:r>
              <a:rPr lang="ru-RU" dirty="0"/>
              <a:t>- работа над техническими аналогами органов чувств животных для обнаружения ультрафиолетовых и инфракрасных лучей, ультразвука, радиации.</a:t>
            </a:r>
          </a:p>
          <a:p>
            <a:r>
              <a:rPr lang="ru-RU" b="1" dirty="0"/>
              <a:t>2. Оформите стенд,</a:t>
            </a:r>
            <a:r>
              <a:rPr lang="ru-RU" dirty="0"/>
              <a:t> посвященный исследованию органов чувств и других воспринимающих систем живых организмов с целью разработки новых датчиков и систем обнаружения.</a:t>
            </a:r>
          </a:p>
        </p:txBody>
      </p:sp>
    </p:spTree>
    <p:extLst>
      <p:ext uri="{BB962C8B-B14F-4D97-AF65-F5344CB8AC3E}">
        <p14:creationId xmlns:p14="http://schemas.microsoft.com/office/powerpoint/2010/main" val="1268561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433" y="764704"/>
            <a:ext cx="813690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 </a:t>
            </a:r>
            <a:r>
              <a:rPr lang="ru-RU" b="1" i="1" u="sng" dirty="0"/>
              <a:t>Задания для учащихся группы №3</a:t>
            </a:r>
            <a:endParaRPr lang="ru-RU" b="1" dirty="0"/>
          </a:p>
          <a:p>
            <a:r>
              <a:rPr lang="ru-RU" b="1" i="1" dirty="0"/>
              <a:t>«Специалисты по изучению принципов ориентации, </a:t>
            </a:r>
            <a:endParaRPr lang="ru-RU" b="1" dirty="0"/>
          </a:p>
          <a:p>
            <a:r>
              <a:rPr lang="ru-RU" b="1" i="1" dirty="0"/>
              <a:t>локации и навигации у различных животных»</a:t>
            </a:r>
            <a:endParaRPr lang="ru-RU" b="1" dirty="0"/>
          </a:p>
          <a:p>
            <a:pPr lvl="0"/>
            <a:r>
              <a:rPr lang="ru-RU" b="1" dirty="0" smtClean="0"/>
              <a:t>1.Подготовьте </a:t>
            </a:r>
            <a:r>
              <a:rPr lang="ru-RU" b="1" dirty="0"/>
              <a:t>выступления специалистов по следующему плану:</a:t>
            </a:r>
          </a:p>
          <a:p>
            <a:r>
              <a:rPr lang="ru-RU" dirty="0"/>
              <a:t>- исследование систем навигации и ориентации у птиц, рыб и других животных для совершенствования приборов, используемых в авиации и морском деле; </a:t>
            </a:r>
          </a:p>
          <a:p>
            <a:r>
              <a:rPr lang="ru-RU" dirty="0"/>
              <a:t>- ультразвуковая локация (летучих мышей, рыб, дельфинов) и возможности ее применения в навигации;</a:t>
            </a:r>
          </a:p>
          <a:p>
            <a:r>
              <a:rPr lang="ru-RU" dirty="0"/>
              <a:t>- возможность создания средств навигации по положению солнца путем анализа поляризованных лучей (по принципу ориентации пчел).</a:t>
            </a:r>
          </a:p>
          <a:p>
            <a:r>
              <a:rPr lang="ru-RU" b="1" dirty="0"/>
              <a:t>2. Оформите стенд</a:t>
            </a:r>
            <a:r>
              <a:rPr lang="ru-RU" dirty="0"/>
              <a:t>, посвященный изучению принципов ориентации, локации и навигации у различных животных для использования этих принципов в технике.</a:t>
            </a:r>
          </a:p>
          <a:p>
            <a:r>
              <a:rPr lang="ru-RU" i="1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0629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6412" y="332656"/>
            <a:ext cx="813690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Выбор образовательной технологии, применяемой при работе над проектом, определяется стратегией «поддержки когнитивного развития учащихся».  </a:t>
            </a:r>
          </a:p>
          <a:p>
            <a:r>
              <a:rPr lang="ru-RU" b="1" i="1" dirty="0"/>
              <a:t>Это технология работы с информацией. Умения, развитие которых происходит при работе учащихся с информацией, включают: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sz="2000" dirty="0"/>
              <a:t>умения, связанные с эффективным поиском и ориентацией в различных источниках, </a:t>
            </a:r>
            <a:r>
              <a:rPr lang="ru-RU" sz="2000" dirty="0" smtClean="0"/>
              <a:t>осознанием </a:t>
            </a:r>
            <a:r>
              <a:rPr lang="ru-RU" sz="2000" dirty="0"/>
              <a:t>четкой цели </a:t>
            </a:r>
            <a:r>
              <a:rPr lang="ru-RU" sz="2000" dirty="0" smtClean="0"/>
              <a:t>поиска</a:t>
            </a:r>
            <a:endParaRPr lang="ru-RU" sz="2000" dirty="0"/>
          </a:p>
          <a:p>
            <a:pPr marL="285750" lvl="0" indent="-285750">
              <a:buFont typeface="Wingdings" pitchFamily="2" charset="2"/>
              <a:buChar char="§"/>
            </a:pPr>
            <a:r>
              <a:rPr lang="ru-RU" sz="2000" dirty="0"/>
              <a:t>умения обработки информации, основанные на интеллектуальных умениях анализа, синтеза, сравнения, аналогии, выделения главного и второстепенного, установления причинно-следственных связей разного </a:t>
            </a:r>
            <a:r>
              <a:rPr lang="ru-RU" sz="2000" dirty="0" smtClean="0"/>
              <a:t>типа </a:t>
            </a:r>
            <a:endParaRPr lang="ru-RU" sz="2000" dirty="0"/>
          </a:p>
          <a:p>
            <a:pPr marL="285750" lvl="0" indent="-285750">
              <a:buFont typeface="Wingdings" pitchFamily="2" charset="2"/>
              <a:buChar char="§"/>
            </a:pPr>
            <a:r>
              <a:rPr lang="ru-RU" sz="2000" dirty="0"/>
              <a:t>умения формулировать выводы и обобщения, давать критическую оценку и интерпретацию воспринимаемого, аргументированного доказательства своей точки зрения;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sz="2000" dirty="0"/>
              <a:t>осмысление собственных мировоззренческих взглядов; освоение  опыта самостоятельного целеполагания, самоанализа и самооценки.</a:t>
            </a:r>
          </a:p>
          <a:p>
            <a:r>
              <a:rPr lang="ru-RU" sz="2000" i="1" dirty="0"/>
              <a:t> 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76038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4345"/>
            <a:ext cx="813690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/>
            <a:r>
              <a:rPr lang="en-US" sz="2000" b="1" dirty="0">
                <a:solidFill>
                  <a:srgbClr val="FF0000"/>
                </a:solidFill>
              </a:rPr>
              <a:t>III</a:t>
            </a:r>
            <a:r>
              <a:rPr lang="ru-RU" sz="2000" b="1" dirty="0">
                <a:solidFill>
                  <a:srgbClr val="FF0000"/>
                </a:solidFill>
              </a:rPr>
              <a:t>. Заключительный этап. Защита проекта</a:t>
            </a:r>
          </a:p>
          <a:p>
            <a:r>
              <a:rPr lang="ru-RU" sz="2000" b="1" i="1" dirty="0"/>
              <a:t>Проведение пресс-конференции по плану:</a:t>
            </a:r>
            <a:endParaRPr lang="ru-RU" sz="2000" dirty="0"/>
          </a:p>
          <a:p>
            <a:r>
              <a:rPr lang="ru-RU" sz="2000" dirty="0"/>
              <a:t>1. Вступительное слово председателя пресс-конференции.</a:t>
            </a:r>
          </a:p>
          <a:p>
            <a:r>
              <a:rPr lang="ru-RU" sz="2000" dirty="0"/>
              <a:t>2. Выступление специалистов различного профиля по изучаемой проблеме (продолжительность выступлений не должна превышать 7-10 минут и выступления желательно сопровождать демонстрацией пособий, фото- и видеоматериалов).</a:t>
            </a:r>
          </a:p>
          <a:p>
            <a:r>
              <a:rPr lang="ru-RU" sz="2000" dirty="0"/>
              <a:t> 3. Ответы специалистов на вопросы корреспондентов научных и научно-популярных журналов.</a:t>
            </a:r>
          </a:p>
          <a:p>
            <a:r>
              <a:rPr lang="ru-RU" sz="2000" dirty="0"/>
              <a:t>4. Отчет сотрудников пресс-центра о пресс-конференции.</a:t>
            </a:r>
          </a:p>
          <a:p>
            <a:r>
              <a:rPr lang="ru-RU" sz="2000" dirty="0"/>
              <a:t>5. Заключительное слово председателя пресс-конференции.</a:t>
            </a:r>
          </a:p>
        </p:txBody>
      </p:sp>
    </p:spTree>
    <p:extLst>
      <p:ext uri="{BB962C8B-B14F-4D97-AF65-F5344CB8AC3E}">
        <p14:creationId xmlns:p14="http://schemas.microsoft.com/office/powerpoint/2010/main" val="9743739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82089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/>
              <a:t>По окончании проекта учителя биологии, физики, информатики обсуждают с учащимися, что получилось и что не получилось на подготовительном, основном и заключительном этапах проекта, предлагают учащимся оценить свою работу и вклад в выполнение проекта. </a:t>
            </a:r>
            <a:endParaRPr lang="ru-RU" sz="2000" b="1" dirty="0"/>
          </a:p>
          <a:p>
            <a:r>
              <a:rPr lang="ru-RU" sz="2000" b="1" i="1" dirty="0">
                <a:solidFill>
                  <a:srgbClr val="FF0000"/>
                </a:solidFill>
              </a:rPr>
              <a:t>Оценка результатов выполнения </a:t>
            </a:r>
            <a:r>
              <a:rPr lang="ru-RU" sz="2000" b="1" i="1" dirty="0" smtClean="0">
                <a:solidFill>
                  <a:srgbClr val="FF0000"/>
                </a:solidFill>
              </a:rPr>
              <a:t>проекта</a:t>
            </a:r>
            <a:r>
              <a:rPr lang="ru-RU" sz="2000" i="1" dirty="0" smtClean="0"/>
              <a:t> </a:t>
            </a:r>
            <a:r>
              <a:rPr lang="ru-RU" sz="2000" b="1" i="1" dirty="0" smtClean="0">
                <a:solidFill>
                  <a:srgbClr val="FF0000"/>
                </a:solidFill>
              </a:rPr>
              <a:t>предполагает </a:t>
            </a:r>
            <a:r>
              <a:rPr lang="ru-RU" sz="2000" b="1" i="1" dirty="0">
                <a:solidFill>
                  <a:srgbClr val="FF0000"/>
                </a:solidFill>
              </a:rPr>
              <a:t>применение таких критериев</a:t>
            </a:r>
            <a:r>
              <a:rPr lang="ru-RU" sz="2000" i="1" dirty="0"/>
              <a:t>, как:</a:t>
            </a:r>
            <a:endParaRPr lang="ru-RU" sz="2000" dirty="0"/>
          </a:p>
          <a:p>
            <a:pPr marL="285750" lvl="0" indent="-285750">
              <a:buFont typeface="Wingdings" pitchFamily="2" charset="2"/>
              <a:buChar char="§"/>
            </a:pPr>
            <a:r>
              <a:rPr lang="ru-RU" sz="2000" i="1" dirty="0" err="1"/>
              <a:t>сформированность</a:t>
            </a:r>
            <a:r>
              <a:rPr lang="ru-RU" sz="2000" i="1" dirty="0"/>
              <a:t> умений извлекать информацию из разных источников и работать с информацией для решения задач;  </a:t>
            </a:r>
            <a:endParaRPr lang="ru-RU" sz="2000" dirty="0"/>
          </a:p>
          <a:p>
            <a:pPr marL="285750" lvl="0" indent="-285750">
              <a:buFont typeface="Wingdings" pitchFamily="2" charset="2"/>
              <a:buChar char="§"/>
            </a:pPr>
            <a:r>
              <a:rPr lang="ru-RU" sz="2000" i="1" dirty="0" err="1"/>
              <a:t>сформированность</a:t>
            </a:r>
            <a:r>
              <a:rPr lang="ru-RU" sz="2000" i="1" dirty="0"/>
              <a:t> умений формулировать проблему; понимать условия задачи; конструировать способы ее решения; аргументированно представлять результаты решения задачи;</a:t>
            </a:r>
            <a:endParaRPr lang="ru-RU" sz="2000" dirty="0"/>
          </a:p>
          <a:p>
            <a:pPr marL="285750" lvl="0" indent="-285750">
              <a:buFont typeface="Wingdings" pitchFamily="2" charset="2"/>
              <a:buChar char="§"/>
            </a:pPr>
            <a:r>
              <a:rPr lang="ru-RU" sz="2000" i="1" dirty="0" err="1"/>
              <a:t>сформированность</a:t>
            </a:r>
            <a:r>
              <a:rPr lang="ru-RU" sz="2000" i="1" dirty="0"/>
              <a:t> умений взаимодействия учащихся.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1069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836712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FF0000"/>
                </a:solidFill>
              </a:rPr>
              <a:t>Цели учебного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b="1" i="1" dirty="0">
                <a:solidFill>
                  <a:srgbClr val="FF0000"/>
                </a:solidFill>
              </a:rPr>
              <a:t>ролевого проекта «Бионика»:</a:t>
            </a:r>
            <a:endParaRPr lang="ru-RU" sz="2400" dirty="0">
              <a:solidFill>
                <a:srgbClr val="FF0000"/>
              </a:solidFill>
            </a:endParaRPr>
          </a:p>
          <a:p>
            <a:r>
              <a:rPr lang="ru-RU" sz="2400" b="1" i="1" dirty="0"/>
              <a:t>Предметные цели: </a:t>
            </a:r>
            <a:endParaRPr lang="ru-RU" sz="2400" b="1" i="1" dirty="0" smtClean="0"/>
          </a:p>
          <a:p>
            <a:r>
              <a:rPr lang="ru-RU" sz="2400" dirty="0" smtClean="0"/>
              <a:t>овладение </a:t>
            </a:r>
            <a:r>
              <a:rPr lang="ru-RU" sz="2400" dirty="0"/>
              <a:t>учащимися  основами научных знаний о живой природе и их применении в технике; </a:t>
            </a:r>
            <a:endParaRPr lang="ru-RU" sz="2400" dirty="0" smtClean="0"/>
          </a:p>
          <a:p>
            <a:r>
              <a:rPr lang="ru-RU" sz="2400" dirty="0" smtClean="0"/>
              <a:t>формирование </a:t>
            </a:r>
            <a:r>
              <a:rPr lang="ru-RU" sz="2400" dirty="0"/>
              <a:t>умений и навыков, обеспечивающих возможность самостоятельно использовать эти знания при решении задач.</a:t>
            </a:r>
          </a:p>
          <a:p>
            <a:r>
              <a:rPr lang="ru-RU" sz="2400" b="1" i="1" dirty="0"/>
              <a:t>Личностные цели:</a:t>
            </a:r>
            <a:r>
              <a:rPr lang="ru-RU" sz="2400" dirty="0"/>
              <a:t> </a:t>
            </a:r>
            <a:endParaRPr lang="ru-RU" sz="2400" dirty="0" smtClean="0"/>
          </a:p>
          <a:p>
            <a:r>
              <a:rPr lang="ru-RU" sz="2400" dirty="0" smtClean="0"/>
              <a:t>формирование </a:t>
            </a:r>
            <a:r>
              <a:rPr lang="ru-RU" sz="2400" dirty="0"/>
              <a:t>потребностей, мотивации, интересов и увлечений учащихся.</a:t>
            </a:r>
          </a:p>
        </p:txBody>
      </p:sp>
    </p:spTree>
    <p:extLst>
      <p:ext uri="{BB962C8B-B14F-4D97-AF65-F5344CB8AC3E}">
        <p14:creationId xmlns:p14="http://schemas.microsoft.com/office/powerpoint/2010/main" val="1367332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373216"/>
            <a:ext cx="8183880" cy="66182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b="1" dirty="0"/>
              <a:t>I</a:t>
            </a:r>
            <a:r>
              <a:rPr lang="ru-RU" sz="8000" b="1" dirty="0"/>
              <a:t>. </a:t>
            </a:r>
            <a:r>
              <a:rPr lang="ru-RU" sz="8000" b="1" dirty="0">
                <a:solidFill>
                  <a:srgbClr val="FF0000"/>
                </a:solidFill>
              </a:rPr>
              <a:t>Организационный этап</a:t>
            </a:r>
            <a:endParaRPr lang="ru-RU" sz="80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ru-RU" sz="9600" b="1" dirty="0" smtClean="0"/>
              <a:t>1.Предварительная </a:t>
            </a:r>
            <a:r>
              <a:rPr lang="ru-RU" sz="9600" b="1" dirty="0"/>
              <a:t>самостоятельная работа учащихся с литературой - </a:t>
            </a:r>
            <a:r>
              <a:rPr lang="ru-RU" sz="9600" dirty="0"/>
              <a:t>учащиеся добывают информацию о бионике как науке, пограничной между биологией и техникой и тесно связанной с физикой, химией, кибернетикой и инженерными науками - электроникой, навигацией, связью, морским делом и др. </a:t>
            </a:r>
          </a:p>
          <a:p>
            <a:pPr marL="0" indent="0">
              <a:buNone/>
            </a:pPr>
            <a:endParaRPr lang="ru-RU" sz="7200" b="1" i="1" dirty="0" smtClean="0"/>
          </a:p>
          <a:p>
            <a:pPr marL="0" indent="0">
              <a:buNone/>
            </a:pPr>
            <a:r>
              <a:rPr lang="ru-RU" sz="7200" b="1" i="1" dirty="0" smtClean="0"/>
              <a:t>Рекомендуемая </a:t>
            </a:r>
            <a:r>
              <a:rPr lang="ru-RU" sz="7200" b="1" i="1" dirty="0"/>
              <a:t>литература для учащихся:</a:t>
            </a:r>
            <a:endParaRPr lang="ru-RU" sz="7200" dirty="0"/>
          </a:p>
          <a:p>
            <a:pPr marL="0" indent="0">
              <a:buNone/>
            </a:pPr>
            <a:r>
              <a:rPr lang="ru-RU" sz="7200" dirty="0"/>
              <a:t>1. </a:t>
            </a:r>
            <a:r>
              <a:rPr lang="ru-RU" sz="7200" dirty="0" err="1"/>
              <a:t>Бурень</a:t>
            </a:r>
            <a:r>
              <a:rPr lang="ru-RU" sz="7200" dirty="0"/>
              <a:t> В. М.  «Биология и </a:t>
            </a:r>
            <a:r>
              <a:rPr lang="ru-RU" sz="7200" dirty="0" err="1"/>
              <a:t>нанотехнология</a:t>
            </a:r>
            <a:r>
              <a:rPr lang="ru-RU" sz="7200" dirty="0"/>
              <a:t>. Материалы для современной и будущей бионики», Феникс, 2006. </a:t>
            </a:r>
          </a:p>
          <a:p>
            <a:pPr marL="0" indent="0">
              <a:buNone/>
            </a:pPr>
            <a:r>
              <a:rPr lang="ru-RU" sz="7200" dirty="0"/>
              <a:t>2. </a:t>
            </a:r>
            <a:r>
              <a:rPr lang="ru-RU" sz="7200" dirty="0" err="1"/>
              <a:t>Жерарден</a:t>
            </a:r>
            <a:r>
              <a:rPr lang="ru-RU" sz="7200" dirty="0"/>
              <a:t> Л. «Бионика» М., Мир, 1971.</a:t>
            </a:r>
          </a:p>
          <a:p>
            <a:pPr marL="0" indent="0">
              <a:buNone/>
            </a:pPr>
            <a:r>
              <a:rPr lang="ru-RU" sz="7200" dirty="0"/>
              <a:t>3. Лебедев Ю.С. «Архитектура и бионика» М., </a:t>
            </a:r>
            <a:r>
              <a:rPr lang="ru-RU" sz="7200" dirty="0" err="1"/>
              <a:t>Стройиздат</a:t>
            </a:r>
            <a:r>
              <a:rPr lang="ru-RU" sz="7200" dirty="0"/>
              <a:t>, 1971.</a:t>
            </a:r>
          </a:p>
          <a:p>
            <a:pPr marL="0" indent="0">
              <a:buNone/>
            </a:pPr>
            <a:r>
              <a:rPr lang="ru-RU" sz="7200" dirty="0"/>
              <a:t>4. Литинецкий И.Б. «Бионика» М., Просвещение, 1976.</a:t>
            </a:r>
          </a:p>
          <a:p>
            <a:pPr marL="0" indent="0">
              <a:buNone/>
            </a:pPr>
            <a:r>
              <a:rPr lang="ru-RU" sz="7200" dirty="0"/>
              <a:t>5. Литинецкий И.Б. «Изобретатель природа», М., Знание, 1986.</a:t>
            </a:r>
          </a:p>
          <a:p>
            <a:pPr marL="0" indent="0">
              <a:buNone/>
            </a:pPr>
            <a:r>
              <a:rPr lang="ru-RU" sz="7200" dirty="0"/>
              <a:t>6. </a:t>
            </a:r>
            <a:r>
              <a:rPr lang="ru-RU" sz="7200" dirty="0" err="1"/>
              <a:t>Патури</a:t>
            </a:r>
            <a:r>
              <a:rPr lang="ru-RU" sz="7200" dirty="0"/>
              <a:t>. «Растения — гениальные инженеры природы» М., Прогресс, 1979.</a:t>
            </a:r>
          </a:p>
          <a:p>
            <a:pPr marL="0" indent="0">
              <a:buNone/>
            </a:pPr>
            <a:r>
              <a:rPr lang="ru-RU" sz="7200" dirty="0"/>
              <a:t>7. Симаков Ю. «Живые приборы», М., Знание, 1986.</a:t>
            </a:r>
          </a:p>
          <a:p>
            <a:pPr marL="0" indent="0">
              <a:buNone/>
            </a:pPr>
            <a:r>
              <a:rPr lang="ru-RU" sz="8000" dirty="0"/>
              <a:t> 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689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35292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 smtClean="0"/>
              <a:t>I</a:t>
            </a:r>
            <a:r>
              <a:rPr lang="ru-RU" sz="2400" b="1" dirty="0" smtClean="0">
                <a:solidFill>
                  <a:srgbClr val="FF0000"/>
                </a:solidFill>
              </a:rPr>
              <a:t>.Подготовительный этап</a:t>
            </a:r>
          </a:p>
          <a:p>
            <a:pPr lvl="0"/>
            <a:r>
              <a:rPr lang="ru-RU" sz="2400" b="1" dirty="0" smtClean="0"/>
              <a:t>2.Занятие </a:t>
            </a:r>
            <a:r>
              <a:rPr lang="ru-RU" sz="2400" b="1" dirty="0"/>
              <a:t>«Наука бионика» (ведут учителя предметники: биологии, физики, информатики).</a:t>
            </a:r>
            <a:endParaRPr lang="ru-RU" sz="2400" dirty="0"/>
          </a:p>
          <a:p>
            <a:pPr marL="342900" indent="-342900">
              <a:buFont typeface="Wingdings" pitchFamily="2" charset="2"/>
              <a:buChar char="§"/>
            </a:pPr>
            <a:r>
              <a:rPr lang="ru-RU" sz="2000" i="1" dirty="0"/>
              <a:t>Учитель биологии</a:t>
            </a:r>
            <a:r>
              <a:rPr lang="ru-RU" sz="2000" dirty="0"/>
              <a:t> раскрывает особенности бионики как науки, изучающей принципы организации и функционирования биологических систем на молекулярном, клеточном, организменном, популяционном, биогеоценотическом уровнях.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sz="2000" i="1" dirty="0"/>
              <a:t>Учитель физики </a:t>
            </a:r>
            <a:r>
              <a:rPr lang="ru-RU" sz="2000" dirty="0"/>
              <a:t>характеризуют задачи бионики по изучению процессов преобразования энергии и информации, переработки веществ в живых организмах и экосистемах с целью применения полученных знаний создания принципиально новых машин, приборов, механизмов, строительных конструкций, экономичных источников энергии, технологических процессов, эффективных энергетических комплексов и химических производств.  </a:t>
            </a:r>
          </a:p>
        </p:txBody>
      </p:sp>
    </p:spTree>
    <p:extLst>
      <p:ext uri="{BB962C8B-B14F-4D97-AF65-F5344CB8AC3E}">
        <p14:creationId xmlns:p14="http://schemas.microsoft.com/office/powerpoint/2010/main" val="3210765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028343"/>
            <a:ext cx="81369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Беседа с учащимися разновозрастной группы проводится по следующим вопросам: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/>
              <a:t>«Почему учёные, изучающие бионику, избрали своей эмблемой скальпель и паяльник, соединённые знаком интеграла?»,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/>
              <a:t>«Почему их девиз – «Живые прототипы – ключ к новой технике»?»,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/>
              <a:t>«Известны ли вам примеры использования человеком знаний о живых объектах в технических изобретениях?»,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/>
              <a:t>«Зачем человеку необходимо учиться у природы?». </a:t>
            </a:r>
          </a:p>
        </p:txBody>
      </p:sp>
    </p:spTree>
    <p:extLst>
      <p:ext uri="{BB962C8B-B14F-4D97-AF65-F5344CB8AC3E}">
        <p14:creationId xmlns:p14="http://schemas.microsoft.com/office/powerpoint/2010/main" val="2562341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0837" y="620688"/>
            <a:ext cx="820891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/>
              <a:t>В ходе беседы, проводимой совместно учителями биологии, физики и информатики, учащихся подводят к пониманию   того, что: 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sz="2000" dirty="0"/>
              <a:t>изучение нервной системы человека и животных и моделирование нервных клеток для дальнейшего совершенствования вычислительной техники и разработки новых элементов и устройств автоматики и телемеханики; 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sz="2000" dirty="0"/>
              <a:t>исследование органов чувств и других воспринимающих систем живых организмов с целью разработки новых датчиков и систем обнаружения;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sz="2000" dirty="0"/>
              <a:t>изучение принципов ориентации, локации и навигации у различных животных для использования этих принципов в технике;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sz="2000" dirty="0"/>
              <a:t> исследование морфологических, физиологических, биохимических особенностей живых организмов для выдвижения новых технических и научных идей. </a:t>
            </a:r>
          </a:p>
        </p:txBody>
      </p:sp>
    </p:spTree>
    <p:extLst>
      <p:ext uri="{BB962C8B-B14F-4D97-AF65-F5344CB8AC3E}">
        <p14:creationId xmlns:p14="http://schemas.microsoft.com/office/powerpoint/2010/main" val="4074314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28092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0" lvl="1" indent="-400050">
              <a:buAutoNum type="romanUcPeriod"/>
            </a:pPr>
            <a:r>
              <a:rPr lang="ru-RU" sz="2000" b="1" dirty="0" smtClean="0">
                <a:solidFill>
                  <a:srgbClr val="FF0000"/>
                </a:solidFill>
              </a:rPr>
              <a:t>Подготовительный этап</a:t>
            </a:r>
          </a:p>
          <a:p>
            <a:pPr lvl="0"/>
            <a:r>
              <a:rPr lang="ru-RU" sz="2000" b="1" dirty="0" smtClean="0"/>
              <a:t>3. Формирование </a:t>
            </a:r>
            <a:r>
              <a:rPr lang="ru-RU" sz="2000" b="1" dirty="0"/>
              <a:t>групп учащихся учебного проекта «Бионика».</a:t>
            </a:r>
            <a:endParaRPr lang="ru-RU" sz="2000" dirty="0"/>
          </a:p>
          <a:p>
            <a:r>
              <a:rPr lang="ru-RU" sz="2000" b="1" dirty="0"/>
              <a:t>Группа №1</a:t>
            </a:r>
            <a:r>
              <a:rPr lang="ru-RU" sz="2000" dirty="0"/>
              <a:t> «Специалисты по изучению нервной системы человека и животных» (учащиеся 9 класса);</a:t>
            </a:r>
          </a:p>
          <a:p>
            <a:r>
              <a:rPr lang="ru-RU" sz="2000" b="1" dirty="0"/>
              <a:t>Группа №2</a:t>
            </a:r>
            <a:r>
              <a:rPr lang="ru-RU" sz="2000" dirty="0"/>
              <a:t> «Специалисты по исследованию органов чувств и других воспринимающих систем живых организмов» (учащиеся 9 класс); </a:t>
            </a:r>
          </a:p>
          <a:p>
            <a:r>
              <a:rPr lang="ru-RU" sz="2000" b="1" dirty="0"/>
              <a:t>Группа №3</a:t>
            </a:r>
            <a:r>
              <a:rPr lang="ru-RU" sz="2000" dirty="0"/>
              <a:t> «Специалисты по изучению принципов ориентации, локации и навигации у различных животных» (учащиеся 10 и 11 классов); </a:t>
            </a:r>
          </a:p>
          <a:p>
            <a:r>
              <a:rPr lang="ru-RU" sz="2000" b="1" dirty="0"/>
              <a:t>Группа №4 </a:t>
            </a:r>
            <a:r>
              <a:rPr lang="ru-RU" sz="2000" dirty="0"/>
              <a:t>«Специалисты по исследованию морфологических, физиологических, биохимических особенностей живых организмов для выдвижения новых технических и научных идей» (учащиеся 9, 10 и 11 классов);</a:t>
            </a:r>
          </a:p>
          <a:p>
            <a:r>
              <a:rPr lang="ru-RU" sz="2000" b="1" dirty="0"/>
              <a:t>Группа №5</a:t>
            </a:r>
            <a:r>
              <a:rPr lang="ru-RU" sz="2000" dirty="0"/>
              <a:t> «Корреспонденты научных и научно-популярных журналов»;</a:t>
            </a:r>
          </a:p>
          <a:p>
            <a:r>
              <a:rPr lang="ru-RU" sz="2000" b="1" dirty="0"/>
              <a:t>Группа №6</a:t>
            </a:r>
            <a:r>
              <a:rPr lang="ru-RU" sz="2000" dirty="0"/>
              <a:t> «Сотрудники пресс-центра».</a:t>
            </a:r>
          </a:p>
        </p:txBody>
      </p:sp>
    </p:spTree>
    <p:extLst>
      <p:ext uri="{BB962C8B-B14F-4D97-AF65-F5344CB8AC3E}">
        <p14:creationId xmlns:p14="http://schemas.microsoft.com/office/powerpoint/2010/main" val="3029573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836712"/>
            <a:ext cx="81369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i="1" dirty="0" smtClean="0">
                <a:effectLst/>
                <a:ea typeface="Times New Roman"/>
              </a:rPr>
              <a:t>Защита проекта планируется в виде пресс-конференции.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i="1" dirty="0" smtClean="0">
                <a:effectLst/>
                <a:ea typeface="Times New Roman"/>
              </a:rPr>
              <a:t>Кроме групп, изучающих вышеперечисленные проблемы, организуются группы, члены которых исполняют роли «корреспондентов научных журналов» и «сотрудников пресс-центра».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i="1" dirty="0" smtClean="0">
                <a:effectLst/>
                <a:ea typeface="Times New Roman"/>
              </a:rPr>
              <a:t>Все группы получают разные по содержанию задания.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i="1" dirty="0" smtClean="0">
                <a:effectLst/>
                <a:ea typeface="Times New Roman"/>
              </a:rPr>
              <a:t>Отдельное задание получает председатель пресс-конференции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41954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/>
            <a:r>
              <a:rPr lang="en-US" sz="2400" b="1" dirty="0">
                <a:solidFill>
                  <a:srgbClr val="FF0000"/>
                </a:solidFill>
              </a:rPr>
              <a:t>II</a:t>
            </a:r>
            <a:r>
              <a:rPr lang="ru-RU" sz="2400" b="1" dirty="0">
                <a:solidFill>
                  <a:srgbClr val="FF0000"/>
                </a:solidFill>
              </a:rPr>
              <a:t>. Этап – сбор, обработка информации, выбор способов решения задачи</a:t>
            </a:r>
          </a:p>
          <a:p>
            <a:r>
              <a:rPr lang="ru-RU" sz="2400" dirty="0"/>
              <a:t>	</a:t>
            </a:r>
            <a:r>
              <a:rPr lang="ru-RU" sz="2400" b="1" dirty="0"/>
              <a:t>На этом этапе </a:t>
            </a:r>
            <a:r>
              <a:rPr lang="ru-RU" sz="2400" b="1" dirty="0" smtClean="0"/>
              <a:t>организуется самостоятельная деятельность учащихся:</a:t>
            </a:r>
          </a:p>
          <a:p>
            <a:r>
              <a:rPr lang="ru-RU" sz="2400" dirty="0" smtClean="0"/>
              <a:t>по </a:t>
            </a:r>
            <a:r>
              <a:rPr lang="ru-RU" sz="2400" dirty="0"/>
              <a:t>сбору информации, соответствующей тематике работы в </a:t>
            </a:r>
            <a:r>
              <a:rPr lang="ru-RU" sz="2400" dirty="0" smtClean="0"/>
              <a:t>группе </a:t>
            </a:r>
          </a:p>
          <a:p>
            <a:r>
              <a:rPr lang="ru-RU" sz="2400" dirty="0" smtClean="0"/>
              <a:t>подготовке выступлений</a:t>
            </a:r>
          </a:p>
          <a:p>
            <a:r>
              <a:rPr lang="ru-RU" sz="2400" dirty="0" smtClean="0"/>
              <a:t>подбору </a:t>
            </a:r>
            <a:r>
              <a:rPr lang="ru-RU" sz="2400" dirty="0"/>
              <a:t>демонстрационных </a:t>
            </a:r>
            <a:r>
              <a:rPr lang="ru-RU" sz="2400" dirty="0" smtClean="0"/>
              <a:t>материалов </a:t>
            </a:r>
          </a:p>
          <a:p>
            <a:r>
              <a:rPr lang="ru-RU" sz="2400" dirty="0" smtClean="0"/>
              <a:t>оформлению стендов </a:t>
            </a:r>
          </a:p>
          <a:p>
            <a:endParaRPr lang="ru-RU" sz="2400" dirty="0"/>
          </a:p>
          <a:p>
            <a:r>
              <a:rPr lang="ru-RU" sz="2400" dirty="0" smtClean="0"/>
              <a:t>Учителя-предметники  </a:t>
            </a:r>
            <a:r>
              <a:rPr lang="ru-RU" sz="2400" dirty="0"/>
              <a:t>предлагают конкретные задания участникам каждой группы, проводят консультации учащихся.</a:t>
            </a:r>
          </a:p>
        </p:txBody>
      </p:sp>
    </p:spTree>
    <p:extLst>
      <p:ext uri="{BB962C8B-B14F-4D97-AF65-F5344CB8AC3E}">
        <p14:creationId xmlns:p14="http://schemas.microsoft.com/office/powerpoint/2010/main" val="4702190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43</TotalTime>
  <Words>1464</Words>
  <Application>Microsoft Office PowerPoint</Application>
  <PresentationFormat>Экран (4:3)</PresentationFormat>
  <Paragraphs>115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Аспект</vt:lpstr>
      <vt:lpstr>Учебный межпредметный проект «Бионика» (использован материал Н.А. Степановой, к.п.н., доц. кафедры методики обучения биологии и экологии РГПУ им. А. И. Герцена)</vt:lpstr>
      <vt:lpstr>Презентация PowerPoint</vt:lpstr>
      <vt:lpstr>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Учебный межпредметный проект «Бионика» (использован материал Н.А. Степановой, к.п.н., доц. кафедры методики обучения биологии и экологии РГПУ им. А. И. Герцена)</dc:title>
  <dc:creator>Наталья Андреева</dc:creator>
  <cp:lastModifiedBy>Наталья Андреева</cp:lastModifiedBy>
  <cp:revision>5</cp:revision>
  <dcterms:created xsi:type="dcterms:W3CDTF">2020-02-25T19:27:33Z</dcterms:created>
  <dcterms:modified xsi:type="dcterms:W3CDTF">2020-02-25T20:11:17Z</dcterms:modified>
</cp:coreProperties>
</file>