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62" r:id="rId22"/>
    <p:sldId id="263" r:id="rId23"/>
    <p:sldId id="264" r:id="rId24"/>
    <p:sldId id="265" r:id="rId25"/>
    <p:sldId id="266" r:id="rId26"/>
    <p:sldId id="267" r:id="rId27"/>
    <p:sldId id="268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62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63D1-1A52-4016-97A5-9A2465849872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3804-73F4-4829-AE2F-5F1B1FE27258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63D1-1A52-4016-97A5-9A2465849872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3804-73F4-4829-AE2F-5F1B1FE272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63D1-1A52-4016-97A5-9A2465849872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3804-73F4-4829-AE2F-5F1B1FE272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63D1-1A52-4016-97A5-9A2465849872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3804-73F4-4829-AE2F-5F1B1FE272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63D1-1A52-4016-97A5-9A2465849872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3804-73F4-4829-AE2F-5F1B1FE2725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63D1-1A52-4016-97A5-9A2465849872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3804-73F4-4829-AE2F-5F1B1FE272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63D1-1A52-4016-97A5-9A2465849872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3804-73F4-4829-AE2F-5F1B1FE27258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63D1-1A52-4016-97A5-9A2465849872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3804-73F4-4829-AE2F-5F1B1FE272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63D1-1A52-4016-97A5-9A2465849872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3804-73F4-4829-AE2F-5F1B1FE272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63D1-1A52-4016-97A5-9A2465849872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3804-73F4-4829-AE2F-5F1B1FE2725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63D1-1A52-4016-97A5-9A2465849872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73804-73F4-4829-AE2F-5F1B1FE272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6D763D1-1A52-4016-97A5-9A2465849872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B973804-73F4-4829-AE2F-5F1B1FE2725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Внеклассная и внеурочная работа по биологии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48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9906" y="733246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Внеурочные опыты и наблюдения </a:t>
            </a:r>
            <a:r>
              <a:rPr lang="ru-RU" sz="2800" dirty="0" smtClean="0"/>
              <a:t>различны </a:t>
            </a:r>
            <a:r>
              <a:rPr lang="ru-RU" sz="2800" dirty="0"/>
              <a:t>по длительности их проведения (от нескольких часов до месяца и более). </a:t>
            </a:r>
            <a:endParaRPr lang="ru-RU" sz="2800" dirty="0" smtClean="0"/>
          </a:p>
          <a:p>
            <a:r>
              <a:rPr lang="ru-RU" sz="2800" dirty="0" smtClean="0"/>
              <a:t>Количество внеурочных работ при изучении биологии – значительно, а поэтому </a:t>
            </a:r>
            <a:r>
              <a:rPr lang="ru-RU" sz="2800" dirty="0"/>
              <a:t>многие из них </a:t>
            </a:r>
            <a:r>
              <a:rPr lang="ru-RU" sz="2800" dirty="0" smtClean="0"/>
              <a:t>для выполнения поручают небольшим группам учащихся.</a:t>
            </a:r>
            <a:endParaRPr lang="ru-RU" sz="2800" dirty="0"/>
          </a:p>
          <a:p>
            <a:r>
              <a:rPr lang="ru-RU" sz="2800" dirty="0"/>
              <a:t>Учитель заблаговременно </a:t>
            </a:r>
            <a:r>
              <a:rPr lang="ru-RU" sz="2800" dirty="0" smtClean="0"/>
              <a:t>определяет состав группы </a:t>
            </a:r>
            <a:r>
              <a:rPr lang="ru-RU" sz="2800" dirty="0"/>
              <a:t>учащихся и </a:t>
            </a:r>
            <a:r>
              <a:rPr lang="ru-RU" sz="2800" dirty="0" smtClean="0"/>
              <a:t>инструктирует </a:t>
            </a:r>
            <a:r>
              <a:rPr lang="ru-RU" sz="2800" dirty="0"/>
              <a:t>их, ставя вопросы, которые надо выяснить при проведении работы, и давая объяснения, как организовать </a:t>
            </a:r>
            <a:r>
              <a:rPr lang="ru-RU" sz="2800" dirty="0" smtClean="0"/>
              <a:t>ее</a:t>
            </a:r>
            <a:r>
              <a:rPr lang="ru-RU" sz="2800" dirty="0"/>
              <a:t> </a:t>
            </a:r>
            <a:r>
              <a:rPr lang="ru-RU" sz="2800" dirty="0" smtClean="0"/>
              <a:t>и представить результаты..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27941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612845"/>
            <a:ext cx="871296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ВИДЫ ВНЕУРОЧНЫХ РАБОТ</a:t>
            </a:r>
          </a:p>
          <a:p>
            <a:pPr marL="400050" indent="-400050">
              <a:buAutoNum type="romanUcPeriod"/>
            </a:pPr>
            <a:r>
              <a:rPr lang="ru-RU" sz="2400" b="1" dirty="0" smtClean="0"/>
              <a:t>Летние </a:t>
            </a:r>
            <a:r>
              <a:rPr lang="ru-RU" sz="2400" b="1" dirty="0"/>
              <a:t>задания </a:t>
            </a:r>
            <a:r>
              <a:rPr lang="ru-RU" sz="2400" dirty="0"/>
              <a:t>по биологии</a:t>
            </a:r>
            <a:r>
              <a:rPr lang="ru-RU" sz="2400" b="1" dirty="0"/>
              <a:t> </a:t>
            </a:r>
            <a:r>
              <a:rPr lang="ru-RU" sz="2400" b="1" dirty="0" smtClean="0"/>
              <a:t>включены </a:t>
            </a:r>
            <a:r>
              <a:rPr lang="ru-RU" sz="2400" dirty="0" smtClean="0"/>
              <a:t>в школьную программу. </a:t>
            </a:r>
          </a:p>
          <a:p>
            <a:r>
              <a:rPr lang="ru-RU" sz="2400" b="1" dirty="0" smtClean="0"/>
              <a:t>Летние </a:t>
            </a:r>
            <a:r>
              <a:rPr lang="ru-RU" sz="2400" b="1" dirty="0"/>
              <a:t>задания </a:t>
            </a:r>
            <a:r>
              <a:rPr lang="ru-RU" sz="2400" b="1" dirty="0" smtClean="0"/>
              <a:t>предполагают: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наблюдения </a:t>
            </a:r>
            <a:r>
              <a:rPr lang="ru-RU" sz="2400" dirty="0"/>
              <a:t>над животными, 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сбор </a:t>
            </a:r>
            <a:r>
              <a:rPr lang="ru-RU" sz="2400" dirty="0"/>
              <a:t>коллекций, 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определение </a:t>
            </a:r>
            <a:r>
              <a:rPr lang="ru-RU" sz="2400" dirty="0"/>
              <a:t>степени антропогенного воздействия на живые объекты. 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 smtClean="0"/>
              <a:t>Учащиеся </a:t>
            </a:r>
            <a:r>
              <a:rPr lang="ru-RU" sz="2400" b="1" dirty="0"/>
              <a:t>должны </a:t>
            </a:r>
            <a:r>
              <a:rPr lang="ru-RU" sz="2400" b="1" dirty="0" smtClean="0"/>
              <a:t>обладать навыками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гербаризации</a:t>
            </a:r>
            <a:r>
              <a:rPr lang="ru-RU" sz="2400" dirty="0"/>
              <a:t>, 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коллекционирования</a:t>
            </a:r>
            <a:r>
              <a:rPr lang="ru-RU" sz="2400" dirty="0"/>
              <a:t>, 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фиксации </a:t>
            </a:r>
            <a:r>
              <a:rPr lang="ru-RU" sz="2400" dirty="0"/>
              <a:t>результатов наблюдений, 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камеральной </a:t>
            </a:r>
            <a:r>
              <a:rPr lang="ru-RU" sz="2400" dirty="0"/>
              <a:t>обработки материала, т.е. должны быть готовы к их выполнению.</a:t>
            </a:r>
          </a:p>
          <a:p>
            <a:r>
              <a:rPr lang="ru-RU" sz="2000" dirty="0"/>
              <a:t>При выборе летних заданий учитель должен учитывать оснащенность кабинета биологии раздаточным материалом для лабораторных работ, наглядностью (энтомологические коллекции и т. д.).</a:t>
            </a:r>
          </a:p>
        </p:txBody>
      </p:sp>
    </p:spTree>
    <p:extLst>
      <p:ext uri="{BB962C8B-B14F-4D97-AF65-F5344CB8AC3E}">
        <p14:creationId xmlns:p14="http://schemas.microsoft.com/office/powerpoint/2010/main" val="975684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028343"/>
            <a:ext cx="784887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Значение летних заданий: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возможность проведения наблюдений за живыми объектами в естественных условиях с целью накопления фактов, необходимых для усвоения закономерностей;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знакомство с фауной родного края, т.е. реализация краеведческого принципа в обучении биологии;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практическое применение теоретических знаний, приобретенных на уроках биологии;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выработка и совершенствование умений и навыков по сбору коллекций животных;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изготовление наглядных пособий для кабинета биологии.</a:t>
            </a:r>
          </a:p>
        </p:txBody>
      </p:sp>
    </p:spTree>
    <p:extLst>
      <p:ext uri="{BB962C8B-B14F-4D97-AF65-F5344CB8AC3E}">
        <p14:creationId xmlns:p14="http://schemas.microsoft.com/office/powerpoint/2010/main" val="4092587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76672"/>
            <a:ext cx="892899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При выборе и раздаче летних заданий </a:t>
            </a:r>
            <a:r>
              <a:rPr lang="ru-RU" sz="2400" b="1" dirty="0" smtClean="0"/>
              <a:t>учителю важно:</a:t>
            </a:r>
            <a:endParaRPr lang="ru-RU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тщательно продумать систему заданий для каждого класса;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строго индивидуализировать задания ученикам, увлекающимся биологией;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не нарушать принципа добровольности при выборе заданий: предложить учащимся десять различных заданий, 3-4 из которых – для обязательного исполнения;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дать инструктаж к выполнению и показать образец лучшей работы (указать сроки выполнения различных видов </a:t>
            </a:r>
            <a:r>
              <a:rPr lang="ru-RU" sz="2400" dirty="0" smtClean="0"/>
              <a:t>заданий);</a:t>
            </a:r>
            <a:endParaRPr lang="ru-RU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перед выполнением задания познакомить учеников с охраняемыми видами, чтобы исключить их случайный сбор.</a:t>
            </a:r>
          </a:p>
          <a:p>
            <a:r>
              <a:rPr lang="ru-RU" sz="2000" dirty="0"/>
              <a:t>Выполненные летние задания принимаются учителем осенью, поэтому необходимо подведение итогов, которое можно провести в виде выставки экспонатов, фотографий и т.п.</a:t>
            </a:r>
          </a:p>
        </p:txBody>
      </p:sp>
    </p:spTree>
    <p:extLst>
      <p:ext uri="{BB962C8B-B14F-4D97-AF65-F5344CB8AC3E}">
        <p14:creationId xmlns:p14="http://schemas.microsoft.com/office/powerpoint/2010/main" val="3070124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835292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ВИДЫ ВНЕУРОЧНЫХ РАБОТ</a:t>
            </a:r>
          </a:p>
          <a:p>
            <a:r>
              <a:rPr lang="en-US" sz="2800" b="1" dirty="0" smtClean="0"/>
              <a:t>II</a:t>
            </a:r>
            <a:r>
              <a:rPr lang="ru-RU" sz="2800" b="1" dirty="0"/>
              <a:t>. Фенологические наблюдения </a:t>
            </a:r>
            <a:r>
              <a:rPr lang="ru-RU" sz="2800" dirty="0"/>
              <a:t>по биологии</a:t>
            </a:r>
            <a:r>
              <a:rPr lang="ru-RU" sz="2800" b="1" dirty="0"/>
              <a:t> </a:t>
            </a:r>
            <a:r>
              <a:rPr lang="ru-RU" sz="2800" dirty="0"/>
              <a:t>– наблюдения за сезонными изменениями природы, за стадиями развития животных (например, за весенним пробуждением и жизнью насекомых, за сезонными явлениями в жизни птиц, земноводных, пресмыкающихся и т.д.).</a:t>
            </a:r>
          </a:p>
          <a:p>
            <a:r>
              <a:rPr lang="ru-RU" sz="2800" dirty="0"/>
              <a:t>Значение </a:t>
            </a:r>
            <a:r>
              <a:rPr lang="ru-RU" sz="2800" dirty="0" err="1" smtClean="0"/>
              <a:t>фенонаблюдений</a:t>
            </a:r>
            <a:r>
              <a:rPr lang="ru-RU" sz="2800" dirty="0" smtClean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развитие наблюдательности,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р</a:t>
            </a:r>
            <a:r>
              <a:rPr lang="ru-RU" sz="2800" dirty="0" smtClean="0"/>
              <a:t>азвитие познавательного </a:t>
            </a:r>
            <a:r>
              <a:rPr lang="ru-RU" sz="2800" dirty="0"/>
              <a:t>интереса, </a:t>
            </a:r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развитие </a:t>
            </a:r>
            <a:r>
              <a:rPr lang="ru-RU" sz="2800" dirty="0"/>
              <a:t>исследовательских умений учащихся.</a:t>
            </a:r>
          </a:p>
        </p:txBody>
      </p:sp>
    </p:spTree>
    <p:extLst>
      <p:ext uri="{BB962C8B-B14F-4D97-AF65-F5344CB8AC3E}">
        <p14:creationId xmlns:p14="http://schemas.microsoft.com/office/powerpoint/2010/main" val="3671500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12845"/>
            <a:ext cx="79928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Фенологические </a:t>
            </a:r>
            <a:r>
              <a:rPr lang="ru-RU" sz="2400" b="1" dirty="0"/>
              <a:t>н</a:t>
            </a:r>
            <a:r>
              <a:rPr lang="ru-RU" sz="2400" b="1" dirty="0" smtClean="0"/>
              <a:t>аблюдения </a:t>
            </a:r>
            <a:r>
              <a:rPr lang="ru-RU" sz="2400" b="1" dirty="0"/>
              <a:t>по длительности </a:t>
            </a:r>
            <a:r>
              <a:rPr lang="ru-RU" sz="2400" b="1" dirty="0" smtClean="0"/>
              <a:t>проведения</a:t>
            </a:r>
            <a:r>
              <a:rPr lang="ru-RU" sz="24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разовые </a:t>
            </a:r>
            <a:r>
              <a:rPr lang="ru-RU" sz="2400" dirty="0"/>
              <a:t>(проводятся на </a:t>
            </a:r>
            <a:r>
              <a:rPr lang="ru-RU" sz="2400" dirty="0" smtClean="0"/>
              <a:t>экскурсиях),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повседневные </a:t>
            </a:r>
            <a:r>
              <a:rPr lang="ru-RU" sz="2400" dirty="0"/>
              <a:t>(предполагают заполнение календаря природы, ведение исследований).</a:t>
            </a:r>
          </a:p>
          <a:p>
            <a:r>
              <a:rPr lang="ru-RU" sz="2400" b="1" dirty="0" smtClean="0"/>
              <a:t>Основные требования к проведению </a:t>
            </a:r>
            <a:r>
              <a:rPr lang="ru-RU" sz="2400" b="1" dirty="0" err="1" smtClean="0"/>
              <a:t>фенонаблюдений</a:t>
            </a:r>
            <a:r>
              <a:rPr lang="ru-RU" sz="2400" b="1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регулярная </a:t>
            </a:r>
            <a:r>
              <a:rPr lang="ru-RU" sz="2400" dirty="0"/>
              <a:t>и </a:t>
            </a:r>
            <a:r>
              <a:rPr lang="ru-RU" sz="2400" dirty="0" smtClean="0"/>
              <a:t>систематическая регистрация </a:t>
            </a:r>
            <a:r>
              <a:rPr lang="ru-RU" sz="2400" dirty="0"/>
              <a:t>всех явлений, имеющих сезонный характер;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выбор только хорошо известных учащимся и типичных для данной местности объектов;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знакомство учащихся не только с объектами, но и с </a:t>
            </a:r>
            <a:r>
              <a:rPr lang="ru-RU" sz="2400" dirty="0" err="1"/>
              <a:t>фенофазами</a:t>
            </a:r>
            <a:r>
              <a:rPr lang="ru-RU" sz="2400" dirty="0"/>
              <a:t> их развития;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тщательная, точная </a:t>
            </a:r>
            <a:r>
              <a:rPr lang="ru-RU" sz="2400" dirty="0"/>
              <a:t>запись и </a:t>
            </a:r>
            <a:r>
              <a:rPr lang="ru-RU" sz="2400" dirty="0" smtClean="0"/>
              <a:t>фиксация </a:t>
            </a:r>
            <a:r>
              <a:rPr lang="ru-RU" sz="2400" dirty="0"/>
              <a:t>результатов наблюдений.</a:t>
            </a:r>
          </a:p>
        </p:txBody>
      </p:sp>
    </p:spTree>
    <p:extLst>
      <p:ext uri="{BB962C8B-B14F-4D97-AF65-F5344CB8AC3E}">
        <p14:creationId xmlns:p14="http://schemas.microsoft.com/office/powerpoint/2010/main" val="39886183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764704"/>
            <a:ext cx="84249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К </a:t>
            </a:r>
            <a:r>
              <a:rPr lang="ru-RU" sz="2400" b="1" dirty="0"/>
              <a:t>способам обработки фенологических данных</a:t>
            </a:r>
            <a:r>
              <a:rPr lang="ru-RU" sz="2400" dirty="0"/>
              <a:t> </a:t>
            </a:r>
            <a:r>
              <a:rPr lang="ru-RU" sz="2400" dirty="0" smtClean="0"/>
              <a:t>относят: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составление и заполнение календаря природы; 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составление </a:t>
            </a:r>
            <a:r>
              <a:rPr lang="ru-RU" sz="2400" dirty="0"/>
              <a:t>фенологического древа </a:t>
            </a:r>
            <a:r>
              <a:rPr lang="ru-RU" sz="2400" i="1" dirty="0"/>
              <a:t>("стволом" будут являться даты наблюдений, а "кроной" – происходящие в природе события; "ветка" – это стадия развития какого-либо объекта или этап жизнедеятельности: прилет грачей и т.д.)</a:t>
            </a:r>
            <a:r>
              <a:rPr lang="ru-RU" sz="2400" dirty="0"/>
              <a:t>; 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ведение </a:t>
            </a:r>
            <a:r>
              <a:rPr lang="ru-RU" sz="2400" dirty="0"/>
              <a:t>дневника </a:t>
            </a:r>
            <a:r>
              <a:rPr lang="ru-RU" sz="2400" dirty="0" err="1"/>
              <a:t>фенонаблюдений</a:t>
            </a:r>
            <a:r>
              <a:rPr lang="ru-RU" sz="24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414782"/>
              </p:ext>
            </p:extLst>
          </p:nvPr>
        </p:nvGraphicFramePr>
        <p:xfrm>
          <a:off x="611560" y="4365104"/>
          <a:ext cx="7776864" cy="2367880"/>
        </p:xfrm>
        <a:graphic>
          <a:graphicData uri="http://schemas.openxmlformats.org/drawingml/2006/table">
            <a:tbl>
              <a:tblPr/>
              <a:tblGrid>
                <a:gridCol w="1298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1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96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Дата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Гидрометеорологические наблюдения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Явления в жизни животных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9240">
                <a:tc>
                  <a:txBody>
                    <a:bodyPr/>
                    <a:lstStyle/>
                    <a:p>
                      <a:pPr indent="450215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667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2877" y="116632"/>
            <a:ext cx="8831117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ВИДЫ ВНЕУРОЧНЫХ  РАБОТ</a:t>
            </a:r>
          </a:p>
          <a:p>
            <a:r>
              <a:rPr lang="en-US" sz="2400" b="1" dirty="0" smtClean="0"/>
              <a:t>III</a:t>
            </a:r>
            <a:r>
              <a:rPr lang="ru-RU" sz="2400" b="1" dirty="0"/>
              <a:t>. Постановка опытов в классе и на пришкольном участке </a:t>
            </a:r>
            <a:r>
              <a:rPr lang="ru-RU" sz="2400" b="1" dirty="0" smtClean="0"/>
              <a:t>- опытническая работа </a:t>
            </a:r>
            <a:r>
              <a:rPr lang="ru-RU" sz="2400" dirty="0" smtClean="0"/>
              <a:t>(</a:t>
            </a:r>
            <a:r>
              <a:rPr lang="ru-RU" sz="2000" dirty="0" smtClean="0"/>
              <a:t>также </a:t>
            </a:r>
            <a:r>
              <a:rPr lang="ru-RU" sz="2000" dirty="0"/>
              <a:t>является обязательной частью школьной </a:t>
            </a:r>
            <a:r>
              <a:rPr lang="ru-RU" sz="2000" dirty="0" smtClean="0"/>
              <a:t>программы)</a:t>
            </a:r>
          </a:p>
          <a:p>
            <a:r>
              <a:rPr lang="ru-RU" sz="2400" dirty="0"/>
              <a:t>Организация опытнической работы </a:t>
            </a:r>
            <a:r>
              <a:rPr lang="ru-RU" sz="2400" dirty="0" smtClean="0"/>
              <a:t>должна </a:t>
            </a:r>
            <a:r>
              <a:rPr lang="ru-RU" sz="2400" dirty="0"/>
              <a:t>соответствовать следующим </a:t>
            </a:r>
            <a:r>
              <a:rPr lang="ru-RU" sz="2400" dirty="0" smtClean="0"/>
              <a:t>требованиям принципов:</a:t>
            </a:r>
            <a:endParaRPr lang="ru-RU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научность – опыт не должен противоречить требованиям норм биологии вида;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целесообразность – опыт должен быть практически полезным;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доступность – опыт должен соответствовать уровню знаний учащихся на данный момент;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выполнимость – опыт должен быть практически выполнимым;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достоверность – тщательное обдумывание и учет всех условий опыта, в том числе тех, которые не зависят от человека.  </a:t>
            </a:r>
          </a:p>
        </p:txBody>
      </p:sp>
    </p:spTree>
    <p:extLst>
      <p:ext uri="{BB962C8B-B14F-4D97-AF65-F5344CB8AC3E}">
        <p14:creationId xmlns:p14="http://schemas.microsoft.com/office/powerpoint/2010/main" val="1135029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5419" y="692696"/>
            <a:ext cx="828092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ВИДЫ ВНЕУРОЧНЫХ РАБОТ</a:t>
            </a:r>
          </a:p>
          <a:p>
            <a:r>
              <a:rPr lang="en-US" sz="2400" b="1" dirty="0" smtClean="0"/>
              <a:t>IV</a:t>
            </a:r>
            <a:r>
              <a:rPr lang="ru-RU" sz="2400" b="1" dirty="0"/>
              <a:t>. Работа с источниками информации – </a:t>
            </a:r>
            <a:r>
              <a:rPr lang="ru-RU" sz="2400" dirty="0"/>
              <a:t>форма внеурочной работы по биологии, целью которой является получение сведений, подтверждающих положения изучаемых биологических теорий, формирование биологических знаний.</a:t>
            </a:r>
          </a:p>
          <a:p>
            <a:r>
              <a:rPr lang="ru-RU" sz="2400" b="1" dirty="0"/>
              <a:t>Достоинства работы с источниками </a:t>
            </a:r>
            <a:r>
              <a:rPr lang="ru-RU" sz="2400" b="1" dirty="0" smtClean="0"/>
              <a:t>информации: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знакомство </a:t>
            </a:r>
            <a:r>
              <a:rPr lang="ru-RU" sz="2400" dirty="0"/>
              <a:t>с многочисленными и разнообразными фактами, альтернативными мнениями и гипотезами; 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изучение </a:t>
            </a:r>
            <a:r>
              <a:rPr lang="ru-RU" sz="2400" dirty="0"/>
              <a:t>биографии и деятельности выдающихся биологов; 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освещение </a:t>
            </a:r>
            <a:r>
              <a:rPr lang="ru-RU" sz="2400" dirty="0"/>
              <a:t>достижений современной биологической науки.</a:t>
            </a:r>
          </a:p>
        </p:txBody>
      </p:sp>
    </p:spTree>
    <p:extLst>
      <p:ext uri="{BB962C8B-B14F-4D97-AF65-F5344CB8AC3E}">
        <p14:creationId xmlns:p14="http://schemas.microsoft.com/office/powerpoint/2010/main" val="2568675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878497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Источниками информации являются:</a:t>
            </a:r>
            <a:r>
              <a:rPr lang="ru-RU" sz="2000" dirty="0"/>
              <a:t> </a:t>
            </a:r>
            <a:endParaRPr lang="ru-RU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текст </a:t>
            </a:r>
            <a:r>
              <a:rPr lang="ru-RU" sz="2000" dirty="0"/>
              <a:t>и рисунки учебника, </a:t>
            </a:r>
            <a:endParaRPr lang="ru-RU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периодические </a:t>
            </a:r>
            <a:r>
              <a:rPr lang="ru-RU" sz="2000" dirty="0"/>
              <a:t>издания, </a:t>
            </a:r>
            <a:endParaRPr lang="ru-RU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иллюстрации </a:t>
            </a:r>
            <a:r>
              <a:rPr lang="ru-RU" sz="2000" dirty="0"/>
              <a:t>(открытки), </a:t>
            </a:r>
            <a:endParaRPr lang="ru-RU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научно-популярная </a:t>
            </a:r>
            <a:r>
              <a:rPr lang="ru-RU" sz="2000" dirty="0"/>
              <a:t>и специальная литература.</a:t>
            </a:r>
          </a:p>
          <a:p>
            <a:r>
              <a:rPr lang="ru-RU" sz="2000" b="1" dirty="0"/>
              <a:t>Способами данной </a:t>
            </a:r>
            <a:r>
              <a:rPr lang="ru-RU" sz="2000" b="1" dirty="0" smtClean="0"/>
              <a:t>деятельности</a:t>
            </a:r>
            <a:r>
              <a:rPr lang="ru-RU" sz="2000" dirty="0" smtClean="0"/>
              <a:t>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работа </a:t>
            </a:r>
            <a:r>
              <a:rPr lang="ru-RU" sz="2000" dirty="0"/>
              <a:t>с компонентами учебника; </a:t>
            </a:r>
            <a:endParaRPr lang="ru-RU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реферирование</a:t>
            </a:r>
            <a:r>
              <a:rPr lang="ru-RU" sz="2000" dirty="0"/>
              <a:t>; </a:t>
            </a:r>
            <a:endParaRPr lang="ru-RU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подготовка </a:t>
            </a:r>
            <a:r>
              <a:rPr lang="ru-RU" sz="2000" dirty="0"/>
              <a:t>сообщений; </a:t>
            </a:r>
            <a:endParaRPr lang="ru-RU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ведение </a:t>
            </a:r>
            <a:r>
              <a:rPr lang="ru-RU" sz="2000" dirty="0"/>
              <a:t>бюллетеня.</a:t>
            </a:r>
          </a:p>
          <a:p>
            <a:r>
              <a:rPr lang="ru-RU" sz="2000" b="1" dirty="0"/>
              <a:t>При работе над рефератом </a:t>
            </a:r>
            <a:r>
              <a:rPr lang="ru-RU" sz="2000" b="1" dirty="0" smtClean="0"/>
              <a:t>учитывается: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тема </a:t>
            </a:r>
            <a:r>
              <a:rPr lang="ru-RU" sz="2000" dirty="0"/>
              <a:t>определяется учителем и учеником совместно, намечается план деятельности, </a:t>
            </a:r>
            <a:endParaRPr lang="ru-RU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определяется </a:t>
            </a:r>
            <a:r>
              <a:rPr lang="ru-RU" sz="2000" dirty="0"/>
              <a:t>порядок работы с литературой. Обсуждение полученной информации важно не только на конечной стадии, но и на промежуточной, где учитель может уточнить выбранное направление поиска. </a:t>
            </a:r>
            <a:endParaRPr lang="ru-RU" sz="2000" dirty="0" smtClean="0"/>
          </a:p>
          <a:p>
            <a:r>
              <a:rPr lang="ru-RU" sz="2000" b="1" dirty="0" smtClean="0"/>
              <a:t>Реферат </a:t>
            </a:r>
            <a:r>
              <a:rPr lang="ru-RU" sz="2000" b="1" dirty="0"/>
              <a:t>оформляется согласно требованиям </a:t>
            </a:r>
            <a:r>
              <a:rPr lang="ru-RU" sz="2000" dirty="0"/>
              <a:t>и защищается в ходе определенного </a:t>
            </a:r>
            <a:r>
              <a:rPr lang="ru-RU" sz="2000" dirty="0" smtClean="0"/>
              <a:t>урока или на конкурсе </a:t>
            </a:r>
            <a:r>
              <a:rPr lang="ru-RU" sz="2000" dirty="0"/>
              <a:t>ученических работ школы, района, города, области.</a:t>
            </a:r>
          </a:p>
        </p:txBody>
      </p:sp>
    </p:spTree>
    <p:extLst>
      <p:ext uri="{BB962C8B-B14F-4D97-AF65-F5344CB8AC3E}">
        <p14:creationId xmlns:p14="http://schemas.microsoft.com/office/powerpoint/2010/main" val="2043563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89459"/>
            <a:ext cx="85689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Внеурочная работа</a:t>
            </a:r>
            <a:r>
              <a:rPr lang="ru-RU" sz="2800" dirty="0"/>
              <a:t> – это форма организации учебной деятельности для выполнения обязательных, связанных с предметом, работ по индивидуальным или групповым заданиям. </a:t>
            </a:r>
            <a:endParaRPr lang="ru-RU" sz="2800" dirty="0" smtClean="0"/>
          </a:p>
          <a:p>
            <a:r>
              <a:rPr lang="ru-RU" sz="2800" dirty="0" smtClean="0"/>
              <a:t>К </a:t>
            </a:r>
            <a:r>
              <a:rPr lang="ru-RU" sz="2800" dirty="0"/>
              <a:t>ним </a:t>
            </a:r>
            <a:r>
              <a:rPr lang="ru-RU" sz="2800" dirty="0" smtClean="0"/>
              <a:t>относятся: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фенологические </a:t>
            </a:r>
            <a:r>
              <a:rPr lang="ru-RU" sz="2800" dirty="0"/>
              <a:t>наблюдения, </a:t>
            </a:r>
            <a:endParaRPr lang="ru-RU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летние </a:t>
            </a:r>
            <a:r>
              <a:rPr lang="ru-RU" sz="2800" dirty="0"/>
              <a:t>задания, </a:t>
            </a:r>
            <a:endParaRPr lang="ru-RU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опыты </a:t>
            </a:r>
            <a:r>
              <a:rPr lang="ru-RU" sz="2800" dirty="0"/>
              <a:t>в кабинете и на пришкольном участке, </a:t>
            </a:r>
            <a:endParaRPr lang="ru-RU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работа </a:t>
            </a:r>
            <a:r>
              <a:rPr lang="ru-RU" sz="2800" dirty="0"/>
              <a:t>с дополнительной литературой.</a:t>
            </a:r>
          </a:p>
        </p:txBody>
      </p:sp>
    </p:spTree>
    <p:extLst>
      <p:ext uri="{BB962C8B-B14F-4D97-AF65-F5344CB8AC3E}">
        <p14:creationId xmlns:p14="http://schemas.microsoft.com/office/powerpoint/2010/main" val="77289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551837"/>
            <a:ext cx="78488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Все описанные выше виды внеурочной работы дают дополнительную информацию, обогащают учебно-познавательную деятельность учащихся и формируют мыслящую личность.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11299810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48680"/>
            <a:ext cx="871296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Внеклассная</a:t>
            </a:r>
            <a:r>
              <a:rPr lang="ru-RU" sz="2800" dirty="0"/>
              <a:t> </a:t>
            </a:r>
            <a:r>
              <a:rPr lang="ru-RU" sz="2800" b="1" dirty="0"/>
              <a:t>работа не обязательна </a:t>
            </a:r>
            <a:r>
              <a:rPr lang="ru-RU" sz="2800" dirty="0"/>
              <a:t>для всех школьников и охватывает главным образом тех, которые проявляют интерес к биологии. </a:t>
            </a:r>
            <a:endParaRPr lang="ru-RU" sz="2800" dirty="0" smtClean="0"/>
          </a:p>
          <a:p>
            <a:r>
              <a:rPr lang="ru-RU" sz="2800" b="1" dirty="0" smtClean="0"/>
              <a:t>Содержание </a:t>
            </a:r>
            <a:r>
              <a:rPr lang="ru-RU" sz="2800" b="1" dirty="0"/>
              <a:t>внеклассной работы</a:t>
            </a:r>
            <a:r>
              <a:rPr lang="ru-RU" sz="2800" dirty="0"/>
              <a:t> </a:t>
            </a:r>
            <a:endParaRPr lang="ru-RU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не </a:t>
            </a:r>
            <a:r>
              <a:rPr lang="ru-RU" sz="2800" dirty="0"/>
              <a:t>ограничивается рамками учебной программы,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значительно </a:t>
            </a:r>
            <a:r>
              <a:rPr lang="ru-RU" sz="2800" dirty="0"/>
              <a:t>выходит за ее </a:t>
            </a:r>
            <a:r>
              <a:rPr lang="ru-RU" sz="2800" dirty="0" smtClean="0"/>
              <a:t>пределы,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определяется </a:t>
            </a:r>
            <a:r>
              <a:rPr lang="ru-RU" sz="2800" dirty="0"/>
              <a:t>интересами </a:t>
            </a:r>
            <a:r>
              <a:rPr lang="ru-RU" sz="2800" dirty="0" smtClean="0"/>
              <a:t>учащихся (которые </a:t>
            </a:r>
            <a:r>
              <a:rPr lang="ru-RU" sz="2800" dirty="0"/>
              <a:t>часто складываются под влиянием учителя </a:t>
            </a:r>
            <a:r>
              <a:rPr lang="ru-RU" sz="2800" dirty="0" smtClean="0"/>
              <a:t>биологии). </a:t>
            </a:r>
            <a:endParaRPr lang="ru-RU" sz="2800" dirty="0"/>
          </a:p>
          <a:p>
            <a:r>
              <a:rPr lang="ru-RU" sz="2400" dirty="0"/>
              <a:t>Внеклассная работа по своему содержанию очень многогранна и требует от учителя творческого подхода к ее проведению в каждом конкретном случае, причем учителю приходится учитывать местные условия, индивидуальные возможности и интересы учащихся. </a:t>
            </a:r>
          </a:p>
        </p:txBody>
      </p:sp>
    </p:spTree>
    <p:extLst>
      <p:ext uri="{BB962C8B-B14F-4D97-AF65-F5344CB8AC3E}">
        <p14:creationId xmlns:p14="http://schemas.microsoft.com/office/powerpoint/2010/main" val="12129752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927" y="476672"/>
            <a:ext cx="872099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Условия организации внеклассной работы по </a:t>
            </a:r>
            <a:r>
              <a:rPr lang="ru-RU" sz="2400" b="1" dirty="0" smtClean="0"/>
              <a:t>биологии</a:t>
            </a:r>
            <a:endParaRPr lang="ru-RU" sz="2400" b="1" dirty="0"/>
          </a:p>
          <a:p>
            <a:r>
              <a:rPr lang="ru-RU" sz="2400" dirty="0"/>
              <a:t>Успех внеклассной работы по биологии </a:t>
            </a:r>
            <a:r>
              <a:rPr lang="ru-RU" sz="2400" dirty="0" smtClean="0"/>
              <a:t>зависит </a:t>
            </a:r>
            <a:r>
              <a:rPr lang="ru-RU" sz="2400" dirty="0"/>
              <a:t>от соблюдения основных </a:t>
            </a:r>
            <a:r>
              <a:rPr lang="ru-RU" sz="2400" dirty="0" smtClean="0"/>
              <a:t>условий: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Внеклассной </a:t>
            </a:r>
            <a:r>
              <a:rPr lang="ru-RU" sz="2400" dirty="0"/>
              <a:t>работой могут заниматься все интересующиеся биологией школьники, не совсем удовлетворительные успехи в учебе не могут быть препятствием для участия в </a:t>
            </a:r>
            <a:r>
              <a:rPr lang="ru-RU" sz="2400" dirty="0" smtClean="0"/>
              <a:t>ней.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При </a:t>
            </a:r>
            <a:r>
              <a:rPr lang="ru-RU" sz="2400" dirty="0"/>
              <a:t>организации внеклассной работы следует учитывать возрастные особенности  </a:t>
            </a:r>
            <a:r>
              <a:rPr lang="ru-RU" sz="2400" dirty="0" smtClean="0"/>
              <a:t>учащихся.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В </a:t>
            </a:r>
            <a:r>
              <a:rPr lang="ru-RU" sz="2400" dirty="0"/>
              <a:t>основе внеклассной работы должна быть самостоятельная, преимущественно практического характера деятельность </a:t>
            </a:r>
            <a:r>
              <a:rPr lang="ru-RU" sz="2400" dirty="0" smtClean="0"/>
              <a:t>учащихся.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Внеклассная </a:t>
            </a:r>
            <a:r>
              <a:rPr lang="ru-RU" sz="2400" dirty="0"/>
              <a:t>работа должна проводиться постоянно, а не от случая к </a:t>
            </a:r>
            <a:r>
              <a:rPr lang="ru-RU" sz="2400" dirty="0" smtClean="0"/>
              <a:t>случаю.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Внеклассная </a:t>
            </a:r>
            <a:r>
              <a:rPr lang="ru-RU" sz="2400" dirty="0"/>
              <a:t>работа школьников по биологии может быть успешной при условии постоянного руководства ею со стороны педагогического коллектива. </a:t>
            </a:r>
          </a:p>
        </p:txBody>
      </p:sp>
    </p:spTree>
    <p:extLst>
      <p:ext uri="{BB962C8B-B14F-4D97-AF65-F5344CB8AC3E}">
        <p14:creationId xmlns:p14="http://schemas.microsoft.com/office/powerpoint/2010/main" val="32361523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5846"/>
            <a:ext cx="81369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Основные показатели </a:t>
            </a:r>
            <a:r>
              <a:rPr lang="ru-RU" sz="2400" b="1" dirty="0"/>
              <a:t>эффективности внеклассной работы по </a:t>
            </a:r>
            <a:r>
              <a:rPr lang="ru-RU" sz="2400" b="1" dirty="0" smtClean="0"/>
              <a:t>биологии:</a:t>
            </a:r>
            <a:endParaRPr lang="ru-RU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/>
              <a:t>повышение </a:t>
            </a:r>
            <a:r>
              <a:rPr lang="ru-RU" sz="2400" dirty="0" smtClean="0"/>
              <a:t>качества усвоения </a:t>
            </a:r>
            <a:r>
              <a:rPr lang="ru-RU" sz="2400" dirty="0"/>
              <a:t>биологических знаний и умений школьников;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/>
              <a:t>интеллектуальный и эмоциональный настрой учащихся: повышение интереса к занятиям в классе и во внеурочное время, чтение дополнительной литературы, активное участие в общественно-полезной работе и др.;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/>
              <a:t>рост самостоятельности школьников во время </a:t>
            </a:r>
            <a:r>
              <a:rPr lang="ru-RU" sz="2400" dirty="0" smtClean="0"/>
              <a:t>выполнения урочной </a:t>
            </a:r>
            <a:r>
              <a:rPr lang="ru-RU" sz="2400" dirty="0"/>
              <a:t>и домашней работы;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/>
              <a:t>п</a:t>
            </a:r>
            <a:r>
              <a:rPr lang="ru-RU" sz="2400" dirty="0" smtClean="0"/>
              <a:t>овышение качества усвоения знаний </a:t>
            </a:r>
            <a:r>
              <a:rPr lang="ru-RU" sz="2400" dirty="0"/>
              <a:t>по другим предметам;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/>
              <a:t>приобретение навыков работы с различными источниками информации;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/>
              <a:t>повышение общего уровня культуры школьников.</a:t>
            </a:r>
          </a:p>
        </p:txBody>
      </p:sp>
    </p:spTree>
    <p:extLst>
      <p:ext uri="{BB962C8B-B14F-4D97-AF65-F5344CB8AC3E}">
        <p14:creationId xmlns:p14="http://schemas.microsoft.com/office/powerpoint/2010/main" val="1718708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Другие </a:t>
            </a:r>
            <a:r>
              <a:rPr lang="ru-RU" sz="2800" b="1" dirty="0"/>
              <a:t>показатели эффективности </a:t>
            </a:r>
            <a:r>
              <a:rPr lang="ru-RU" sz="2800" b="1" dirty="0" smtClean="0"/>
              <a:t>проведения внеклассной работы (организационная сторона):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количество </a:t>
            </a:r>
            <a:r>
              <a:rPr lang="ru-RU" sz="2800" dirty="0"/>
              <a:t>учащихся, вовлеченное в работу, </a:t>
            </a:r>
            <a:endParaRPr lang="ru-RU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б</a:t>
            </a:r>
            <a:r>
              <a:rPr lang="ru-RU" sz="2800" dirty="0" smtClean="0"/>
              <a:t>лагоприятная рабочая атмосфера  при </a:t>
            </a:r>
            <a:r>
              <a:rPr lang="ru-RU" sz="2800" dirty="0"/>
              <a:t>проведении мероприятий, </a:t>
            </a:r>
            <a:endParaRPr lang="ru-RU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стабильный </a:t>
            </a:r>
            <a:r>
              <a:rPr lang="ru-RU" sz="2800" dirty="0"/>
              <a:t>состав группы</a:t>
            </a:r>
            <a:r>
              <a:rPr lang="ru-RU" sz="2800" dirty="0" smtClean="0"/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положительные </a:t>
            </a:r>
            <a:r>
              <a:rPr lang="ru-RU" sz="2800" dirty="0"/>
              <a:t>изменения в </a:t>
            </a:r>
            <a:r>
              <a:rPr lang="ru-RU" sz="2800" dirty="0" smtClean="0"/>
              <a:t>поведении детей;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д</a:t>
            </a:r>
            <a:r>
              <a:rPr lang="ru-RU" sz="2800" dirty="0" smtClean="0"/>
              <a:t>оброжелательный характер взаимоотношений участников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659963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20891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Основное содержание внеклассной работы по биологии целесообразно связывать с изучением</a:t>
            </a:r>
            <a:r>
              <a:rPr lang="ru-RU" sz="2800" dirty="0"/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/>
              <a:t>природы родного края,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/>
              <a:t>достижений наук в области рационального природопользования,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/>
              <a:t>экологических проблем своего края,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с пропагандой </a:t>
            </a:r>
            <a:r>
              <a:rPr lang="ru-RU" sz="2800" dirty="0"/>
              <a:t>природоохранных знаний.</a:t>
            </a:r>
          </a:p>
          <a:p>
            <a:r>
              <a:rPr lang="ru-RU" sz="2800" dirty="0"/>
              <a:t>При конкретном определении содержания внеклассной работы следует отдавать предпочтение тем видам деятельности, которые имеют общественно-полезную значимость, дают возможность осуществлять связь теории и практики.</a:t>
            </a:r>
          </a:p>
        </p:txBody>
      </p:sp>
    </p:spTree>
    <p:extLst>
      <p:ext uri="{BB962C8B-B14F-4D97-AF65-F5344CB8AC3E}">
        <p14:creationId xmlns:p14="http://schemas.microsoft.com/office/powerpoint/2010/main" val="2849453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92696"/>
            <a:ext cx="85689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Значение внеклассной работы: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внеклассная работа позволяет значительно расширить и углубить полученные на уроках знания;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способствует раскрытию наблюдательности, мышления, исследовательских навыков учащихся;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позволяет развивать навыки самостоятельной работы с научно-популярной литературой, оборудованием;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способствует выявлению склонности к науке, помогает выбрать будущую профессию;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позволяет осуществить связь теории с практикой;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позволяет войти в тесный контакт с живой природой, осознать ее универсальную ценность (эстетическое, когнитивное, этическое и прагматическое отношение человека к природе). </a:t>
            </a:r>
          </a:p>
          <a:p>
            <a:r>
              <a:rPr lang="ru-RU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994380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889844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Внеклассная работа</a:t>
            </a:r>
            <a:r>
              <a:rPr lang="ru-RU" sz="2400" dirty="0"/>
              <a:t> </a:t>
            </a:r>
            <a:r>
              <a:rPr lang="ru-RU" sz="2400" b="1" dirty="0"/>
              <a:t>строится на основе интересов учащихся</a:t>
            </a:r>
            <a:r>
              <a:rPr lang="ru-RU" sz="2400" dirty="0"/>
              <a:t>, увлеченных биологией, и не ограничивается рамками учебной программы. </a:t>
            </a:r>
            <a:endParaRPr lang="ru-RU" sz="2400" dirty="0" smtClean="0"/>
          </a:p>
          <a:p>
            <a:r>
              <a:rPr lang="ru-RU" sz="2400" dirty="0" smtClean="0"/>
              <a:t>Направление </a:t>
            </a:r>
            <a:r>
              <a:rPr lang="ru-RU" sz="2400" dirty="0"/>
              <a:t>внеклассной работы </a:t>
            </a:r>
            <a:r>
              <a:rPr lang="ru-RU" sz="2400" dirty="0" smtClean="0"/>
              <a:t>зависит </a:t>
            </a:r>
            <a:r>
              <a:rPr lang="ru-RU" sz="2400" dirty="0"/>
              <a:t>от того, в каких темах биологии учитель более компетентен, от природного окружения школы.</a:t>
            </a:r>
          </a:p>
          <a:p>
            <a:r>
              <a:rPr lang="ru-RU" sz="2400" dirty="0"/>
              <a:t>Внеклассные мероприятия полезны, так как обогащают учащихся знаниями о многообразии животного мира, закономерностях его развития, жизни отдельных животных, учат работать с литературой, развивают исследовательские способности учащихся, наблюдательность, настоящую любовь к природе.</a:t>
            </a:r>
          </a:p>
        </p:txBody>
      </p:sp>
    </p:spTree>
    <p:extLst>
      <p:ext uri="{BB962C8B-B14F-4D97-AF65-F5344CB8AC3E}">
        <p14:creationId xmlns:p14="http://schemas.microsoft.com/office/powerpoint/2010/main" val="32580441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889844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Интерес </a:t>
            </a:r>
            <a:r>
              <a:rPr lang="ru-RU" sz="2400" b="1" dirty="0" smtClean="0"/>
              <a:t>учащихся к </a:t>
            </a:r>
            <a:r>
              <a:rPr lang="ru-RU" sz="2400" b="1" dirty="0"/>
              <a:t>внеклассной работе </a:t>
            </a:r>
            <a:r>
              <a:rPr lang="ru-RU" sz="2400" dirty="0"/>
              <a:t>обычно проявляется на уроках биологии и во время выполнения ими внеурочных заданий. </a:t>
            </a:r>
            <a:endParaRPr lang="ru-RU" sz="2400" dirty="0" smtClean="0"/>
          </a:p>
          <a:p>
            <a:r>
              <a:rPr lang="ru-RU" sz="2400" dirty="0" smtClean="0"/>
              <a:t>В классе </a:t>
            </a:r>
            <a:r>
              <a:rPr lang="ru-RU" sz="2400" dirty="0"/>
              <a:t>находятся учащиеся, желающие сделать доклад, изготовить наглядное пособие, провести наблюдения или поставить </a:t>
            </a:r>
            <a:r>
              <a:rPr lang="ru-RU" sz="2400" dirty="0" smtClean="0"/>
              <a:t>опыт. Такой способ организации можно </a:t>
            </a:r>
            <a:r>
              <a:rPr lang="ru-RU" sz="2400" dirty="0"/>
              <a:t>отнести </a:t>
            </a:r>
            <a:r>
              <a:rPr lang="ru-RU" sz="2400" b="1" dirty="0"/>
              <a:t>к индивидуальной форме внеклассной работы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88961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859340"/>
            <a:ext cx="79928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Групповые эпизодические занятия </a:t>
            </a:r>
            <a:r>
              <a:rPr lang="ru-RU" sz="2400" dirty="0"/>
              <a:t>– занятия, проводимые </a:t>
            </a:r>
            <a:r>
              <a:rPr lang="ru-RU" sz="2400" dirty="0" smtClean="0"/>
              <a:t>периодически и </a:t>
            </a:r>
            <a:r>
              <a:rPr lang="ru-RU" sz="2400" dirty="0"/>
              <a:t>с непостоянным составом учащихся. В практике </a:t>
            </a:r>
            <a:r>
              <a:rPr lang="ru-RU" sz="2400" dirty="0" smtClean="0"/>
              <a:t> - День </a:t>
            </a:r>
            <a:r>
              <a:rPr lang="ru-RU" sz="2400" dirty="0"/>
              <a:t>птиц или </a:t>
            </a:r>
            <a:r>
              <a:rPr lang="ru-RU" sz="2400" dirty="0" smtClean="0"/>
              <a:t>биологический КВН (учитель </a:t>
            </a:r>
            <a:r>
              <a:rPr lang="ru-RU" sz="2400" dirty="0"/>
              <a:t>подбирает группу учащихся, которые хотят провести коллективное наблюдение, выпустить бюллетень, оформить зал и т. д. </a:t>
            </a:r>
            <a:r>
              <a:rPr lang="ru-RU" sz="2400" dirty="0" smtClean="0"/>
              <a:t>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17456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908720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Признаки </a:t>
            </a:r>
            <a:r>
              <a:rPr lang="ru-RU" sz="2800" b="1" dirty="0"/>
              <a:t>внеурочной </a:t>
            </a:r>
            <a:r>
              <a:rPr lang="ru-RU" sz="2800" b="1" dirty="0" smtClean="0"/>
              <a:t>работы :</a:t>
            </a:r>
            <a:endParaRPr lang="ru-RU" sz="2800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/>
              <a:t>непосредственная связь заданий с программным материалом;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/>
              <a:t>обязательное участие школьников в работе над заданиями;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/>
              <a:t>использование полученных результатов на последующих уроках;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/>
              <a:t>оценка работы школьника.</a:t>
            </a:r>
          </a:p>
        </p:txBody>
      </p:sp>
    </p:spTree>
    <p:extLst>
      <p:ext uri="{BB962C8B-B14F-4D97-AF65-F5344CB8AC3E}">
        <p14:creationId xmlns:p14="http://schemas.microsoft.com/office/powerpoint/2010/main" val="410578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2103" y="666299"/>
            <a:ext cx="8136904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Кружковая форма внеклассной работы </a:t>
            </a:r>
            <a:r>
              <a:rPr lang="ru-RU" sz="2400" dirty="0"/>
              <a:t>предполагает работу с группой учащихся, относительно постоянного состава. </a:t>
            </a:r>
            <a:endParaRPr lang="ru-RU" sz="2400" dirty="0" smtClean="0"/>
          </a:p>
          <a:p>
            <a:r>
              <a:rPr lang="ru-RU" sz="2400" dirty="0" smtClean="0"/>
              <a:t>Работа </a:t>
            </a:r>
            <a:r>
              <a:rPr lang="ru-RU" sz="2400" dirty="0"/>
              <a:t>с ней ведется в течение всего года по определенному плану. </a:t>
            </a:r>
            <a:endParaRPr lang="ru-RU" sz="2400" dirty="0" smtClean="0"/>
          </a:p>
          <a:p>
            <a:r>
              <a:rPr lang="ru-RU" sz="2400" dirty="0" smtClean="0"/>
              <a:t>В </a:t>
            </a:r>
            <a:r>
              <a:rPr lang="ru-RU" sz="2400" dirty="0"/>
              <a:t>школе работает много различных кружков – юных биологов, энтомологов, орнитологов, птицеводов, кролиководов и т.д</a:t>
            </a:r>
            <a:r>
              <a:rPr lang="ru-RU" sz="2400" dirty="0" smtClean="0"/>
              <a:t>.</a:t>
            </a:r>
          </a:p>
          <a:p>
            <a:r>
              <a:rPr lang="ru-RU" sz="2400" b="1" dirty="0"/>
              <a:t>Массовая форма внеклассной работы</a:t>
            </a:r>
            <a:r>
              <a:rPr lang="ru-RU" sz="2400" dirty="0"/>
              <a:t> предполагает организацию массовых мероприятий (например, сбор семян и ягод дикорастущих растений и последующая подкормка ими зимующих птиц, вечера, посвященные жизни и деятельности выдающихся ученых-биологов). </a:t>
            </a:r>
            <a:endParaRPr lang="ru-RU" sz="2400" dirty="0" smtClean="0"/>
          </a:p>
          <a:p>
            <a:r>
              <a:rPr lang="ru-RU" sz="2000" b="1" dirty="0"/>
              <a:t>Результаты индивидуальной, групповой и кружковой работы </a:t>
            </a:r>
            <a:r>
              <a:rPr lang="ru-RU" sz="2000" dirty="0"/>
              <a:t>используются на уроках и становятся достоянием всех учащихся. Повышая интерес учащихся к животным, учитель, т. о., привлекает к внеклассной работе новых учащихся.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102288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87025"/>
            <a:ext cx="835292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Хорошо поставленная </a:t>
            </a:r>
            <a:r>
              <a:rPr lang="ru-RU" sz="2400" b="1" dirty="0"/>
              <a:t>внеклассная работа имеет большое </a:t>
            </a:r>
            <a:r>
              <a:rPr lang="ru-RU" sz="2400" b="1" dirty="0" smtClean="0"/>
              <a:t>образовательное и воспитательное </a:t>
            </a:r>
            <a:r>
              <a:rPr lang="ru-RU" sz="2400" b="1" dirty="0"/>
              <a:t>значение: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позволяет значительно расширить и углубить полученные на уроках знания развивать познавательный интерес;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способствует раскрытию наблюдательности, мышления, исследовательских навыков учащихся;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позволяет развивать навыки самостоятельной работы с научно-популярной литературой, оборудованием;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способствует выявлению склонности к науке, помогает выбрать будущую профессию;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позволяет осуществить связь теории с практикой;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позволяет войти в тесный контакт с живой природой;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позволяет решать проблему свободного времени учащихся;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развивать коммуникативные навыки. </a:t>
            </a:r>
          </a:p>
        </p:txBody>
      </p:sp>
    </p:spTree>
    <p:extLst>
      <p:ext uri="{BB962C8B-B14F-4D97-AF65-F5344CB8AC3E}">
        <p14:creationId xmlns:p14="http://schemas.microsoft.com/office/powerpoint/2010/main" val="29696478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48680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По количеству учащихся, </a:t>
            </a:r>
            <a:r>
              <a:rPr lang="ru-RU" sz="2000" b="1" dirty="0" smtClean="0"/>
              <a:t>участвующих во </a:t>
            </a:r>
            <a:r>
              <a:rPr lang="ru-RU" sz="2000" b="1" dirty="0"/>
              <a:t>внеклассной работе, </a:t>
            </a:r>
            <a:r>
              <a:rPr lang="ru-RU" sz="2000" b="1" dirty="0" smtClean="0"/>
              <a:t>выделяют формы: индивидуальная</a:t>
            </a:r>
            <a:r>
              <a:rPr lang="ru-RU" sz="2000" b="1" dirty="0"/>
              <a:t>, групповая и массовая.</a:t>
            </a:r>
          </a:p>
          <a:p>
            <a:r>
              <a:rPr lang="ru-RU" sz="2400" b="1" dirty="0"/>
              <a:t> 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986148"/>
              </p:ext>
            </p:extLst>
          </p:nvPr>
        </p:nvGraphicFramePr>
        <p:xfrm>
          <a:off x="287524" y="1651407"/>
          <a:ext cx="8280920" cy="3962400"/>
        </p:xfrm>
        <a:graphic>
          <a:graphicData uri="http://schemas.openxmlformats.org/drawingml/2006/table">
            <a:tbl>
              <a:tblPr/>
              <a:tblGrid>
                <a:gridCol w="2299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2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7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461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487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Индивидуальная: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</a:rPr>
                        <a:t>ведение биологических наблюдений;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</a:rPr>
                        <a:t>опытническая работа на пришкольном участке;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</a:rPr>
                        <a:t>исследовательская работа;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</a:rPr>
                        <a:t>внеклассное чтение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Групповая: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</a:rPr>
                        <a:t>кружковая работа (кружок юных биологов или секция в общем кружке юных натуралистов)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Массовая: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</a:rPr>
                        <a:t>олимпиады;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</a:rPr>
                        <a:t>КВН;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</a:rPr>
                        <a:t>часы занимательной биологии;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</a:rPr>
                        <a:t>биологические вечера;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</a:rPr>
                        <a:t>выставки;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</a:rPr>
                        <a:t>презентации;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</a:rPr>
                        <a:t>выпуски журнальных и стенных газет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48045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4868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По видам деятельности внеклассную работу </a:t>
            </a:r>
            <a:r>
              <a:rPr lang="ru-RU" sz="2400" b="1" dirty="0" smtClean="0"/>
              <a:t>подразделяют </a:t>
            </a:r>
            <a:r>
              <a:rPr lang="ru-RU" sz="2400" b="1" dirty="0"/>
              <a:t>на </a:t>
            </a:r>
            <a:r>
              <a:rPr lang="ru-RU" sz="2400" b="1" dirty="0" smtClean="0"/>
              <a:t>информационную (активную и пассивную) </a:t>
            </a:r>
            <a:r>
              <a:rPr lang="ru-RU" sz="2400" b="1" dirty="0"/>
              <a:t>и практическую.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85937" y="3922395"/>
          <a:ext cx="5572125" cy="2324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13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8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9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24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Информационная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Практическая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150172"/>
              </p:ext>
            </p:extLst>
          </p:nvPr>
        </p:nvGraphicFramePr>
        <p:xfrm>
          <a:off x="179512" y="2420938"/>
          <a:ext cx="8502560" cy="24204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55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3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39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916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204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"пассивная</a:t>
                      </a:r>
                      <a:r>
                        <a:rPr lang="ru-RU" sz="1800" dirty="0">
                          <a:effectLst/>
                        </a:rPr>
                        <a:t>":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800" dirty="0">
                          <a:effectLst/>
                        </a:rPr>
                        <a:t>лекции;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800" dirty="0">
                          <a:effectLst/>
                        </a:rPr>
                        <a:t>просмотр видеофильмов;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800" dirty="0">
                          <a:effectLst/>
                        </a:rPr>
                        <a:t>встречи с интересными людьми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"активная</a:t>
                      </a:r>
                      <a:r>
                        <a:rPr lang="ru-RU" sz="1800" dirty="0">
                          <a:effectLst/>
                        </a:rPr>
                        <a:t>":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800" dirty="0">
                          <a:effectLst/>
                        </a:rPr>
                        <a:t>праздники;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800" dirty="0">
                          <a:effectLst/>
                        </a:rPr>
                        <a:t>конкурсы;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800" dirty="0">
                          <a:effectLst/>
                        </a:rPr>
                        <a:t>игры;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800" dirty="0">
                          <a:effectLst/>
                        </a:rPr>
                        <a:t>конференции;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800" dirty="0">
                          <a:effectLst/>
                        </a:rPr>
                        <a:t>диспуты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800" dirty="0" err="1">
                          <a:effectLst/>
                        </a:rPr>
                        <a:t>фенонаблюдения</a:t>
                      </a:r>
                      <a:r>
                        <a:rPr lang="ru-RU" sz="1800" dirty="0">
                          <a:effectLst/>
                        </a:rPr>
                        <a:t>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800" dirty="0">
                          <a:effectLst/>
                        </a:rPr>
                        <a:t>проведение наблюдений;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800" dirty="0">
                          <a:effectLst/>
                        </a:rPr>
                        <a:t>постановка опытов;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800" dirty="0">
                          <a:effectLst/>
                        </a:rPr>
                        <a:t>работа зеленого патруля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Line 5"/>
          <p:cNvSpPr>
            <a:spLocks noChangeShapeType="1"/>
          </p:cNvSpPr>
          <p:nvPr/>
        </p:nvSpPr>
        <p:spPr bwMode="auto">
          <a:xfrm flipH="1" flipV="1">
            <a:off x="-3636912" y="5517232"/>
            <a:ext cx="2448272" cy="37864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-4551312" y="5838726"/>
            <a:ext cx="914400" cy="114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6843713" y="3678238"/>
            <a:ext cx="0" cy="114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71613" y="34512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71613" y="39084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8144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12845"/>
            <a:ext cx="828092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Подходы к организации кружка: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в состав кружка могут входить учащиеся одного возраста, что позволяет руководителю подобрать определенную тематику занятий учетом возрастных особенностей;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в состав кружка (обычно тематического) могут войти учащиеся разного возраста, интересующиеся данной проблемой;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тематика кружка может меняться в соответствии с последовательностью </a:t>
            </a:r>
            <a:r>
              <a:rPr lang="ru-RU" sz="2400" dirty="0" smtClean="0"/>
              <a:t>изучения предмета «биология» по </a:t>
            </a:r>
            <a:r>
              <a:rPr lang="ru-RU" sz="2400" dirty="0"/>
              <a:t>годам обучения (это позволяет включить, например, в тематику занятий одного кружка вопросы зоологии беспозвоночных, позвоночных организмов, экологии животных организмов, эволюции животного мира и т.д., позволяя постепенно расширять и углублять биологические понятия).</a:t>
            </a:r>
          </a:p>
        </p:txBody>
      </p:sp>
    </p:spTree>
    <p:extLst>
      <p:ext uri="{BB962C8B-B14F-4D97-AF65-F5344CB8AC3E}">
        <p14:creationId xmlns:p14="http://schemas.microsoft.com/office/powerpoint/2010/main" val="9611058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12845"/>
            <a:ext cx="81369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В плане работы кружка надо выделить: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вводное занятие (сообщение цели и задач работы кружка; </a:t>
            </a:r>
            <a:endParaRPr lang="ru-RU" sz="24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знакомство </a:t>
            </a:r>
            <a:r>
              <a:rPr lang="ru-RU" sz="2400" dirty="0"/>
              <a:t>с планом, режимом и порядком работы, </a:t>
            </a:r>
            <a:endParaRPr lang="ru-RU" sz="24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предъявление </a:t>
            </a:r>
            <a:r>
              <a:rPr lang="ru-RU" sz="2400" dirty="0"/>
              <a:t>требований к учащимся, </a:t>
            </a:r>
            <a:endParaRPr lang="ru-RU" sz="24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решение </a:t>
            </a:r>
            <a:r>
              <a:rPr lang="ru-RU" sz="2400" dirty="0"/>
              <a:t>организационных вопросов и др.);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тематика теоретических занятий (они проводятся для всех участников кружка, здесь указываются темы лекций, встреч с интересными людьми и т.д.);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тематика самостоятельных, творческих, исследовательских работ школьников (отмечается проведение опытов, наблюдений, работа с литературой, написание докладов, рефератов, изготовление наглядных пособий и т.д.);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отчетное занятие (может быть проведено в виде конференции, выставки работ и т.д.).</a:t>
            </a:r>
          </a:p>
        </p:txBody>
      </p:sp>
    </p:spTree>
    <p:extLst>
      <p:ext uri="{BB962C8B-B14F-4D97-AF65-F5344CB8AC3E}">
        <p14:creationId xmlns:p14="http://schemas.microsoft.com/office/powerpoint/2010/main" val="3857518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548680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По месту проведения внеурочные работы классифицируют </a:t>
            </a:r>
            <a:r>
              <a:rPr lang="ru-RU" sz="2800" dirty="0"/>
              <a:t>на </a:t>
            </a:r>
            <a:endParaRPr lang="ru-RU" sz="2800" dirty="0" smtClean="0"/>
          </a:p>
          <a:p>
            <a:pPr marL="342900" indent="-342900">
              <a:buAutoNum type="arabicParenR"/>
            </a:pPr>
            <a:r>
              <a:rPr lang="ru-RU" sz="2800" dirty="0" smtClean="0"/>
              <a:t>внеурочные </a:t>
            </a:r>
            <a:r>
              <a:rPr lang="ru-RU" sz="2800" dirty="0"/>
              <a:t>работы, проводимые в кабинете биологии, </a:t>
            </a:r>
            <a:endParaRPr lang="ru-RU" sz="2800" dirty="0" smtClean="0"/>
          </a:p>
          <a:p>
            <a:pPr marL="342900" indent="-342900">
              <a:buAutoNum type="arabicParenR"/>
            </a:pPr>
            <a:r>
              <a:rPr lang="ru-RU" sz="2800" dirty="0" smtClean="0"/>
              <a:t>в </a:t>
            </a:r>
            <a:r>
              <a:rPr lang="ru-RU" sz="2800" dirty="0"/>
              <a:t>живом уголке, в природе, </a:t>
            </a:r>
            <a:endParaRPr lang="ru-RU" sz="2800" dirty="0" smtClean="0"/>
          </a:p>
          <a:p>
            <a:pPr marL="342900" indent="-342900">
              <a:buAutoNum type="arabicParenR"/>
            </a:pPr>
            <a:r>
              <a:rPr lang="ru-RU" sz="2800" dirty="0" smtClean="0"/>
              <a:t>на </a:t>
            </a:r>
            <a:r>
              <a:rPr lang="ru-RU" sz="2800" dirty="0"/>
              <a:t>пришкольном участке, </a:t>
            </a:r>
          </a:p>
          <a:p>
            <a:pPr marL="342900" indent="-342900">
              <a:buAutoNum type="arabicParenR"/>
            </a:pPr>
            <a:r>
              <a:rPr lang="ru-RU" sz="2800" dirty="0" smtClean="0"/>
              <a:t>дома</a:t>
            </a:r>
            <a:r>
              <a:rPr lang="ru-RU" sz="2800" dirty="0"/>
              <a:t>, </a:t>
            </a:r>
          </a:p>
          <a:p>
            <a:pPr marL="342900" indent="-342900">
              <a:buAutoNum type="arabicParenR"/>
            </a:pPr>
            <a:r>
              <a:rPr lang="ru-RU" sz="2800" dirty="0" smtClean="0"/>
              <a:t>в </a:t>
            </a:r>
            <a:r>
              <a:rPr lang="ru-RU" sz="2800" dirty="0"/>
              <a:t>библиотеке.</a:t>
            </a:r>
          </a:p>
        </p:txBody>
      </p:sp>
    </p:spTree>
    <p:extLst>
      <p:ext uri="{BB962C8B-B14F-4D97-AF65-F5344CB8AC3E}">
        <p14:creationId xmlns:p14="http://schemas.microsoft.com/office/powerpoint/2010/main" val="17765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56895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 кабинете биологии обычно выполняются </a:t>
            </a:r>
            <a:r>
              <a:rPr lang="ru-RU" sz="2800" dirty="0" smtClean="0"/>
              <a:t>работы с объектами: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обитатели  </a:t>
            </a:r>
            <a:r>
              <a:rPr lang="ru-RU" sz="2800" dirty="0"/>
              <a:t>аквариума, </a:t>
            </a:r>
            <a:endParaRPr lang="ru-RU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к</a:t>
            </a:r>
            <a:r>
              <a:rPr lang="ru-RU" sz="2800" dirty="0" smtClean="0"/>
              <a:t>омнатные растения,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к</a:t>
            </a:r>
            <a:r>
              <a:rPr lang="ru-RU" sz="2800" dirty="0" smtClean="0"/>
              <a:t>оллекции,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м</a:t>
            </a:r>
            <a:r>
              <a:rPr lang="ru-RU" sz="2800" dirty="0" smtClean="0"/>
              <a:t>икропрепараты и др. </a:t>
            </a:r>
          </a:p>
          <a:p>
            <a:endParaRPr lang="ru-RU" sz="2800" dirty="0"/>
          </a:p>
          <a:p>
            <a:r>
              <a:rPr lang="ru-RU" sz="2400" dirty="0" smtClean="0"/>
              <a:t>Ученики </a:t>
            </a:r>
            <a:r>
              <a:rPr lang="ru-RU" sz="2400" dirty="0"/>
              <a:t>могут работать в лаборантской комнате, ставя опыты, проводя наблюдения и т.д. </a:t>
            </a:r>
            <a:endParaRPr lang="ru-RU" sz="2400" dirty="0" smtClean="0"/>
          </a:p>
          <a:p>
            <a:r>
              <a:rPr lang="ru-RU" sz="2400" dirty="0" smtClean="0"/>
              <a:t>Выполнение </a:t>
            </a:r>
            <a:r>
              <a:rPr lang="ru-RU" sz="2400" dirty="0"/>
              <a:t>внеурочных работ в природе (наблюдения, сбор коллекций) связано со временем года, преимущественно это весенне-летний период. </a:t>
            </a:r>
            <a:endParaRPr lang="ru-RU" sz="2400" dirty="0" smtClean="0"/>
          </a:p>
          <a:p>
            <a:r>
              <a:rPr lang="ru-RU" sz="2400" dirty="0" smtClean="0"/>
              <a:t>Работа </a:t>
            </a:r>
            <a:r>
              <a:rPr lang="ru-RU" sz="2400" dirty="0"/>
              <a:t>с источниками информации по заданиям учителя проводится в основном дома или в библиотеке.</a:t>
            </a:r>
          </a:p>
        </p:txBody>
      </p:sp>
    </p:spTree>
    <p:extLst>
      <p:ext uri="{BB962C8B-B14F-4D97-AF65-F5344CB8AC3E}">
        <p14:creationId xmlns:p14="http://schemas.microsoft.com/office/powerpoint/2010/main" val="3919781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92696"/>
            <a:ext cx="85689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Значение внеурочных работ: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/>
              <a:t>расширяют рамки изучения предмета, формируют познавательный интерес;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/>
              <a:t>способствуют развитию самостоятельности как качества личности;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/>
              <a:t>формируют исследовательские умения учащихся, содействуют развитию практических умений, предусмотренных программой;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/>
              <a:t>способствуют применению теоретических знаний на практике.</a:t>
            </a:r>
          </a:p>
        </p:txBody>
      </p:sp>
    </p:spTree>
    <p:extLst>
      <p:ext uri="{BB962C8B-B14F-4D97-AF65-F5344CB8AC3E}">
        <p14:creationId xmlns:p14="http://schemas.microsoft.com/office/powerpoint/2010/main" val="3134159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92696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Внеурочная работа обязательна для всех учащихся. </a:t>
            </a:r>
            <a:endParaRPr lang="ru-RU" sz="2800" b="1" dirty="0" smtClean="0"/>
          </a:p>
          <a:p>
            <a:r>
              <a:rPr lang="ru-RU" sz="2800" dirty="0" smtClean="0"/>
              <a:t>Содержание </a:t>
            </a:r>
            <a:r>
              <a:rPr lang="ru-RU" sz="2800" dirty="0"/>
              <a:t>ее определяет программа. </a:t>
            </a:r>
            <a:endParaRPr lang="ru-RU" sz="2800" dirty="0" smtClean="0"/>
          </a:p>
          <a:p>
            <a:r>
              <a:rPr lang="ru-RU" sz="2800" dirty="0" smtClean="0"/>
              <a:t>Работа </a:t>
            </a:r>
            <a:r>
              <a:rPr lang="ru-RU" sz="2800" dirty="0"/>
              <a:t>строится по заданиям учителя и выполняется всеми учащимися. </a:t>
            </a:r>
            <a:endParaRPr lang="ru-RU" sz="2800" dirty="0" smtClean="0"/>
          </a:p>
          <a:p>
            <a:r>
              <a:rPr lang="ru-RU" sz="2800" dirty="0" smtClean="0"/>
              <a:t>За </a:t>
            </a:r>
            <a:r>
              <a:rPr lang="ru-RU" sz="2800" dirty="0"/>
              <a:t>выполнение внеурочной работы учитель ставит оценку. </a:t>
            </a:r>
            <a:endParaRPr lang="ru-RU" sz="2800" dirty="0" smtClean="0"/>
          </a:p>
          <a:p>
            <a:r>
              <a:rPr lang="ru-RU" sz="2800" dirty="0" smtClean="0"/>
              <a:t>К </a:t>
            </a:r>
            <a:r>
              <a:rPr lang="ru-RU" sz="2800" dirty="0"/>
              <a:t>внеурочной работе относятся и предусмотренные программой летние задания по биологии.</a:t>
            </a:r>
          </a:p>
        </p:txBody>
      </p:sp>
    </p:spTree>
    <p:extLst>
      <p:ext uri="{BB962C8B-B14F-4D97-AF65-F5344CB8AC3E}">
        <p14:creationId xmlns:p14="http://schemas.microsoft.com/office/powerpoint/2010/main" val="655204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980728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Внеурочную работу можно организовать </a:t>
            </a:r>
            <a:endParaRPr lang="ru-RU" sz="28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фронтально</a:t>
            </a:r>
            <a:r>
              <a:rPr lang="ru-RU" sz="2800" dirty="0"/>
              <a:t>, </a:t>
            </a:r>
            <a:endParaRPr lang="ru-RU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со </a:t>
            </a:r>
            <a:r>
              <a:rPr lang="ru-RU" sz="2800" dirty="0"/>
              <a:t>всем </a:t>
            </a:r>
            <a:r>
              <a:rPr lang="ru-RU" sz="2800" dirty="0" smtClean="0"/>
              <a:t>классом,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с </a:t>
            </a:r>
            <a:r>
              <a:rPr lang="ru-RU" sz="2800" dirty="0"/>
              <a:t>группами учащихся, </a:t>
            </a:r>
            <a:endParaRPr lang="ru-RU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индивидуально</a:t>
            </a:r>
            <a:r>
              <a:rPr lang="ru-RU" sz="2800" dirty="0"/>
              <a:t>, с отдельными учащимися. </a:t>
            </a:r>
            <a:endParaRPr lang="ru-RU" sz="2800" dirty="0" smtClean="0"/>
          </a:p>
          <a:p>
            <a:r>
              <a:rPr lang="ru-RU" sz="2800" dirty="0" smtClean="0"/>
              <a:t>Фронтально </a:t>
            </a:r>
            <a:r>
              <a:rPr lang="ru-RU" sz="2800" dirty="0"/>
              <a:t>проводят только немногие, наиболее важные наблюдения или демонстрации, которые из-за недостатка времени не удалось показать на уроке.</a:t>
            </a:r>
          </a:p>
        </p:txBody>
      </p:sp>
    </p:spTree>
    <p:extLst>
      <p:ext uri="{BB962C8B-B14F-4D97-AF65-F5344CB8AC3E}">
        <p14:creationId xmlns:p14="http://schemas.microsoft.com/office/powerpoint/2010/main" val="2213819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Основной способ организации внеурочной </a:t>
            </a:r>
            <a:r>
              <a:rPr lang="ru-RU" sz="2800" b="1" dirty="0"/>
              <a:t>работы по биологии – самостоятельные занятия по заданиям учителя</a:t>
            </a:r>
            <a:r>
              <a:rPr lang="ru-RU" sz="2800" dirty="0"/>
              <a:t>, предлагаемые учащимся в порядке очередности. Некоторые задания учитель может дать одновременно всем учащимся </a:t>
            </a:r>
            <a:r>
              <a:rPr lang="ru-RU" sz="2800" dirty="0" smtClean="0"/>
              <a:t>класса (например</a:t>
            </a:r>
            <a:r>
              <a:rPr lang="ru-RU" sz="2800" dirty="0"/>
              <a:t>, наблюдения за сезонными явлениями у птиц или других </a:t>
            </a:r>
            <a:r>
              <a:rPr lang="ru-RU" sz="2800" dirty="0" smtClean="0"/>
              <a:t>животных; сезонными явлениями в жизни растений)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72878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133</TotalTime>
  <Words>2289</Words>
  <Application>Microsoft Office PowerPoint</Application>
  <PresentationFormat>Экран (4:3)</PresentationFormat>
  <Paragraphs>236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9" baseType="lpstr">
      <vt:lpstr>Arial</vt:lpstr>
      <vt:lpstr>Symbol</vt:lpstr>
      <vt:lpstr>Times New Roman</vt:lpstr>
      <vt:lpstr>Ясность</vt:lpstr>
      <vt:lpstr>Внеклассная и внеурочная работа по биологии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Внеклассная и внеурочная работа по биологии</dc:title>
  <dc:creator>Natalia Andreeva</dc:creator>
  <cp:lastModifiedBy>Наталья</cp:lastModifiedBy>
  <cp:revision>14</cp:revision>
  <dcterms:created xsi:type="dcterms:W3CDTF">2018-11-13T20:41:36Z</dcterms:created>
  <dcterms:modified xsi:type="dcterms:W3CDTF">2022-10-06T13:11:28Z</dcterms:modified>
</cp:coreProperties>
</file>