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52" r:id="rId1"/>
  </p:sldMasterIdLst>
  <p:notesMasterIdLst>
    <p:notesMasterId r:id="rId23"/>
  </p:notesMasterIdLst>
  <p:sldIdLst>
    <p:sldId id="260" r:id="rId2"/>
    <p:sldId id="269" r:id="rId3"/>
    <p:sldId id="256" r:id="rId4"/>
    <p:sldId id="274" r:id="rId5"/>
    <p:sldId id="264" r:id="rId6"/>
    <p:sldId id="263" r:id="rId7"/>
    <p:sldId id="276" r:id="rId8"/>
    <p:sldId id="265" r:id="rId9"/>
    <p:sldId id="266" r:id="rId10"/>
    <p:sldId id="278" r:id="rId11"/>
    <p:sldId id="267" r:id="rId12"/>
    <p:sldId id="258" r:id="rId13"/>
    <p:sldId id="277" r:id="rId14"/>
    <p:sldId id="273" r:id="rId15"/>
    <p:sldId id="279" r:id="rId16"/>
    <p:sldId id="262" r:id="rId17"/>
    <p:sldId id="270" r:id="rId18"/>
    <p:sldId id="271" r:id="rId19"/>
    <p:sldId id="272" r:id="rId20"/>
    <p:sldId id="259" r:id="rId21"/>
    <p:sldId id="28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office1014" initials="m" lastIdx="2" clrIdx="0">
    <p:extLst>
      <p:ext uri="{19B8F6BF-5375-455C-9EA6-DF929625EA0E}">
        <p15:presenceInfo xmlns:p15="http://schemas.microsoft.com/office/powerpoint/2012/main" userId="S::microoffice1014@unsja.onmicrosoft.com::49fc7337-b0d7-41dc-a2a0-869dd0092c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FF6A"/>
    <a:srgbClr val="9FFFBA"/>
    <a:srgbClr val="DFFF84"/>
    <a:srgbClr val="FFABF2"/>
    <a:srgbClr val="21A5FF"/>
    <a:srgbClr val="39B0FF"/>
    <a:srgbClr val="1A8CFF"/>
    <a:srgbClr val="121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1"/>
    <p:restoredTop sz="96327"/>
  </p:normalViewPr>
  <p:slideViewPr>
    <p:cSldViewPr snapToGrid="0" snapToObjects="1">
      <p:cViewPr varScale="1">
        <p:scale>
          <a:sx n="121" d="100"/>
          <a:sy n="121" d="100"/>
        </p:scale>
        <p:origin x="184" y="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D5DAA-21A9-F440-9864-B08DA9294DBF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0AC07-01CF-D94B-9C47-8ADEDFDF9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48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AC07-01CF-D94B-9C47-8ADEDFDF9E5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69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AC07-01CF-D94B-9C47-8ADEDFDF9E5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410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AC07-01CF-D94B-9C47-8ADEDFDF9E5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877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AC07-01CF-D94B-9C47-8ADEDFDF9E5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721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AC07-01CF-D94B-9C47-8ADEDFDF9E5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063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AC07-01CF-D94B-9C47-8ADEDFDF9E5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824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AC07-01CF-D94B-9C47-8ADEDFDF9E5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09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0AC07-01CF-D94B-9C47-8ADEDFDF9E5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63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6/14/22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78C81099-48EC-46A3-9530-F58EB96AF77C}" type="datetime1">
              <a:rPr lang="en-US" smtClean="0"/>
              <a:pPr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F697E24-FFB9-4C73-8C6D-E02A7AD33DB8}" type="datetime1">
              <a:rPr lang="en-US" smtClean="0"/>
              <a:pPr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DF1AD66C-382E-48AD-8F4C-E87C4D4A8B28}" type="datetime1">
              <a:rPr lang="en-US" smtClean="0"/>
              <a:pPr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659F63ED-02B1-490A-8EAD-E0CB136D5388}" type="datetime1">
              <a:rPr lang="en-US" smtClean="0"/>
              <a:pPr/>
              <a:t>6/14/22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6F771BB6-685D-4518-8FAD-1882B9671546}" type="datetime1">
              <a:rPr lang="en-US" smtClean="0"/>
              <a:pPr/>
              <a:t>6/14/22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465FFBFE-5C08-4E0E-AF38-FB925F0B4D71}" type="datetime1">
              <a:rPr lang="en-US" smtClean="0"/>
              <a:pPr/>
              <a:t>6/14/22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3823242C-D747-4ADD-80D8-99421268E3A8}" type="datetime1">
              <a:rPr lang="en-US" smtClean="0"/>
              <a:pPr/>
              <a:t>6/14/22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06E82007-CDD1-4BCF-B9F4-9D458EFEEFE1}" type="datetime1">
              <a:rPr lang="en-US" smtClean="0"/>
              <a:pPr/>
              <a:t>6/14/22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34A4F265-CA88-4C30-A9AD-02E6A5184734}" type="datetime1">
              <a:rPr lang="en-US" smtClean="0"/>
              <a:pPr/>
              <a:t>6/14/22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3823242C-D747-4ADD-80D8-99421268E3A8}" type="datetime1">
              <a:rPr lang="en-US" smtClean="0"/>
              <a:pPr/>
              <a:t>6/14/22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153" r:id="rId1"/>
    <p:sldLayoutId id="2147485154" r:id="rId2"/>
    <p:sldLayoutId id="2147485155" r:id="rId3"/>
    <p:sldLayoutId id="2147485156" r:id="rId4"/>
    <p:sldLayoutId id="2147485157" r:id="rId5"/>
    <p:sldLayoutId id="2147485158" r:id="rId6"/>
    <p:sldLayoutId id="2147485159" r:id="rId7"/>
    <p:sldLayoutId id="2147485160" r:id="rId8"/>
    <p:sldLayoutId id="2147485161" r:id="rId9"/>
    <p:sldLayoutId id="2147485162" r:id="rId10"/>
    <p:sldLayoutId id="2147485163" r:id="rId11"/>
  </p:sldLayoutIdLst>
  <p:transition/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-harms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3.jp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-harms.r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://www.d-harms.ru/" TargetMode="External"/><Relationship Id="rId5" Type="http://schemas.openxmlformats.org/officeDocument/2006/relationships/hyperlink" Target="https://www.youtube.com/watch?v=jyt7JcCMn9A" TargetMode="External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rd.ru/cgi-bin/trackography.cgi?name=%D0%A5%D0%B0%D1%80%D0%BC%D1%81_%D0%94.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B4A6C-18EF-F040-9A11-F8EA0FD6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4500000">
            <a:off x="-497259" y="2723834"/>
            <a:ext cx="5064953" cy="1695631"/>
          </a:xfrm>
        </p:spPr>
        <p:txBody>
          <a:bodyPr/>
          <a:lstStyle/>
          <a:p>
            <a:pPr algn="ctr"/>
            <a:r>
              <a:rPr lang="ru-RU" dirty="0"/>
              <a:t>УСМОРХЕ</a:t>
            </a:r>
          </a:p>
        </p:txBody>
      </p:sp>
      <p:pic>
        <p:nvPicPr>
          <p:cNvPr id="4" name="Объект 10" descr="портрет хармса 1.jpg">
            <a:extLst>
              <a:ext uri="{FF2B5EF4-FFF2-40B4-BE49-F238E27FC236}">
                <a16:creationId xmlns:a16="http://schemas.microsoft.com/office/drawing/2014/main" id="{FD1C68F7-99A9-0D41-9C18-5533ECA2E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r="1834"/>
          <a:stretch>
            <a:fillRect/>
          </a:stretch>
        </p:blipFill>
        <p:spPr>
          <a:xfrm rot="900000">
            <a:off x="3722044" y="1314242"/>
            <a:ext cx="4473449" cy="487597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4F9D82-041A-D243-B1A9-D0A8C71AFCD6}"/>
              </a:ext>
            </a:extLst>
          </p:cNvPr>
          <p:cNvSpPr txBox="1"/>
          <p:nvPr/>
        </p:nvSpPr>
        <p:spPr>
          <a:xfrm rot="920065">
            <a:off x="2795752" y="5990897"/>
            <a:ext cx="19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Как зовут поэта?</a:t>
            </a:r>
          </a:p>
        </p:txBody>
      </p:sp>
      <p:pic>
        <p:nvPicPr>
          <p:cNvPr id="6" name="Polonski Цветущий май .mp3" descr="Polonski Цветущий май .mp3">
            <a:hlinkClick r:id="" action="ppaction://media"/>
            <a:extLst>
              <a:ext uri="{FF2B5EF4-FFF2-40B4-BE49-F238E27FC236}">
                <a16:creationId xmlns:a16="http://schemas.microsoft.com/office/drawing/2014/main" id="{CEC3A5A7-962E-A642-8217-5EF825A29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9488092">
            <a:off x="3247529" y="5176907"/>
            <a:ext cx="407901" cy="4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3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9CB227-78D1-5146-8D1F-F77E6483D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Очень-очень вкусный пирог 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89F15B7-FE80-CF4F-ADD9-17029032B099}"/>
              </a:ext>
            </a:extLst>
          </p:cNvPr>
          <p:cNvSpPr/>
          <p:nvPr/>
        </p:nvSpPr>
        <p:spPr>
          <a:xfrm>
            <a:off x="3655166" y="430032"/>
            <a:ext cx="4684878" cy="50582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Я захотел устроить /</a:t>
            </a:r>
            <a:r>
              <a:rPr lang="ru-RU" sz="2400" u="sng" dirty="0"/>
              <a:t>бал,</a:t>
            </a:r>
            <a:br>
              <a:rPr lang="ru-RU" sz="2400" dirty="0"/>
            </a:br>
            <a:r>
              <a:rPr lang="ru-RU" sz="2400" dirty="0"/>
              <a:t>И я </a:t>
            </a:r>
            <a:r>
              <a:rPr lang="ru-RU" sz="2400" u="sng" dirty="0"/>
              <a:t>гостей </a:t>
            </a:r>
            <a:r>
              <a:rPr lang="ru-RU" sz="2400" dirty="0"/>
              <a:t>к себе/…</a:t>
            </a:r>
          </a:p>
          <a:p>
            <a:r>
              <a:rPr lang="ru-RU" sz="2400" dirty="0"/>
              <a:t>Купил муку/, купил творог,</a:t>
            </a:r>
            <a:br>
              <a:rPr lang="ru-RU" sz="2400" dirty="0"/>
            </a:br>
            <a:r>
              <a:rPr lang="ru-RU" sz="2400" dirty="0"/>
              <a:t>Испёк </a:t>
            </a:r>
            <a:r>
              <a:rPr lang="ru-RU" sz="2400" u="sng" dirty="0"/>
              <a:t>рассыпчатый/</a:t>
            </a:r>
            <a:r>
              <a:rPr lang="ru-RU" sz="2400" dirty="0"/>
              <a:t>…</a:t>
            </a:r>
          </a:p>
          <a:p>
            <a:r>
              <a:rPr lang="ru-RU" sz="2400" dirty="0"/>
              <a:t>Пирог, ножи и вилки </a:t>
            </a:r>
            <a:r>
              <a:rPr lang="ru-RU" sz="2400" u="sng" dirty="0"/>
              <a:t>тут</a:t>
            </a:r>
            <a:r>
              <a:rPr lang="ru-RU" sz="2400" dirty="0"/>
              <a:t> —</a:t>
            </a:r>
            <a:br>
              <a:rPr lang="ru-RU" sz="2400" dirty="0"/>
            </a:br>
            <a:r>
              <a:rPr lang="ru-RU" sz="2400" dirty="0"/>
              <a:t>Но что-то гости /…</a:t>
            </a:r>
          </a:p>
          <a:p>
            <a:r>
              <a:rPr lang="ru-RU" sz="2400" dirty="0"/>
              <a:t>Я ждал, пока хватило </a:t>
            </a:r>
            <a:r>
              <a:rPr lang="ru-RU" sz="2400" u="sng" dirty="0"/>
              <a:t>сил,</a:t>
            </a:r>
            <a:br>
              <a:rPr lang="ru-RU" sz="2400" dirty="0"/>
            </a:br>
            <a:r>
              <a:rPr lang="ru-RU" sz="2400" dirty="0"/>
              <a:t>Потом кусочек/…</a:t>
            </a:r>
          </a:p>
          <a:p>
            <a:r>
              <a:rPr lang="ru-RU" sz="2400" dirty="0"/>
              <a:t>Потом подвинул стул и сел</a:t>
            </a:r>
            <a:br>
              <a:rPr lang="ru-RU" sz="2400" dirty="0"/>
            </a:br>
            <a:r>
              <a:rPr lang="ru-RU" sz="2400" dirty="0"/>
              <a:t>И </a:t>
            </a:r>
            <a:r>
              <a:rPr lang="ru-RU" sz="2400" u="sng" dirty="0"/>
              <a:t>весь </a:t>
            </a:r>
            <a:r>
              <a:rPr lang="ru-RU" sz="2400" dirty="0"/>
              <a:t>пирог в минуту…</a:t>
            </a:r>
          </a:p>
          <a:p>
            <a:r>
              <a:rPr lang="ru-RU" sz="2400" dirty="0"/>
              <a:t>Когда же гости /подошли,</a:t>
            </a:r>
            <a:br>
              <a:rPr lang="ru-RU" sz="2400" dirty="0"/>
            </a:br>
            <a:r>
              <a:rPr lang="ru-RU" sz="2400" dirty="0"/>
              <a:t>То даже крошек/…</a:t>
            </a:r>
          </a:p>
        </p:txBody>
      </p:sp>
      <p:sp>
        <p:nvSpPr>
          <p:cNvPr id="12" name="Прямоугольник с двумя скругленными противолежащими углами 11">
            <a:extLst>
              <a:ext uri="{FF2B5EF4-FFF2-40B4-BE49-F238E27FC236}">
                <a16:creationId xmlns:a16="http://schemas.microsoft.com/office/drawing/2014/main" id="{304BD485-8370-EC4B-901C-591261E00FFD}"/>
              </a:ext>
            </a:extLst>
          </p:cNvPr>
          <p:cNvSpPr/>
          <p:nvPr/>
        </p:nvSpPr>
        <p:spPr>
          <a:xfrm>
            <a:off x="4904508" y="5546575"/>
            <a:ext cx="4083628" cy="113478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пирог, идти, не, позвать/ созвать, найти, съесть, не, откусить</a:t>
            </a:r>
          </a:p>
        </p:txBody>
      </p:sp>
    </p:spTree>
    <p:extLst>
      <p:ext uri="{BB962C8B-B14F-4D97-AF65-F5344CB8AC3E}">
        <p14:creationId xmlns:p14="http://schemas.microsoft.com/office/powerpoint/2010/main" val="8590882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140000"/>
                <a:lumMod val="120000"/>
              </a:schemeClr>
            </a:gs>
            <a:gs pos="100000">
              <a:schemeClr val="bg2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C01288-F6EE-B343-8ED0-A43C809EFCD3}"/>
              </a:ext>
            </a:extLst>
          </p:cNvPr>
          <p:cNvSpPr txBox="1"/>
          <p:nvPr/>
        </p:nvSpPr>
        <p:spPr>
          <a:xfrm rot="438614">
            <a:off x="120639" y="5321383"/>
            <a:ext cx="3682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ABF2"/>
                </a:solidFill>
              </a:rPr>
              <a:t>Удивительная кошка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E6B9AA-9444-3040-B280-7C27179F9FCF}"/>
              </a:ext>
            </a:extLst>
          </p:cNvPr>
          <p:cNvSpPr/>
          <p:nvPr/>
        </p:nvSpPr>
        <p:spPr>
          <a:xfrm rot="204768">
            <a:off x="388884" y="303188"/>
            <a:ext cx="5281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Noto Serif" panose="02020502060505020204" pitchFamily="18" charset="0"/>
              </a:rPr>
              <a:t>Несчастная кошка / порезала лапу —</a:t>
            </a:r>
            <a:br>
              <a:rPr lang="ru-RU" dirty="0">
                <a:solidFill>
                  <a:schemeClr val="tx2"/>
                </a:solidFill>
                <a:latin typeface="Noto Serif" panose="02020502060505020204" pitchFamily="18" charset="0"/>
              </a:rPr>
            </a:br>
            <a:r>
              <a:rPr lang="ru-RU" dirty="0">
                <a:solidFill>
                  <a:schemeClr val="tx2"/>
                </a:solidFill>
                <a:latin typeface="Noto Serif" panose="02020502060505020204" pitchFamily="18" charset="0"/>
              </a:rPr>
              <a:t>Сидит, / и ни шагу/ не может ступить.</a:t>
            </a:r>
            <a:br>
              <a:rPr lang="ru-RU" dirty="0">
                <a:solidFill>
                  <a:schemeClr val="tx2"/>
                </a:solidFill>
                <a:latin typeface="Noto Serif" panose="02020502060505020204" pitchFamily="18" charset="0"/>
              </a:rPr>
            </a:br>
            <a:r>
              <a:rPr lang="ru-RU" dirty="0">
                <a:solidFill>
                  <a:srgbClr val="FFABF2"/>
                </a:solidFill>
                <a:latin typeface="Noto Serif" panose="02020502060505020204" pitchFamily="18" charset="0"/>
              </a:rPr>
              <a:t>Скорей, </a:t>
            </a:r>
            <a:r>
              <a:rPr lang="ru-RU" dirty="0">
                <a:solidFill>
                  <a:schemeClr val="tx2"/>
                </a:solidFill>
                <a:latin typeface="Noto Serif" panose="02020502060505020204" pitchFamily="18" charset="0"/>
              </a:rPr>
              <a:t>чтобы вылечить кошкину /лапу</a:t>
            </a:r>
            <a:br>
              <a:rPr lang="ru-RU" dirty="0">
                <a:solidFill>
                  <a:srgbClr val="3C3C3C"/>
                </a:solidFill>
                <a:latin typeface="Noto Serif" panose="02020502060505020204" pitchFamily="18" charset="0"/>
              </a:rPr>
            </a:br>
            <a:r>
              <a:rPr lang="ru-RU" dirty="0">
                <a:solidFill>
                  <a:srgbClr val="FFABF2"/>
                </a:solidFill>
                <a:latin typeface="Noto Serif" panose="02020502060505020204" pitchFamily="18" charset="0"/>
              </a:rPr>
              <a:t>Воздушные шарики </a:t>
            </a:r>
            <a:r>
              <a:rPr lang="ru-RU" dirty="0">
                <a:solidFill>
                  <a:schemeClr val="tx2"/>
                </a:solidFill>
                <a:latin typeface="Noto Serif" panose="02020502060505020204" pitchFamily="18" charset="0"/>
              </a:rPr>
              <a:t>надо купить!</a:t>
            </a:r>
          </a:p>
          <a:p>
            <a:r>
              <a:rPr lang="ru-RU" dirty="0">
                <a:solidFill>
                  <a:srgbClr val="FFABF2"/>
                </a:solidFill>
                <a:latin typeface="Noto Serif" panose="02020502060505020204" pitchFamily="18" charset="0"/>
              </a:rPr>
              <a:t>И сразу </a:t>
            </a:r>
            <a:r>
              <a:rPr lang="ru-RU" dirty="0">
                <a:solidFill>
                  <a:schemeClr val="tx2"/>
                </a:solidFill>
                <a:latin typeface="Noto Serif" panose="02020502060505020204" pitchFamily="18" charset="0"/>
              </a:rPr>
              <a:t>столпился / народ на дороге —</a:t>
            </a:r>
            <a:br>
              <a:rPr lang="ru-RU" dirty="0">
                <a:solidFill>
                  <a:srgbClr val="3C3C3C"/>
                </a:solidFill>
                <a:latin typeface="Noto Serif" panose="02020502060505020204" pitchFamily="18" charset="0"/>
              </a:rPr>
            </a:br>
            <a:r>
              <a:rPr lang="ru-RU" dirty="0">
                <a:solidFill>
                  <a:schemeClr val="tx2"/>
                </a:solidFill>
                <a:latin typeface="Noto Serif" panose="02020502060505020204" pitchFamily="18" charset="0"/>
              </a:rPr>
              <a:t>Шумит,/ и кричит,/ и на кошку /глядит.</a:t>
            </a:r>
            <a:br>
              <a:rPr lang="ru-RU" dirty="0">
                <a:solidFill>
                  <a:schemeClr val="tx2"/>
                </a:solidFill>
                <a:latin typeface="Noto Serif" panose="02020502060505020204" pitchFamily="18" charset="0"/>
              </a:rPr>
            </a:br>
            <a:r>
              <a:rPr lang="ru-RU" dirty="0">
                <a:solidFill>
                  <a:schemeClr val="tx2"/>
                </a:solidFill>
                <a:latin typeface="Noto Serif" panose="02020502060505020204" pitchFamily="18" charset="0"/>
              </a:rPr>
              <a:t>А кошка /</a:t>
            </a:r>
            <a:r>
              <a:rPr lang="ru-RU" dirty="0">
                <a:solidFill>
                  <a:srgbClr val="FFABF2"/>
                </a:solidFill>
                <a:latin typeface="Noto Serif" panose="02020502060505020204" pitchFamily="18" charset="0"/>
              </a:rPr>
              <a:t>отчасти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Noto Serif" panose="02020502060505020204" pitchFamily="18" charset="0"/>
              </a:rPr>
              <a:t>идет /</a:t>
            </a:r>
            <a:r>
              <a:rPr lang="ru-RU" dirty="0">
                <a:solidFill>
                  <a:srgbClr val="FFABF2"/>
                </a:solidFill>
                <a:latin typeface="Noto Serif" panose="02020502060505020204" pitchFamily="18" charset="0"/>
              </a:rPr>
              <a:t>по дороге</a:t>
            </a:r>
            <a:r>
              <a:rPr lang="ru-RU" dirty="0">
                <a:solidFill>
                  <a:schemeClr val="tx2"/>
                </a:solidFill>
                <a:latin typeface="Noto Serif" panose="02020502060505020204" pitchFamily="18" charset="0"/>
              </a:rPr>
              <a:t>,</a:t>
            </a:r>
            <a:br>
              <a:rPr lang="ru-RU" dirty="0">
                <a:solidFill>
                  <a:schemeClr val="tx2"/>
                </a:solidFill>
                <a:latin typeface="Noto Serif" panose="02020502060505020204" pitchFamily="18" charset="0"/>
              </a:rPr>
            </a:br>
            <a:r>
              <a:rPr lang="ru-RU" dirty="0">
                <a:solidFill>
                  <a:schemeClr val="tx2"/>
                </a:solidFill>
                <a:latin typeface="Noto Serif" panose="02020502060505020204" pitchFamily="18" charset="0"/>
              </a:rPr>
              <a:t>Отчасти </a:t>
            </a:r>
            <a:r>
              <a:rPr lang="ru-RU" dirty="0">
                <a:solidFill>
                  <a:srgbClr val="FFABF2"/>
                </a:solidFill>
                <a:latin typeface="Noto Serif" panose="02020502060505020204" pitchFamily="18" charset="0"/>
              </a:rPr>
              <a:t>по воздуху </a:t>
            </a:r>
            <a:r>
              <a:rPr lang="ru-RU" dirty="0">
                <a:solidFill>
                  <a:schemeClr val="accent1"/>
                </a:solidFill>
                <a:latin typeface="Noto Serif" panose="02020502060505020204" pitchFamily="18" charset="0"/>
              </a:rPr>
              <a:t>/</a:t>
            </a:r>
            <a:r>
              <a:rPr lang="ru-RU" dirty="0">
                <a:solidFill>
                  <a:srgbClr val="FFABF2"/>
                </a:solidFill>
                <a:latin typeface="Noto Serif" panose="02020502060505020204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Noto Serif" panose="02020502060505020204" pitchFamily="18" charset="0"/>
              </a:rPr>
              <a:t>плавно</a:t>
            </a:r>
            <a:r>
              <a:rPr lang="ru-RU" dirty="0">
                <a:solidFill>
                  <a:srgbClr val="3C3C3C"/>
                </a:solidFill>
                <a:latin typeface="Noto Serif" panose="02020502060505020204" pitchFamily="18" charset="0"/>
              </a:rPr>
              <a:t> </a:t>
            </a:r>
            <a:r>
              <a:rPr lang="ru-RU" dirty="0">
                <a:solidFill>
                  <a:srgbClr val="FFABF2"/>
                </a:solidFill>
                <a:latin typeface="Noto Serif" panose="02020502060505020204" pitchFamily="18" charset="0"/>
              </a:rPr>
              <a:t>летит</a:t>
            </a:r>
            <a:r>
              <a:rPr lang="ru-RU" dirty="0">
                <a:solidFill>
                  <a:schemeClr val="tx2"/>
                </a:solidFill>
                <a:latin typeface="Noto Serif" panose="02020502060505020204" pitchFamily="18" charset="0"/>
              </a:rPr>
              <a:t>!</a:t>
            </a:r>
            <a:endParaRPr lang="ru-RU" b="0" i="0" dirty="0">
              <a:solidFill>
                <a:schemeClr val="tx2"/>
              </a:solidFill>
              <a:effectLst/>
              <a:latin typeface="Noto Serif" panose="02020502060505020204" pitchFamily="18" charset="0"/>
            </a:endParaRPr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E76FDE8-ACA1-7442-B376-9242DD4A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452">
            <a:off x="4913778" y="2130856"/>
            <a:ext cx="2417730" cy="2968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94D671-FE9A-EF43-B00F-23CFAB9629A5}"/>
              </a:ext>
            </a:extLst>
          </p:cNvPr>
          <p:cNvSpPr txBox="1"/>
          <p:nvPr/>
        </p:nvSpPr>
        <p:spPr>
          <a:xfrm rot="206334">
            <a:off x="3400571" y="2788088"/>
            <a:ext cx="723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1938 </a:t>
            </a:r>
            <a:r>
              <a:rPr lang="en-US" sz="1400" dirty="0" err="1"/>
              <a:t>г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551201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2411DD5-0C52-9D4A-A98F-7E9E898E9B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b="7022"/>
          <a:stretch/>
        </p:blipFill>
        <p:spPr>
          <a:xfrm rot="20667728">
            <a:off x="73407" y="1273486"/>
            <a:ext cx="6686611" cy="4694792"/>
          </a:xfrm>
          <a:prstGeom prst="rect">
            <a:avLst/>
          </a:prstGeom>
        </p:spPr>
      </p:pic>
      <p:sp>
        <p:nvSpPr>
          <p:cNvPr id="7" name="Вертикальный заголовок 6"/>
          <p:cNvSpPr>
            <a:spLocks noGrp="1"/>
          </p:cNvSpPr>
          <p:nvPr>
            <p:ph type="title" orient="vert"/>
          </p:nvPr>
        </p:nvSpPr>
        <p:spPr>
          <a:xfrm rot="-900000">
            <a:off x="6715557" y="527197"/>
            <a:ext cx="1435608" cy="4818888"/>
          </a:xfrm>
        </p:spPr>
        <p:txBody>
          <a:bodyPr>
            <a:noAutofit/>
          </a:bodyPr>
          <a:lstStyle/>
          <a:p>
            <a:pPr lvl="4" algn="ctr" rtl="0">
              <a:spcBef>
                <a:spcPct val="0"/>
              </a:spcBef>
            </a:pP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Candara"/>
                <a:cs typeface="Candara"/>
              </a:rPr>
              <a:t>Удивительная кошка</a:t>
            </a:r>
            <a:br>
              <a:rPr lang="ru-RU" sz="3600" i="1" dirty="0">
                <a:latin typeface="Candara"/>
                <a:cs typeface="Candara"/>
              </a:rPr>
            </a:br>
            <a:endParaRPr lang="ru-RU" sz="3600" i="1" dirty="0">
              <a:latin typeface="Candara"/>
              <a:cs typeface="Candara"/>
            </a:endParaRPr>
          </a:p>
        </p:txBody>
      </p:sp>
      <p:sp>
        <p:nvSpPr>
          <p:cNvPr id="8" name="Вертикальный текст 7"/>
          <p:cNvSpPr>
            <a:spLocks noGrp="1"/>
          </p:cNvSpPr>
          <p:nvPr>
            <p:ph type="body" orient="vert" idx="1"/>
          </p:nvPr>
        </p:nvSpPr>
        <p:spPr>
          <a:xfrm rot="-900000">
            <a:off x="1131023" y="1200011"/>
            <a:ext cx="5252063" cy="4942434"/>
          </a:xfrm>
        </p:spPr>
        <p:txBody>
          <a:bodyPr>
            <a:normAutofit/>
          </a:bodyPr>
          <a:lstStyle/>
          <a:p>
            <a:pPr lvl="4"/>
            <a:endParaRPr lang="ru-RU" sz="3000" dirty="0"/>
          </a:p>
        </p:txBody>
      </p:sp>
      <p:pic>
        <p:nvPicPr>
          <p:cNvPr id="9" name="Klara_Rumyanova_-_Udivitelnaya_koshka._D._Harms._Korablik_-_stihi_i_pesni_dlya_detej._2001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497734">
            <a:off x="790093" y="6217483"/>
            <a:ext cx="318541" cy="458507"/>
          </a:xfrm>
          <a:prstGeom prst="rect">
            <a:avLst/>
          </a:prstGeom>
        </p:spPr>
      </p:pic>
      <p:pic>
        <p:nvPicPr>
          <p:cNvPr id="2" name="d-harms_-_udivitelnaya-koshk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12062576">
            <a:off x="6762421" y="4666115"/>
            <a:ext cx="476736" cy="38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35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33527F5-855D-B24F-8BE9-0430A6B49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4500000">
            <a:off x="5119938" y="1795800"/>
            <a:ext cx="4820301" cy="1436159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 err="1">
                <a:solidFill>
                  <a:srgbClr val="FFC000"/>
                </a:solidFill>
                <a:latin typeface="Candara" panose="020E0502030303020204" pitchFamily="34" charset="0"/>
              </a:rPr>
              <a:t>У</a:t>
            </a:r>
            <a:r>
              <a:rPr lang="ru-RU" sz="4000" b="1" i="1" dirty="0" err="1">
                <a:solidFill>
                  <a:srgbClr val="FFC000"/>
                </a:solidFill>
                <a:latin typeface="Candara" panose="020E0502030303020204" pitchFamily="34" charset="0"/>
              </a:rPr>
              <a:t>дивительная</a:t>
            </a:r>
            <a:r>
              <a:rPr lang="ru-RU" sz="4000" b="1" i="1" dirty="0">
                <a:solidFill>
                  <a:srgbClr val="FFC000"/>
                </a:solidFill>
                <a:latin typeface="Candara" panose="020E0502030303020204" pitchFamily="34" charset="0"/>
              </a:rPr>
              <a:t> кошка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388F20B-2986-BC44-9826-7FF64CC65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rot="-900000">
            <a:off x="110998" y="1303574"/>
            <a:ext cx="3194906" cy="473101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Мне больше понравилось первое исполнение, потому что оно более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веселое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смешное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радостное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оптимистичное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шуточное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жизнерадостное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32B5F9-5BE4-D242-9515-5F4DF39C1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rot="-900000">
            <a:off x="3381528" y="663865"/>
            <a:ext cx="2905551" cy="483337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Мне кажется, вторая песенка более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мелодичная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интересная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оригинальная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53920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5044A9-9D33-6140-8F56-F3BC11EA2D25}"/>
              </a:ext>
            </a:extLst>
          </p:cNvPr>
          <p:cNvSpPr>
            <a:spLocks noGrp="1"/>
          </p:cNvSpPr>
          <p:nvPr>
            <p:ph type="body" orient="vert" idx="4294967295"/>
          </p:nvPr>
        </p:nvSpPr>
        <p:spPr>
          <a:xfrm>
            <a:off x="385643" y="228599"/>
            <a:ext cx="7159337" cy="2514599"/>
          </a:xfrm>
          <a:effectLst>
            <a:softEdge rad="127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Иван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</a:rPr>
              <a:t>Топорышкин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 пошёл на охоту</a:t>
            </a:r>
          </a:p>
          <a:p>
            <a:pPr marL="0" indent="0">
              <a:buNone/>
            </a:pPr>
            <a:r>
              <a:rPr lang="ru-RU" sz="1800" dirty="0"/>
              <a:t>Пудель, с ним, перепрыгнув забор, пошёл</a:t>
            </a:r>
            <a:endParaRPr lang="en-US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Иван, как бревно, в болото, провалился</a:t>
            </a:r>
            <a:r>
              <a:rPr lang="en-US" sz="1800" dirty="0"/>
              <a:t>    </a:t>
            </a:r>
            <a:r>
              <a:rPr lang="en-US" sz="1800" dirty="0">
                <a:solidFill>
                  <a:schemeClr val="accent3"/>
                </a:solidFill>
              </a:rPr>
              <a:t>a</a:t>
            </a:r>
            <a:endParaRPr lang="ru-RU" sz="1800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ru-RU" sz="1800" dirty="0"/>
              <a:t>А пудель, как топор в реке утонул, </a:t>
            </a:r>
            <a:r>
              <a:rPr lang="en-US" sz="1800" dirty="0"/>
              <a:t>            </a:t>
            </a:r>
            <a:r>
              <a:rPr lang="en-US" sz="1800" dirty="0">
                <a:solidFill>
                  <a:schemeClr val="accent3"/>
                </a:solidFill>
              </a:rPr>
              <a:t>b</a:t>
            </a:r>
            <a:endParaRPr lang="ru-RU" sz="1800" dirty="0">
              <a:solidFill>
                <a:schemeClr val="accent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C88703-831B-0B43-9BC0-9716A699EF9D}"/>
              </a:ext>
            </a:extLst>
          </p:cNvPr>
          <p:cNvSpPr txBox="1"/>
          <p:nvPr/>
        </p:nvSpPr>
        <p:spPr>
          <a:xfrm>
            <a:off x="0" y="311727"/>
            <a:ext cx="38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429CD-975C-6D42-94ED-F76E605EE623}"/>
              </a:ext>
            </a:extLst>
          </p:cNvPr>
          <p:cNvSpPr txBox="1"/>
          <p:nvPr/>
        </p:nvSpPr>
        <p:spPr>
          <a:xfrm>
            <a:off x="4698748" y="358159"/>
            <a:ext cx="364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a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7" name="Рамка 6">
            <a:extLst>
              <a:ext uri="{FF2B5EF4-FFF2-40B4-BE49-F238E27FC236}">
                <a16:creationId xmlns:a16="http://schemas.microsoft.com/office/drawing/2014/main" id="{36D346DA-C7C0-0E4B-A31D-C818A7C6146B}"/>
              </a:ext>
            </a:extLst>
          </p:cNvPr>
          <p:cNvSpPr/>
          <p:nvPr/>
        </p:nvSpPr>
        <p:spPr>
          <a:xfrm>
            <a:off x="-57150" y="27258"/>
            <a:ext cx="5283187" cy="2504210"/>
          </a:xfrm>
          <a:prstGeom prst="fra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Рамка 8">
            <a:extLst>
              <a:ext uri="{FF2B5EF4-FFF2-40B4-BE49-F238E27FC236}">
                <a16:creationId xmlns:a16="http://schemas.microsoft.com/office/drawing/2014/main" id="{B5BC322B-5C5E-7942-ABF4-37CD93FF797B}"/>
              </a:ext>
            </a:extLst>
          </p:cNvPr>
          <p:cNvSpPr/>
          <p:nvPr/>
        </p:nvSpPr>
        <p:spPr>
          <a:xfrm>
            <a:off x="3626427" y="2239242"/>
            <a:ext cx="5517573" cy="2514599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A15C56-50B2-C547-B41A-1F3BDFC79268}"/>
              </a:ext>
            </a:extLst>
          </p:cNvPr>
          <p:cNvSpPr txBox="1"/>
          <p:nvPr/>
        </p:nvSpPr>
        <p:spPr>
          <a:xfrm>
            <a:off x="3956258" y="2445614"/>
            <a:ext cx="56214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Иван </a:t>
            </a:r>
            <a:r>
              <a:rPr lang="ru-RU" dirty="0" err="1">
                <a:solidFill>
                  <a:srgbClr val="FFFF00"/>
                </a:solidFill>
              </a:rPr>
              <a:t>Топорышкин</a:t>
            </a:r>
            <a:r>
              <a:rPr lang="ru-RU" dirty="0">
                <a:solidFill>
                  <a:srgbClr val="FFFF00"/>
                </a:solidFill>
              </a:rPr>
              <a:t> пошел на охоту</a:t>
            </a:r>
            <a:r>
              <a:rPr lang="en-US" dirty="0">
                <a:solidFill>
                  <a:srgbClr val="FFFF00"/>
                </a:solidFill>
              </a:rPr>
              <a:t>                      a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dirty="0"/>
              <a:t>Вприпрыжку, пошёл, пудель, с ним, как топор</a:t>
            </a:r>
          </a:p>
          <a:p>
            <a:endParaRPr lang="ru-RU" dirty="0"/>
          </a:p>
          <a:p>
            <a:r>
              <a:rPr lang="ru-RU" dirty="0"/>
              <a:t>Бревном, Иван, на болото, повалился</a:t>
            </a:r>
            <a:r>
              <a:rPr lang="en-US" dirty="0"/>
              <a:t>                  </a:t>
            </a:r>
            <a:r>
              <a:rPr lang="en-US" dirty="0">
                <a:solidFill>
                  <a:srgbClr val="FFFF00"/>
                </a:solidFill>
              </a:rPr>
              <a:t>a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dirty="0"/>
              <a:t>А пудель, забор, перепрыгнул в реке </a:t>
            </a:r>
            <a:r>
              <a:rPr lang="en-US" dirty="0"/>
              <a:t>                  </a:t>
            </a:r>
            <a:r>
              <a:rPr lang="en-US" dirty="0">
                <a:solidFill>
                  <a:srgbClr val="FFFF00"/>
                </a:solidFill>
              </a:rPr>
              <a:t>b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2" name="Рамка 11">
            <a:extLst>
              <a:ext uri="{FF2B5EF4-FFF2-40B4-BE49-F238E27FC236}">
                <a16:creationId xmlns:a16="http://schemas.microsoft.com/office/drawing/2014/main" id="{13137BC3-53FD-8A4E-BF41-8A880FF68BF7}"/>
              </a:ext>
            </a:extLst>
          </p:cNvPr>
          <p:cNvSpPr/>
          <p:nvPr/>
        </p:nvSpPr>
        <p:spPr>
          <a:xfrm>
            <a:off x="42151" y="4624281"/>
            <a:ext cx="5631873" cy="2249632"/>
          </a:xfrm>
          <a:prstGeom prst="fra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071FF2-8079-1D4B-9EFD-7386A7A88F98}"/>
              </a:ext>
            </a:extLst>
          </p:cNvPr>
          <p:cNvSpPr txBox="1"/>
          <p:nvPr/>
        </p:nvSpPr>
        <p:spPr>
          <a:xfrm>
            <a:off x="441613" y="5021832"/>
            <a:ext cx="5232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Иван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Топорышкин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пошёл на охоту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                      a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dirty="0"/>
              <a:t>В забор, провалился, пудель, с ним, в реке</a:t>
            </a:r>
            <a:r>
              <a:rPr lang="en-US" dirty="0"/>
              <a:t>.         </a:t>
            </a:r>
            <a:r>
              <a:rPr lang="en-US" dirty="0">
                <a:solidFill>
                  <a:srgbClr val="C00000"/>
                </a:solidFill>
              </a:rPr>
              <a:t>b</a:t>
            </a:r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  <a:p>
            <a:r>
              <a:rPr lang="ru-RU" dirty="0"/>
              <a:t>Иван, болото, перепрыгнул, как бревно</a:t>
            </a:r>
            <a:r>
              <a:rPr lang="en-US" dirty="0"/>
              <a:t>              </a:t>
            </a:r>
            <a:r>
              <a:rPr lang="en-US" dirty="0">
                <a:solidFill>
                  <a:srgbClr val="C00000"/>
                </a:solidFill>
              </a:rPr>
              <a:t>a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/>
              <a:t>А пудель на топор, попал, вприпрыжку</a:t>
            </a:r>
            <a:r>
              <a:rPr lang="en-US" dirty="0"/>
              <a:t>              </a:t>
            </a:r>
            <a:r>
              <a:rPr lang="en-US" dirty="0">
                <a:solidFill>
                  <a:srgbClr val="C00000"/>
                </a:solidFill>
              </a:rPr>
              <a:t> b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5" name="Поет Радионяня - Иван Топорышкин_(EEMUSIC.ru) (1).mp3" descr="Поет Радионяня - Иван Топорышкин_(EEMUSIC.ru) (1).mp3">
            <a:hlinkClick r:id="" action="ppaction://media"/>
            <a:extLst>
              <a:ext uri="{FF2B5EF4-FFF2-40B4-BE49-F238E27FC236}">
                <a16:creationId xmlns:a16="http://schemas.microsoft.com/office/drawing/2014/main" id="{F5C333C7-A291-DF41-9659-8299B2EE7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3072835">
            <a:off x="8593918" y="6182915"/>
            <a:ext cx="594169" cy="5941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28394B-948D-7149-8A62-BD17AE6C84E3}"/>
              </a:ext>
            </a:extLst>
          </p:cNvPr>
          <p:cNvSpPr txBox="1"/>
          <p:nvPr/>
        </p:nvSpPr>
        <p:spPr>
          <a:xfrm>
            <a:off x="4698748" y="632301"/>
            <a:ext cx="38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b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46A743-1117-3243-A98D-825D0326D856}"/>
              </a:ext>
            </a:extLst>
          </p:cNvPr>
          <p:cNvSpPr txBox="1"/>
          <p:nvPr/>
        </p:nvSpPr>
        <p:spPr>
          <a:xfrm>
            <a:off x="8810313" y="3032474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37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>
            <a:extLst>
              <a:ext uri="{FF2B5EF4-FFF2-40B4-BE49-F238E27FC236}">
                <a16:creationId xmlns:a16="http://schemas.microsoft.com/office/drawing/2014/main" id="{0590887C-74D1-6041-9649-061800512CC8}"/>
              </a:ext>
            </a:extLst>
          </p:cNvPr>
          <p:cNvSpPr/>
          <p:nvPr/>
        </p:nvSpPr>
        <p:spPr>
          <a:xfrm>
            <a:off x="4435872" y="8366"/>
            <a:ext cx="4647990" cy="1589809"/>
          </a:xfrm>
          <a:prstGeom prst="fra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3FD5C-9D39-294B-961B-586D403A93CB}"/>
              </a:ext>
            </a:extLst>
          </p:cNvPr>
          <p:cNvSpPr txBox="1"/>
          <p:nvPr/>
        </p:nvSpPr>
        <p:spPr>
          <a:xfrm>
            <a:off x="4872221" y="252118"/>
            <a:ext cx="3929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Иван </a:t>
            </a:r>
            <a:r>
              <a:rPr lang="ru-RU" dirty="0" err="1"/>
              <a:t>Топорышкин</a:t>
            </a:r>
            <a:r>
              <a:rPr lang="ru-RU" dirty="0"/>
              <a:t> пошел на охоту</a:t>
            </a:r>
          </a:p>
          <a:p>
            <a:r>
              <a:rPr lang="ru-RU" dirty="0"/>
              <a:t>…</a:t>
            </a:r>
          </a:p>
          <a:p>
            <a:r>
              <a:rPr lang="ru-RU" dirty="0"/>
              <a:t>…</a:t>
            </a:r>
          </a:p>
          <a:p>
            <a:r>
              <a:rPr lang="ru-RU" dirty="0"/>
              <a:t>…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AF64B0-D6BD-C248-B8B7-ECD046D8FE71}"/>
              </a:ext>
            </a:extLst>
          </p:cNvPr>
          <p:cNvSpPr txBox="1"/>
          <p:nvPr/>
        </p:nvSpPr>
        <p:spPr>
          <a:xfrm>
            <a:off x="0" y="136040"/>
            <a:ext cx="455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ним пудель пошёл, перепрыгнув забор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B19FBF-4364-3841-86E6-7B23BE9D79EF}"/>
              </a:ext>
            </a:extLst>
          </p:cNvPr>
          <p:cNvSpPr txBox="1"/>
          <p:nvPr/>
        </p:nvSpPr>
        <p:spPr>
          <a:xfrm>
            <a:off x="727364" y="1527188"/>
            <a:ext cx="426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Иван, как бревно провалился в болото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F841D8-9FEF-1D43-AFD3-3FE7E290FBFD}"/>
              </a:ext>
            </a:extLst>
          </p:cNvPr>
          <p:cNvSpPr txBox="1"/>
          <p:nvPr/>
        </p:nvSpPr>
        <p:spPr>
          <a:xfrm>
            <a:off x="308474" y="5146146"/>
            <a:ext cx="372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 пудель в реке утонул, как топор</a:t>
            </a:r>
          </a:p>
        </p:txBody>
      </p:sp>
      <p:sp>
        <p:nvSpPr>
          <p:cNvPr id="8" name="Рамка 7">
            <a:extLst>
              <a:ext uri="{FF2B5EF4-FFF2-40B4-BE49-F238E27FC236}">
                <a16:creationId xmlns:a16="http://schemas.microsoft.com/office/drawing/2014/main" id="{76C23618-599D-654C-87A1-64F6F338A982}"/>
              </a:ext>
            </a:extLst>
          </p:cNvPr>
          <p:cNvSpPr/>
          <p:nvPr/>
        </p:nvSpPr>
        <p:spPr>
          <a:xfrm>
            <a:off x="67540" y="2107625"/>
            <a:ext cx="4418344" cy="1918763"/>
          </a:xfrm>
          <a:prstGeom prst="fra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B61B0-D5E6-0841-A735-364E44CB47E8}"/>
              </a:ext>
            </a:extLst>
          </p:cNvPr>
          <p:cNvSpPr txBox="1"/>
          <p:nvPr/>
        </p:nvSpPr>
        <p:spPr>
          <a:xfrm>
            <a:off x="426027" y="2421082"/>
            <a:ext cx="3929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Иван </a:t>
            </a:r>
            <a:r>
              <a:rPr lang="ru-RU" dirty="0" err="1"/>
              <a:t>Топорышкин</a:t>
            </a:r>
            <a:r>
              <a:rPr lang="ru-RU" dirty="0"/>
              <a:t> пошёл на охоту</a:t>
            </a:r>
          </a:p>
          <a:p>
            <a:r>
              <a:rPr lang="ru-RU" dirty="0"/>
              <a:t>…</a:t>
            </a:r>
          </a:p>
          <a:p>
            <a:r>
              <a:rPr lang="ru-RU" dirty="0"/>
              <a:t>…</a:t>
            </a:r>
          </a:p>
          <a:p>
            <a:r>
              <a:rPr lang="ru-RU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2BEC53-227A-B440-A07A-B628137B8DEC}"/>
              </a:ext>
            </a:extLst>
          </p:cNvPr>
          <p:cNvSpPr txBox="1"/>
          <p:nvPr/>
        </p:nvSpPr>
        <p:spPr>
          <a:xfrm>
            <a:off x="4512379" y="2236416"/>
            <a:ext cx="4843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 ним пудель вприпрыжку пошёл, как топор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FEC3F2-7FC9-BA4E-A204-75D4B1A73CFD}"/>
              </a:ext>
            </a:extLst>
          </p:cNvPr>
          <p:cNvSpPr txBox="1"/>
          <p:nvPr/>
        </p:nvSpPr>
        <p:spPr>
          <a:xfrm>
            <a:off x="1298864" y="5933622"/>
            <a:ext cx="3907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Иван повалился бревном на болото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21D135-2912-3340-96A2-6C5CB7D7F405}"/>
              </a:ext>
            </a:extLst>
          </p:cNvPr>
          <p:cNvSpPr txBox="1"/>
          <p:nvPr/>
        </p:nvSpPr>
        <p:spPr>
          <a:xfrm>
            <a:off x="204487" y="763001"/>
            <a:ext cx="414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 пудель в реке перепрыгнул забор</a:t>
            </a:r>
          </a:p>
        </p:txBody>
      </p:sp>
      <p:sp>
        <p:nvSpPr>
          <p:cNvPr id="13" name="Рамка 12">
            <a:extLst>
              <a:ext uri="{FF2B5EF4-FFF2-40B4-BE49-F238E27FC236}">
                <a16:creationId xmlns:a16="http://schemas.microsoft.com/office/drawing/2014/main" id="{A9A4F29E-7AA6-664D-A3DA-64035DB3F6DE}"/>
              </a:ext>
            </a:extLst>
          </p:cNvPr>
          <p:cNvSpPr/>
          <p:nvPr/>
        </p:nvSpPr>
        <p:spPr>
          <a:xfrm>
            <a:off x="4031673" y="4141370"/>
            <a:ext cx="5112327" cy="1760666"/>
          </a:xfrm>
          <a:prstGeom prst="fra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DFAD1A-4647-0D46-BA2A-D79C62052C27}"/>
              </a:ext>
            </a:extLst>
          </p:cNvPr>
          <p:cNvSpPr txBox="1"/>
          <p:nvPr/>
        </p:nvSpPr>
        <p:spPr>
          <a:xfrm>
            <a:off x="4355862" y="4339845"/>
            <a:ext cx="4227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Иван </a:t>
            </a:r>
            <a:r>
              <a:rPr lang="ru-RU" dirty="0" err="1"/>
              <a:t>Топорышкин</a:t>
            </a:r>
            <a:r>
              <a:rPr lang="ru-RU" dirty="0"/>
              <a:t> пошёл на охоту</a:t>
            </a:r>
          </a:p>
          <a:p>
            <a:r>
              <a:rPr lang="ru-RU" dirty="0"/>
              <a:t>…</a:t>
            </a:r>
          </a:p>
          <a:p>
            <a:r>
              <a:rPr lang="ru-RU" dirty="0"/>
              <a:t>…</a:t>
            </a:r>
          </a:p>
          <a:p>
            <a:r>
              <a:rPr lang="ru-RU" dirty="0"/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407267-4E97-BC4E-8990-0CF8380DC0EA}"/>
              </a:ext>
            </a:extLst>
          </p:cNvPr>
          <p:cNvSpPr txBox="1"/>
          <p:nvPr/>
        </p:nvSpPr>
        <p:spPr>
          <a:xfrm>
            <a:off x="4724329" y="3160890"/>
            <a:ext cx="4419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 ним пудель в реке провалился в забор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45324A-A9FA-CD47-A3CA-CFA60BD475E0}"/>
              </a:ext>
            </a:extLst>
          </p:cNvPr>
          <p:cNvSpPr txBox="1"/>
          <p:nvPr/>
        </p:nvSpPr>
        <p:spPr>
          <a:xfrm>
            <a:off x="-5245" y="4435733"/>
            <a:ext cx="415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Иван как бревно перепрыгнул болото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CC27A6-9552-884B-911B-6FA7C07D4BAB}"/>
              </a:ext>
            </a:extLst>
          </p:cNvPr>
          <p:cNvSpPr txBox="1"/>
          <p:nvPr/>
        </p:nvSpPr>
        <p:spPr>
          <a:xfrm>
            <a:off x="4944011" y="6488668"/>
            <a:ext cx="413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 пудель вприпрыжку попал на топор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76826B-3C57-6F47-9BF9-AF47C2C0B1B5}"/>
              </a:ext>
            </a:extLst>
          </p:cNvPr>
          <p:cNvSpPr txBox="1"/>
          <p:nvPr/>
        </p:nvSpPr>
        <p:spPr>
          <a:xfrm>
            <a:off x="4393156" y="-16612"/>
            <a:ext cx="238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94C416-3479-584D-B9BE-7CD4E9E482AD}"/>
              </a:ext>
            </a:extLst>
          </p:cNvPr>
          <p:cNvSpPr txBox="1"/>
          <p:nvPr/>
        </p:nvSpPr>
        <p:spPr>
          <a:xfrm>
            <a:off x="22674" y="20467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812D77-1847-9B47-A4C7-12B11EB03676}"/>
              </a:ext>
            </a:extLst>
          </p:cNvPr>
          <p:cNvSpPr txBox="1"/>
          <p:nvPr/>
        </p:nvSpPr>
        <p:spPr>
          <a:xfrm>
            <a:off x="4031674" y="4141370"/>
            <a:ext cx="31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29" name="Поет Радионяня - Иван Топорышкин_(EEMUSIC.ru) (1).mp3" descr="Поет Радионяня - Иван Топорышкин_(EEMUSIC.ru) (1).mp3">
            <a:hlinkClick r:id="" action="ppaction://media"/>
            <a:extLst>
              <a:ext uri="{FF2B5EF4-FFF2-40B4-BE49-F238E27FC236}">
                <a16:creationId xmlns:a16="http://schemas.microsoft.com/office/drawing/2014/main" id="{8FB59852-5D1E-F442-9FC1-B6959B62A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9773490">
            <a:off x="3287" y="6240839"/>
            <a:ext cx="664584" cy="66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16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4B3F02-7D00-6849-BE13-0C0CA5F13A91}"/>
              </a:ext>
            </a:extLst>
          </p:cNvPr>
          <p:cNvSpPr/>
          <p:nvPr/>
        </p:nvSpPr>
        <p:spPr>
          <a:xfrm>
            <a:off x="1838726" y="153981"/>
            <a:ext cx="61459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FFFF00"/>
              </a:solidFill>
              <a:latin typeface="Noto Serif" panose="02020502060505020204" pitchFamily="18" charset="0"/>
            </a:endParaRPr>
          </a:p>
          <a:p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Иван </a:t>
            </a:r>
            <a:r>
              <a:rPr lang="ru-RU" sz="2000" dirty="0" err="1">
                <a:solidFill>
                  <a:srgbClr val="FFFF00"/>
                </a:solidFill>
                <a:latin typeface="Noto Serif" panose="02020502060505020204" pitchFamily="18" charset="0"/>
              </a:rPr>
              <a:t>Топорышкин</a:t>
            </a:r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 пошел на охоту,</a:t>
            </a:r>
            <a:b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С ним </a:t>
            </a:r>
            <a:r>
              <a:rPr lang="ru-RU" sz="2000" b="1" u="sng" dirty="0">
                <a:solidFill>
                  <a:srgbClr val="FFFF00"/>
                </a:solidFill>
                <a:latin typeface="Noto Serif" panose="02020502060505020204" pitchFamily="18" charset="0"/>
              </a:rPr>
              <a:t>пудель</a:t>
            </a:r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 пошел, перепрыгнув </a:t>
            </a:r>
            <a:r>
              <a:rPr lang="ru-RU" sz="2000" b="1" u="sng" dirty="0">
                <a:solidFill>
                  <a:srgbClr val="FFFF00"/>
                </a:solidFill>
                <a:latin typeface="Noto Serif" panose="02020502060505020204" pitchFamily="18" charset="0"/>
              </a:rPr>
              <a:t>забор,</a:t>
            </a:r>
          </a:p>
          <a:p>
            <a:b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Иван, как бревно провалился в болото,</a:t>
            </a:r>
            <a:b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А пудель в реке утонул, как </a:t>
            </a:r>
            <a:r>
              <a:rPr lang="ru-RU" sz="2000" b="1" u="sng" dirty="0">
                <a:solidFill>
                  <a:srgbClr val="FFFF00"/>
                </a:solidFill>
                <a:latin typeface="Noto Serif" panose="02020502060505020204" pitchFamily="18" charset="0"/>
              </a:rPr>
              <a:t>топор.</a:t>
            </a:r>
          </a:p>
          <a:p>
            <a:endParaRPr lang="ru-RU" sz="2000" dirty="0">
              <a:solidFill>
                <a:srgbClr val="FFFF00"/>
              </a:solidFill>
              <a:latin typeface="Noto Serif" panose="02020502060505020204" pitchFamily="18" charset="0"/>
            </a:endParaRPr>
          </a:p>
          <a:p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Иван </a:t>
            </a:r>
            <a:r>
              <a:rPr lang="ru-RU" sz="2000" dirty="0" err="1">
                <a:solidFill>
                  <a:srgbClr val="FFFF00"/>
                </a:solidFill>
                <a:latin typeface="Noto Serif" panose="02020502060505020204" pitchFamily="18" charset="0"/>
              </a:rPr>
              <a:t>Топорышкин</a:t>
            </a:r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 пошел на охоту,</a:t>
            </a:r>
            <a:b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С ним пудель вприпрыжку пошел, как топор.</a:t>
            </a:r>
          </a:p>
          <a:p>
            <a:b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Иван повалился бревном на </a:t>
            </a:r>
            <a:r>
              <a:rPr lang="ru-RU" sz="2000" b="1" u="sng" dirty="0">
                <a:solidFill>
                  <a:srgbClr val="FFFF00"/>
                </a:solidFill>
                <a:latin typeface="Noto Serif" panose="02020502060505020204" pitchFamily="18" charset="0"/>
              </a:rPr>
              <a:t>болото,</a:t>
            </a:r>
            <a:b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А пудель в реке перепрыгнул забор.</a:t>
            </a:r>
          </a:p>
          <a:p>
            <a:endParaRPr lang="ru-RU" sz="2000" dirty="0">
              <a:solidFill>
                <a:srgbClr val="FFFF00"/>
              </a:solidFill>
              <a:latin typeface="Noto Serif" panose="02020502060505020204" pitchFamily="18" charset="0"/>
            </a:endParaRPr>
          </a:p>
          <a:p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Иван </a:t>
            </a:r>
            <a:r>
              <a:rPr lang="ru-RU" sz="2000" dirty="0" err="1">
                <a:solidFill>
                  <a:srgbClr val="FFFF00"/>
                </a:solidFill>
                <a:latin typeface="Noto Serif" panose="02020502060505020204" pitchFamily="18" charset="0"/>
              </a:rPr>
              <a:t>Топорышкин</a:t>
            </a:r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 пошел на охоту,</a:t>
            </a:r>
            <a:b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С ним пудель в реке провалился в забор.</a:t>
            </a:r>
          </a:p>
          <a:p>
            <a:b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Иван как </a:t>
            </a:r>
            <a:r>
              <a:rPr lang="ru-RU" sz="2000" b="1" u="sng" dirty="0">
                <a:solidFill>
                  <a:srgbClr val="FFFF00"/>
                </a:solidFill>
                <a:latin typeface="Noto Serif" panose="02020502060505020204" pitchFamily="18" charset="0"/>
              </a:rPr>
              <a:t>бревно</a:t>
            </a:r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 перепрыгнул болото,</a:t>
            </a:r>
            <a:b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FFFF00"/>
                </a:solidFill>
                <a:latin typeface="Noto Serif" panose="02020502060505020204" pitchFamily="18" charset="0"/>
              </a:rPr>
              <a:t>А пудель вприпрыжку попал на топор.</a:t>
            </a:r>
            <a:endParaRPr lang="ru-RU" sz="2000" b="0" i="0" dirty="0">
              <a:solidFill>
                <a:srgbClr val="FFFF00"/>
              </a:solidFill>
              <a:effectLst/>
              <a:latin typeface="Noto Serif" panose="02020502060505020204" pitchFamily="18" charset="0"/>
            </a:endParaRPr>
          </a:p>
        </p:txBody>
      </p:sp>
      <p:pic>
        <p:nvPicPr>
          <p:cNvPr id="12" name="Рисунок 11" descr="Изображение выглядит как текст, топор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680E5431-B5CE-2A41-A1AD-9E7F52D13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942">
            <a:off x="6637658" y="1679306"/>
            <a:ext cx="816998" cy="877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DE7BEF-E6EB-CF4A-94EF-5894EBBF2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127">
            <a:off x="7345094" y="792276"/>
            <a:ext cx="1647798" cy="721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B1A857-F246-B54A-BCA7-B34103C2F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116">
            <a:off x="616118" y="2332375"/>
            <a:ext cx="887116" cy="1312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3E244EF-71CB-874E-9AE5-6314C850FC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t="6820" r="51631" b="33589"/>
          <a:stretch/>
        </p:blipFill>
        <p:spPr>
          <a:xfrm rot="513125">
            <a:off x="79511" y="76661"/>
            <a:ext cx="1727428" cy="1850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1482B10-55A9-8647-A9C1-8CB55D01AE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7" t="30331" r="8628" b="12901"/>
          <a:stretch/>
        </p:blipFill>
        <p:spPr>
          <a:xfrm rot="914098">
            <a:off x="6501802" y="3004596"/>
            <a:ext cx="1665997" cy="1634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181AAF-A4D0-1E45-88A7-C781029F00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9392">
            <a:off x="244724" y="4588861"/>
            <a:ext cx="1397000" cy="74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Поет Радионяня - Иван Топорышкин_(EEMUSIC.ru) (1).mp3" descr="Поет Радионяня - Иван Топорышкин_(EEMUSIC.ru) (1).mp3">
            <a:hlinkClick r:id="" action="ppaction://media"/>
            <a:extLst>
              <a:ext uri="{FF2B5EF4-FFF2-40B4-BE49-F238E27FC236}">
                <a16:creationId xmlns:a16="http://schemas.microsoft.com/office/drawing/2014/main" id="{01E244E6-54E2-5C42-A024-B690F6D7B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8634413" flipH="1" flipV="1">
            <a:off x="115261" y="6153541"/>
            <a:ext cx="566144" cy="74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62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D53C952-6412-9F41-8EAE-316B77B9B6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t="3978" r="2332" b="4070"/>
          <a:stretch/>
        </p:blipFill>
        <p:spPr>
          <a:xfrm rot="21128883">
            <a:off x="110180" y="1023627"/>
            <a:ext cx="3722331" cy="1868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5CE694D-EEF8-904F-9021-1A5CF2B2A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-1" b="-1379"/>
          <a:stretch/>
        </p:blipFill>
        <p:spPr>
          <a:xfrm rot="684122">
            <a:off x="4960882" y="462454"/>
            <a:ext cx="3661541" cy="2060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B5FDB2-DDB6-5644-A918-E802763A0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532">
            <a:off x="2489858" y="3265854"/>
            <a:ext cx="3975100" cy="185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DA06EC-7BE0-E841-8AEA-7AAA7A0A8A2A}"/>
              </a:ext>
            </a:extLst>
          </p:cNvPr>
          <p:cNvSpPr txBox="1"/>
          <p:nvPr/>
        </p:nvSpPr>
        <p:spPr>
          <a:xfrm>
            <a:off x="17752" y="14714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CD22FE-FC14-B944-8E7B-89637CF21F1F}"/>
              </a:ext>
            </a:extLst>
          </p:cNvPr>
          <p:cNvSpPr txBox="1"/>
          <p:nvPr/>
        </p:nvSpPr>
        <p:spPr>
          <a:xfrm>
            <a:off x="5201312" y="4834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E25CF2-4187-9B4E-9F55-15FAD67DF015}"/>
              </a:ext>
            </a:extLst>
          </p:cNvPr>
          <p:cNvSpPr txBox="1"/>
          <p:nvPr/>
        </p:nvSpPr>
        <p:spPr>
          <a:xfrm>
            <a:off x="2522483" y="35209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1908121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555954C-DE16-F249-B852-502A300DC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1081">
            <a:off x="654191" y="515890"/>
            <a:ext cx="2764221" cy="2085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DA86861-B5EC-C94E-BC44-467417E7F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944">
            <a:off x="5079659" y="446876"/>
            <a:ext cx="2144014" cy="2223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73881E-4B4D-8E4B-9481-2527E00B2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07" y="3064420"/>
            <a:ext cx="2797605" cy="2494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5BBDB31-41BA-B84C-9428-45BD88591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62" y="3119174"/>
            <a:ext cx="3004225" cy="2514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F7D301-2B0E-8740-8A4D-40B73C937762}"/>
              </a:ext>
            </a:extLst>
          </p:cNvPr>
          <p:cNvSpPr txBox="1"/>
          <p:nvPr/>
        </p:nvSpPr>
        <p:spPr>
          <a:xfrm rot="20111022">
            <a:off x="651642" y="956441"/>
            <a:ext cx="441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EF56E1-DE09-0342-8E7C-BDD6B71E04A8}"/>
              </a:ext>
            </a:extLst>
          </p:cNvPr>
          <p:cNvSpPr txBox="1"/>
          <p:nvPr/>
        </p:nvSpPr>
        <p:spPr>
          <a:xfrm rot="1760714">
            <a:off x="5360277" y="472966"/>
            <a:ext cx="2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F33AA6-0814-F74A-920B-24E437614077}"/>
              </a:ext>
            </a:extLst>
          </p:cNvPr>
          <p:cNvSpPr txBox="1"/>
          <p:nvPr/>
        </p:nvSpPr>
        <p:spPr>
          <a:xfrm rot="20367523">
            <a:off x="651642" y="33002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45F736-6B0D-8149-B3F3-14F37548DFBE}"/>
              </a:ext>
            </a:extLst>
          </p:cNvPr>
          <p:cNvSpPr txBox="1"/>
          <p:nvPr/>
        </p:nvSpPr>
        <p:spPr>
          <a:xfrm rot="1434427">
            <a:off x="4689482" y="333177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245113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ертикальный текст 5">
            <a:extLst>
              <a:ext uri="{FF2B5EF4-FFF2-40B4-BE49-F238E27FC236}">
                <a16:creationId xmlns:a16="http://schemas.microsoft.com/office/drawing/2014/main" id="{B16DFD59-FE78-AA44-826D-116DC73D0519}"/>
              </a:ext>
            </a:extLst>
          </p:cNvPr>
          <p:cNvSpPr>
            <a:spLocks noGrp="1"/>
          </p:cNvSpPr>
          <p:nvPr>
            <p:ph type="body" orient="vert" idx="4294967295"/>
          </p:nvPr>
        </p:nvSpPr>
        <p:spPr>
          <a:xfrm rot="21381768">
            <a:off x="-158909" y="215937"/>
            <a:ext cx="4026542" cy="464432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ABF2"/>
                </a:solidFill>
                <a:effectLst/>
              </a:rPr>
              <a:t>Жил на свете старичок</a:t>
            </a:r>
            <a:br>
              <a:rPr lang="ru-RU" sz="2000" dirty="0">
                <a:solidFill>
                  <a:srgbClr val="FFABF2"/>
                </a:solidFill>
              </a:rPr>
            </a:br>
            <a:r>
              <a:rPr lang="ru-RU" sz="2000" dirty="0">
                <a:solidFill>
                  <a:srgbClr val="FFABF2"/>
                </a:solidFill>
                <a:effectLst/>
              </a:rPr>
              <a:t>Маленького роста,</a:t>
            </a:r>
            <a:br>
              <a:rPr lang="ru-RU" sz="2000" dirty="0">
                <a:solidFill>
                  <a:srgbClr val="FFABF2"/>
                </a:solidFill>
              </a:rPr>
            </a:br>
            <a:r>
              <a:rPr lang="ru-RU" sz="2000" dirty="0">
                <a:solidFill>
                  <a:srgbClr val="FFABF2"/>
                </a:solidFill>
                <a:effectLst/>
              </a:rPr>
              <a:t>И смеялся старичок</a:t>
            </a:r>
            <a:br>
              <a:rPr lang="ru-RU" sz="2000" dirty="0">
                <a:solidFill>
                  <a:srgbClr val="FFABF2"/>
                </a:solidFill>
              </a:rPr>
            </a:br>
            <a:r>
              <a:rPr lang="ru-RU" sz="2000" dirty="0">
                <a:solidFill>
                  <a:srgbClr val="FFABF2"/>
                </a:solidFill>
                <a:effectLst/>
              </a:rPr>
              <a:t>Чрезвычайно просто:</a:t>
            </a:r>
            <a:br>
              <a:rPr lang="ru-RU" sz="2000" dirty="0">
                <a:solidFill>
                  <a:srgbClr val="FFABF2"/>
                </a:solidFill>
              </a:rPr>
            </a:br>
            <a:r>
              <a:rPr lang="ru-RU" sz="2000" dirty="0">
                <a:solidFill>
                  <a:srgbClr val="FFABF2"/>
                </a:solidFill>
                <a:effectLst/>
              </a:rPr>
              <a:t>«Ха-ха-ха</a:t>
            </a:r>
            <a:br>
              <a:rPr lang="ru-RU" sz="2000" dirty="0">
                <a:solidFill>
                  <a:srgbClr val="FFABF2"/>
                </a:solidFill>
              </a:rPr>
            </a:br>
            <a:r>
              <a:rPr lang="ru-RU" sz="2000" dirty="0">
                <a:solidFill>
                  <a:srgbClr val="FFABF2"/>
                </a:solidFill>
                <a:effectLst/>
              </a:rPr>
              <a:t>Да хе-хе-хе,</a:t>
            </a:r>
            <a:br>
              <a:rPr lang="ru-RU" sz="2000" dirty="0">
                <a:solidFill>
                  <a:srgbClr val="FFABF2"/>
                </a:solidFill>
              </a:rPr>
            </a:br>
            <a:r>
              <a:rPr lang="ru-RU" sz="2000" dirty="0">
                <a:solidFill>
                  <a:srgbClr val="FFABF2"/>
                </a:solidFill>
                <a:effectLst/>
              </a:rPr>
              <a:t>Хи-хи-хи</a:t>
            </a:r>
            <a:br>
              <a:rPr lang="ru-RU" sz="2000" dirty="0">
                <a:solidFill>
                  <a:srgbClr val="FFABF2"/>
                </a:solidFill>
              </a:rPr>
            </a:br>
            <a:r>
              <a:rPr lang="ru-RU" sz="2000" dirty="0">
                <a:solidFill>
                  <a:srgbClr val="FFABF2"/>
                </a:solidFill>
                <a:effectLst/>
              </a:rPr>
              <a:t>Да бух-бух!</a:t>
            </a:r>
            <a:br>
              <a:rPr lang="ru-RU" sz="2000" dirty="0">
                <a:solidFill>
                  <a:srgbClr val="FFABF2"/>
                </a:solidFill>
              </a:rPr>
            </a:br>
            <a:r>
              <a:rPr lang="ru-RU" sz="2000" dirty="0">
                <a:solidFill>
                  <a:srgbClr val="FFABF2"/>
                </a:solidFill>
                <a:effectLst/>
              </a:rPr>
              <a:t>Б</a:t>
            </a:r>
            <a:r>
              <a:rPr lang="en" sz="2000" dirty="0">
                <a:solidFill>
                  <a:srgbClr val="FFABF2"/>
                </a:solidFill>
                <a:effectLst/>
              </a:rPr>
              <a:t>y-</a:t>
            </a:r>
            <a:r>
              <a:rPr lang="ru-RU" sz="2000" dirty="0">
                <a:solidFill>
                  <a:srgbClr val="FFABF2"/>
                </a:solidFill>
                <a:effectLst/>
              </a:rPr>
              <a:t>б</a:t>
            </a:r>
            <a:r>
              <a:rPr lang="en" sz="2000" dirty="0">
                <a:solidFill>
                  <a:srgbClr val="FFABF2"/>
                </a:solidFill>
                <a:effectLst/>
              </a:rPr>
              <a:t>y-</a:t>
            </a:r>
            <a:r>
              <a:rPr lang="ru-RU" sz="2000" dirty="0">
                <a:solidFill>
                  <a:srgbClr val="FFABF2"/>
                </a:solidFill>
                <a:effectLst/>
              </a:rPr>
              <a:t>б</a:t>
            </a:r>
            <a:r>
              <a:rPr lang="en" sz="2000" dirty="0">
                <a:solidFill>
                  <a:srgbClr val="FFABF2"/>
                </a:solidFill>
                <a:effectLst/>
              </a:rPr>
              <a:t>y</a:t>
            </a:r>
            <a:br>
              <a:rPr lang="en" sz="2000" dirty="0">
                <a:solidFill>
                  <a:srgbClr val="FFABF2"/>
                </a:solidFill>
              </a:rPr>
            </a:br>
            <a:r>
              <a:rPr lang="ru-RU" sz="2000" dirty="0">
                <a:solidFill>
                  <a:srgbClr val="FFABF2"/>
                </a:solidFill>
                <a:effectLst/>
              </a:rPr>
              <a:t>Да </a:t>
            </a:r>
            <a:r>
              <a:rPr lang="ru-RU" sz="2000" dirty="0" err="1">
                <a:solidFill>
                  <a:srgbClr val="FFABF2"/>
                </a:solidFill>
                <a:effectLst/>
              </a:rPr>
              <a:t>бе-бе-бе</a:t>
            </a:r>
            <a:r>
              <a:rPr lang="ru-RU" sz="2000" dirty="0">
                <a:solidFill>
                  <a:srgbClr val="FFABF2"/>
                </a:solidFill>
                <a:effectLst/>
              </a:rPr>
              <a:t>,</a:t>
            </a:r>
            <a:br>
              <a:rPr lang="ru-RU" sz="2000" dirty="0">
                <a:solidFill>
                  <a:srgbClr val="FFABF2"/>
                </a:solidFill>
              </a:rPr>
            </a:br>
            <a:r>
              <a:rPr lang="ru-RU" sz="2000" dirty="0">
                <a:solidFill>
                  <a:srgbClr val="FFABF2"/>
                </a:solidFill>
                <a:effectLst/>
              </a:rPr>
              <a:t>Динь-динь-динь</a:t>
            </a:r>
            <a:br>
              <a:rPr lang="ru-RU" sz="2000" dirty="0">
                <a:solidFill>
                  <a:srgbClr val="FFABF2"/>
                </a:solidFill>
              </a:rPr>
            </a:br>
            <a:r>
              <a:rPr lang="ru-RU" sz="2000" dirty="0">
                <a:solidFill>
                  <a:srgbClr val="FFABF2"/>
                </a:solidFill>
                <a:effectLst/>
              </a:rPr>
              <a:t>Да трюх-трюх!»</a:t>
            </a:r>
            <a:endParaRPr lang="ru-RU" sz="2000" dirty="0">
              <a:solidFill>
                <a:srgbClr val="FFABF2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5DDCE1-C005-0643-A23D-44FF4874E6F2}"/>
              </a:ext>
            </a:extLst>
          </p:cNvPr>
          <p:cNvSpPr/>
          <p:nvPr/>
        </p:nvSpPr>
        <p:spPr>
          <a:xfrm rot="21344356">
            <a:off x="3098692" y="78571"/>
            <a:ext cx="468188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  <a:t>Раз, </a:t>
            </a:r>
            <a:r>
              <a:rPr lang="ru-RU" sz="2000" dirty="0" err="1">
                <a:solidFill>
                  <a:srgbClr val="90FF6A"/>
                </a:solidFill>
                <a:latin typeface="Noto Serif" panose="02020502060505020204" pitchFamily="18" charset="0"/>
              </a:rPr>
              <a:t>увидя</a:t>
            </a:r>
            <a: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  <a:t> паука,</a:t>
            </a:r>
            <a:b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  <a:t>Страшно испугался.</a:t>
            </a:r>
            <a:b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  <a:t>Но, схватившись за бока,</a:t>
            </a:r>
            <a:b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  <a:t>Громко рассмеялся:</a:t>
            </a:r>
            <a:b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  <a:t>«Хи-хи-хи</a:t>
            </a:r>
            <a:b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  <a:t>Да ха-ха-ха,</a:t>
            </a:r>
            <a:b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  <a:t>Хо-хо-хо</a:t>
            </a:r>
            <a:b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  <a:t>Да гуль-гуль!</a:t>
            </a:r>
            <a:b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  <a:t>Ги-</a:t>
            </a:r>
            <a:r>
              <a:rPr lang="ru-RU" sz="2000" dirty="0" err="1">
                <a:solidFill>
                  <a:srgbClr val="90FF6A"/>
                </a:solidFill>
                <a:latin typeface="Noto Serif" panose="02020502060505020204" pitchFamily="18" charset="0"/>
              </a:rPr>
              <a:t>ги</a:t>
            </a:r>
            <a: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  <a:t>-</a:t>
            </a:r>
            <a:r>
              <a:rPr lang="ru-RU" sz="2000" dirty="0" err="1">
                <a:solidFill>
                  <a:srgbClr val="90FF6A"/>
                </a:solidFill>
                <a:latin typeface="Noto Serif" panose="02020502060505020204" pitchFamily="18" charset="0"/>
              </a:rPr>
              <a:t>ги</a:t>
            </a:r>
            <a:b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  <a:t>Да га-га-га,</a:t>
            </a:r>
            <a:b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  <a:t>Го-го-го</a:t>
            </a:r>
            <a:b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90FF6A"/>
                </a:solidFill>
                <a:latin typeface="Noto Serif" panose="02020502060505020204" pitchFamily="18" charset="0"/>
              </a:rPr>
              <a:t>Да буль-буль!»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740E606-5C94-FA44-B3F3-156C8B58F2E1}"/>
              </a:ext>
            </a:extLst>
          </p:cNvPr>
          <p:cNvSpPr/>
          <p:nvPr/>
        </p:nvSpPr>
        <p:spPr>
          <a:xfrm rot="21440187">
            <a:off x="5745696" y="1906321"/>
            <a:ext cx="4607795" cy="3842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  <a:t>А </a:t>
            </a:r>
            <a:r>
              <a:rPr lang="ru-RU" sz="2000" dirty="0" err="1">
                <a:solidFill>
                  <a:srgbClr val="DFFF84"/>
                </a:solidFill>
                <a:latin typeface="Noto Serif" panose="02020502060505020204" pitchFamily="18" charset="0"/>
              </a:rPr>
              <a:t>увидя</a:t>
            </a:r>
            <a: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  <a:t> стрекоз</a:t>
            </a:r>
            <a:r>
              <a:rPr lang="en" sz="2000" dirty="0">
                <a:solidFill>
                  <a:srgbClr val="DFFF84"/>
                </a:solidFill>
                <a:latin typeface="Noto Serif" panose="02020502060505020204" pitchFamily="18" charset="0"/>
              </a:rPr>
              <a:t>y,</a:t>
            </a:r>
            <a:br>
              <a:rPr lang="en" sz="2000" dirty="0">
                <a:solidFill>
                  <a:srgbClr val="DFFF84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  <a:t>Страшно рассердился,</a:t>
            </a:r>
            <a:b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  <a:t>Но от смеха на трав</a:t>
            </a:r>
            <a:r>
              <a:rPr lang="en" sz="2000" dirty="0">
                <a:solidFill>
                  <a:srgbClr val="DFFF84"/>
                </a:solidFill>
                <a:latin typeface="Noto Serif" panose="02020502060505020204" pitchFamily="18" charset="0"/>
              </a:rPr>
              <a:t>y</a:t>
            </a:r>
            <a:br>
              <a:rPr lang="en" sz="2000" dirty="0">
                <a:solidFill>
                  <a:srgbClr val="DFFF84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  <a:t>Так и повалился:</a:t>
            </a:r>
            <a:b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  <a:t>«</a:t>
            </a:r>
            <a:r>
              <a:rPr lang="ru-RU" sz="2000" dirty="0" err="1">
                <a:solidFill>
                  <a:srgbClr val="DFFF84"/>
                </a:solidFill>
                <a:latin typeface="Noto Serif" panose="02020502060505020204" pitchFamily="18" charset="0"/>
              </a:rPr>
              <a:t>Гы-гы-гы</a:t>
            </a:r>
            <a:b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  <a:t>Да г</a:t>
            </a:r>
            <a:r>
              <a:rPr lang="en" sz="2000" dirty="0">
                <a:solidFill>
                  <a:srgbClr val="DFFF84"/>
                </a:solidFill>
                <a:latin typeface="Noto Serif" panose="02020502060505020204" pitchFamily="18" charset="0"/>
              </a:rPr>
              <a:t>y-</a:t>
            </a:r>
            <a: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  <a:t>г</a:t>
            </a:r>
            <a:r>
              <a:rPr lang="en" sz="2000" dirty="0">
                <a:solidFill>
                  <a:srgbClr val="DFFF84"/>
                </a:solidFill>
                <a:latin typeface="Noto Serif" panose="02020502060505020204" pitchFamily="18" charset="0"/>
              </a:rPr>
              <a:t>y-</a:t>
            </a:r>
            <a: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  <a:t>г</a:t>
            </a:r>
            <a:r>
              <a:rPr lang="en" sz="2000" dirty="0">
                <a:solidFill>
                  <a:srgbClr val="DFFF84"/>
                </a:solidFill>
                <a:latin typeface="Noto Serif" panose="02020502060505020204" pitchFamily="18" charset="0"/>
              </a:rPr>
              <a:t>y,</a:t>
            </a:r>
            <a:br>
              <a:rPr lang="en" sz="2000" dirty="0">
                <a:solidFill>
                  <a:srgbClr val="DFFF84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  <a:t>Го-го-го</a:t>
            </a:r>
            <a:b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  <a:t>Да бах-бах!</a:t>
            </a:r>
            <a:b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  <a:t>Ой, ребята не мог</a:t>
            </a:r>
            <a:r>
              <a:rPr lang="en" sz="2000" dirty="0">
                <a:solidFill>
                  <a:srgbClr val="DFFF84"/>
                </a:solidFill>
                <a:latin typeface="Noto Serif" panose="02020502060505020204" pitchFamily="18" charset="0"/>
              </a:rPr>
              <a:t>y!</a:t>
            </a:r>
            <a:br>
              <a:rPr lang="en" sz="2000" dirty="0">
                <a:solidFill>
                  <a:srgbClr val="DFFF84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  <a:t>Ой, ребята,</a:t>
            </a:r>
            <a:b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</a:br>
            <a:r>
              <a:rPr lang="ru-RU" sz="2000" dirty="0">
                <a:solidFill>
                  <a:srgbClr val="DFFF84"/>
                </a:solidFill>
                <a:latin typeface="Noto Serif" panose="02020502060505020204" pitchFamily="18" charset="0"/>
              </a:rPr>
              <a:t>Ах-ах!»</a:t>
            </a:r>
          </a:p>
          <a:p>
            <a:pPr algn="r"/>
            <a:r>
              <a:rPr lang="ru-RU" dirty="0">
                <a:solidFill>
                  <a:srgbClr val="ADADAD"/>
                </a:solidFill>
                <a:latin typeface="Arial" panose="020B0604020202020204" pitchFamily="34" charset="0"/>
              </a:rPr>
              <a:t>1940 г.</a:t>
            </a:r>
            <a:endParaRPr lang="ru-RU" b="0" i="0" dirty="0">
              <a:solidFill>
                <a:srgbClr val="ADADA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2C9F1-26ED-5B44-8256-A0A2586CBA42}"/>
              </a:ext>
            </a:extLst>
          </p:cNvPr>
          <p:cNvSpPr txBox="1"/>
          <p:nvPr/>
        </p:nvSpPr>
        <p:spPr>
          <a:xfrm rot="738897">
            <a:off x="509155" y="5444837"/>
            <a:ext cx="3647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Весёлый старичок</a:t>
            </a:r>
          </a:p>
        </p:txBody>
      </p:sp>
    </p:spTree>
    <p:extLst>
      <p:ext uri="{BB962C8B-B14F-4D97-AF65-F5344CB8AC3E}">
        <p14:creationId xmlns:p14="http://schemas.microsoft.com/office/powerpoint/2010/main" val="386716084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ru-RU" i="1" dirty="0"/>
            </a:br>
            <a:r>
              <a:rPr lang="ru-RU" i="1" dirty="0"/>
              <a:t>    ХАРМС</a:t>
            </a:r>
          </a:p>
        </p:txBody>
      </p:sp>
      <p:pic>
        <p:nvPicPr>
          <p:cNvPr id="11" name="Объект 10" descr="портрет хармса 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r="1834"/>
          <a:stretch>
            <a:fillRect/>
          </a:stretch>
        </p:blipFill>
        <p:spPr>
          <a:xfrm rot="900000">
            <a:off x="3483340" y="705522"/>
            <a:ext cx="4658735" cy="5077623"/>
          </a:xfrm>
        </p:spPr>
      </p:pic>
      <p:sp>
        <p:nvSpPr>
          <p:cNvPr id="18" name="Прямоугольник 17"/>
          <p:cNvSpPr/>
          <p:nvPr/>
        </p:nvSpPr>
        <p:spPr>
          <a:xfrm>
            <a:off x="-83868" y="6446342"/>
            <a:ext cx="24945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2E0BFF-E4AF-AE4E-9788-ECAD4959873B}"/>
              </a:ext>
            </a:extLst>
          </p:cNvPr>
          <p:cNvSpPr/>
          <p:nvPr/>
        </p:nvSpPr>
        <p:spPr>
          <a:xfrm>
            <a:off x="-3021" y="6461731"/>
            <a:ext cx="432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400" dirty="0">
                <a:solidFill>
                  <a:srgbClr val="21A5FF"/>
                </a:solidFill>
                <a:hlinkClick r:id="rId4"/>
              </a:rPr>
              <a:t>http://www.d-harms.ru</a:t>
            </a:r>
            <a:r>
              <a:rPr lang="ru-RU" sz="1400" dirty="0">
                <a:solidFill>
                  <a:srgbClr val="21A5FF"/>
                </a:solidFill>
              </a:rPr>
              <a:t>.</a:t>
            </a:r>
          </a:p>
          <a:p>
            <a:endParaRPr lang="ru-RU" sz="1400" dirty="0">
              <a:solidFill>
                <a:srgbClr val="21A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6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Название 25"/>
          <p:cNvSpPr>
            <a:spLocks noGrp="1"/>
          </p:cNvSpPr>
          <p:nvPr>
            <p:ph type="title"/>
          </p:nvPr>
        </p:nvSpPr>
        <p:spPr>
          <a:xfrm rot="4500000">
            <a:off x="5051319" y="2135846"/>
            <a:ext cx="5016191" cy="1435608"/>
          </a:xfrm>
        </p:spPr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sz="4800" dirty="0"/>
              <a:t>Веселый старичок</a:t>
            </a:r>
            <a:r>
              <a:rPr lang="ru-RU" dirty="0"/>
              <a:t>»</a:t>
            </a:r>
          </a:p>
        </p:txBody>
      </p:sp>
      <p:sp>
        <p:nvSpPr>
          <p:cNvPr id="27" name="Текст 2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Orkestr_moskovskih_kompozitorov.-Veselyj_starichok._D._Harms(vmusic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1816" y="5838496"/>
            <a:ext cx="386230" cy="386230"/>
          </a:xfrm>
          <a:prstGeom prst="rect">
            <a:avLst/>
          </a:prstGeom>
        </p:spPr>
      </p:pic>
      <p:pic>
        <p:nvPicPr>
          <p:cNvPr id="5" name="Объект 4" descr="Изображение выглядит как текст, мужчина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D8288B9D-821C-7C4A-9C37-1D14E75A3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8722">
            <a:off x="506773" y="131378"/>
            <a:ext cx="5015816" cy="5015816"/>
          </a:xfrm>
        </p:spPr>
      </p:pic>
    </p:spTree>
    <p:extLst>
      <p:ext uri="{BB962C8B-B14F-4D97-AF65-F5344CB8AC3E}">
        <p14:creationId xmlns:p14="http://schemas.microsoft.com/office/powerpoint/2010/main" val="3479130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9BC7C61-798D-824F-9D6C-EBB20FF4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Объект 10" descr="портрет хармса 1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r="1834"/>
          <a:stretch>
            <a:fillRect/>
          </a:stretch>
        </p:blipFill>
        <p:spPr>
          <a:xfrm rot="837846">
            <a:off x="0" y="-174625"/>
            <a:ext cx="3522663" cy="3840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145412" y="6581001"/>
            <a:ext cx="13612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2E0BFF-E4AF-AE4E-9788-ECAD4959873B}"/>
              </a:ext>
            </a:extLst>
          </p:cNvPr>
          <p:cNvSpPr/>
          <p:nvPr/>
        </p:nvSpPr>
        <p:spPr>
          <a:xfrm>
            <a:off x="0" y="6553716"/>
            <a:ext cx="432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1A5FF"/>
                </a:solidFill>
              </a:rPr>
              <a:t>.</a:t>
            </a:r>
          </a:p>
          <a:p>
            <a:endParaRPr lang="ru-RU" sz="1400" dirty="0">
              <a:solidFill>
                <a:srgbClr val="21A5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2401D-BB68-4443-8948-4AD94E0AF02E}"/>
              </a:ext>
            </a:extLst>
          </p:cNvPr>
          <p:cNvSpPr txBox="1"/>
          <p:nvPr/>
        </p:nvSpPr>
        <p:spPr>
          <a:xfrm rot="409145">
            <a:off x="310082" y="4009066"/>
            <a:ext cx="2107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Georgia" panose="02040502050405020303" pitchFamily="18" charset="0"/>
                <a:ea typeface="Brush Script MT" panose="03060802040406070304" pitchFamily="66" charset="-122"/>
                <a:cs typeface="Cavolini" panose="020B0604020202020204" pitchFamily="34" charset="0"/>
              </a:rPr>
              <a:t>«Пиши всегда с изяществом и смотри на писание как на праздник»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0E2A8-6EC5-3444-B6F6-8AF286EC9316}"/>
              </a:ext>
            </a:extLst>
          </p:cNvPr>
          <p:cNvSpPr txBox="1"/>
          <p:nvPr/>
        </p:nvSpPr>
        <p:spPr>
          <a:xfrm>
            <a:off x="3768567" y="595217"/>
            <a:ext cx="48563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20-е годы ХХ века в Ленинграде появились …</a:t>
            </a:r>
          </a:p>
          <a:p>
            <a:r>
              <a:rPr lang="ru-RU" dirty="0"/>
              <a:t>Они любили …</a:t>
            </a:r>
          </a:p>
          <a:p>
            <a:r>
              <a:rPr lang="ru-RU" dirty="0"/>
              <a:t>Центральной фигурой этого направления стал …</a:t>
            </a:r>
          </a:p>
          <a:p>
            <a:r>
              <a:rPr lang="ru-RU" dirty="0"/>
              <a:t>Однако это не настоящее имя поэта, а …</a:t>
            </a:r>
          </a:p>
          <a:p>
            <a:r>
              <a:rPr lang="ru-RU" dirty="0"/>
              <a:t>Сегодня я впервые услышал(а) и прочитал (а) его стихотворения.</a:t>
            </a:r>
          </a:p>
          <a:p>
            <a:r>
              <a:rPr lang="ru-RU" dirty="0"/>
              <a:t>Они показались мне …</a:t>
            </a:r>
          </a:p>
          <a:p>
            <a:r>
              <a:rPr lang="ru-RU" dirty="0"/>
              <a:t>Особенно понравилось мне … , потому что …</a:t>
            </a:r>
          </a:p>
          <a:p>
            <a:endParaRPr lang="ru-RU" dirty="0"/>
          </a:p>
          <a:p>
            <a:r>
              <a:rPr lang="ru-RU" dirty="0"/>
              <a:t>Мое настроение после знакомства с творчеством этого художника …</a:t>
            </a:r>
          </a:p>
          <a:p>
            <a:r>
              <a:rPr lang="ru-RU" dirty="0"/>
              <a:t>Я чувствую (себя)…</a:t>
            </a:r>
          </a:p>
          <a:p>
            <a:r>
              <a:rPr lang="ru-RU" dirty="0"/>
              <a:t>И мне хотелось бы…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1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ru-RU" sz="2800" i="1" dirty="0"/>
            </a:br>
            <a:r>
              <a:rPr lang="ru-RU" sz="2800" i="1" dirty="0"/>
              <a:t>ИГРА ДАНИИЛА ХАРМСА</a:t>
            </a:r>
          </a:p>
        </p:txBody>
      </p:sp>
      <p:pic>
        <p:nvPicPr>
          <p:cNvPr id="11" name="Объект 10" descr="портрет хармса 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r="1834"/>
          <a:stretch>
            <a:fillRect/>
          </a:stretch>
        </p:blipFill>
        <p:spPr>
          <a:xfrm rot="900000">
            <a:off x="3483340" y="705522"/>
            <a:ext cx="4658735" cy="5077623"/>
          </a:xfrm>
        </p:spPr>
      </p:pic>
      <p:sp>
        <p:nvSpPr>
          <p:cNvPr id="18" name="Прямоугольник 17"/>
          <p:cNvSpPr/>
          <p:nvPr/>
        </p:nvSpPr>
        <p:spPr>
          <a:xfrm>
            <a:off x="145412" y="6581001"/>
            <a:ext cx="13612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2E0BFF-E4AF-AE4E-9788-ECAD4959873B}"/>
              </a:ext>
            </a:extLst>
          </p:cNvPr>
          <p:cNvSpPr/>
          <p:nvPr/>
        </p:nvSpPr>
        <p:spPr>
          <a:xfrm>
            <a:off x="0" y="6553716"/>
            <a:ext cx="432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400" dirty="0">
                <a:solidFill>
                  <a:srgbClr val="21A5FF"/>
                </a:solidFill>
                <a:hlinkClick r:id="rId4"/>
              </a:rPr>
              <a:t>http://www.d-harms.ru</a:t>
            </a:r>
            <a:r>
              <a:rPr lang="ru-RU" sz="1400" dirty="0">
                <a:solidFill>
                  <a:srgbClr val="21A5FF"/>
                </a:solidFill>
              </a:rPr>
              <a:t>.</a:t>
            </a:r>
          </a:p>
          <a:p>
            <a:endParaRPr lang="ru-RU" sz="1400" dirty="0">
              <a:solidFill>
                <a:srgbClr val="21A5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2401D-BB68-4443-8948-4AD94E0AF02E}"/>
              </a:ext>
            </a:extLst>
          </p:cNvPr>
          <p:cNvSpPr txBox="1"/>
          <p:nvPr/>
        </p:nvSpPr>
        <p:spPr>
          <a:xfrm rot="921280">
            <a:off x="2784661" y="5813037"/>
            <a:ext cx="476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Georgia" panose="02040502050405020303" pitchFamily="18" charset="0"/>
                <a:ea typeface="Brush Script MT" panose="03060802040406070304" pitchFamily="66" charset="-122"/>
                <a:cs typeface="Cavolini" panose="020B0604020202020204" pitchFamily="34" charset="0"/>
              </a:rPr>
              <a:t>«Пиши всегда с изяществом и смотри на писание как на праздник»</a:t>
            </a:r>
          </a:p>
        </p:txBody>
      </p:sp>
    </p:spTree>
    <p:extLst>
      <p:ext uri="{BB962C8B-B14F-4D97-AF65-F5344CB8AC3E}">
        <p14:creationId xmlns:p14="http://schemas.microsoft.com/office/powerpoint/2010/main" val="16968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8B0058E3-2CEB-1B44-BD09-CEC572D67D3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 rot="21426165">
            <a:off x="793851" y="165481"/>
            <a:ext cx="6687477" cy="551918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C000"/>
                </a:solidFill>
              </a:rPr>
              <a:t>Заумный</a:t>
            </a:r>
            <a:r>
              <a:rPr lang="ru-RU" dirty="0"/>
              <a:t>– бессмысленный, непонятный. </a:t>
            </a:r>
            <a:r>
              <a:rPr lang="ru-RU" dirty="0" err="1"/>
              <a:t>Заумники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Абсурд</a:t>
            </a:r>
            <a:r>
              <a:rPr lang="ru-RU" dirty="0"/>
              <a:t> –бессмысленность, нелепость.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Балагурить</a:t>
            </a:r>
            <a:r>
              <a:rPr lang="ru-RU" dirty="0"/>
              <a:t>– шутить на словах, весело разговаривать.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Балагур</a:t>
            </a:r>
            <a:r>
              <a:rPr lang="ru-RU" dirty="0"/>
              <a:t> – шутник, весельчак.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Скоморохи</a:t>
            </a:r>
            <a:r>
              <a:rPr lang="ru-RU" dirty="0"/>
              <a:t> нового времени.</a:t>
            </a:r>
          </a:p>
        </p:txBody>
      </p:sp>
      <p:pic>
        <p:nvPicPr>
          <p:cNvPr id="8" name="Рисунок 7" descr="Изображение выглядит как текст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078A2478-76D3-B64E-8B1D-617EB76DC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3895">
            <a:off x="5384301" y="3136475"/>
            <a:ext cx="2053861" cy="2389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99629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DA993-F2BF-8A48-B1A5-9D88C309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685A92-97AB-5243-8FE1-5C31E039D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дыр </a:t>
            </a: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бул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щыл</a:t>
            </a:r>
            <a:b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убешщур</a:t>
            </a:r>
            <a:b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скум</a:t>
            </a:r>
            <a:b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 со </a:t>
            </a: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b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 л </a:t>
            </a:r>
            <a:r>
              <a:rPr lang="ru-RU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эз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998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70471-E0D3-E841-8C7A-114CAFE45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6486A-C568-DD41-B87A-B82A2BA40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i="1" dirty="0">
                <a:effectLst/>
              </a:rPr>
              <a:t>О, рассмейтесь, смехачи!</a:t>
            </a:r>
            <a:br>
              <a:rPr lang="ru-RU" i="1" dirty="0">
                <a:effectLst/>
              </a:rPr>
            </a:br>
            <a:r>
              <a:rPr lang="ru-RU" i="1" dirty="0">
                <a:effectLst/>
              </a:rPr>
              <a:t>О, засмейтесь, смехачи!</a:t>
            </a:r>
            <a:br>
              <a:rPr lang="ru-RU" i="1" dirty="0">
                <a:effectLst/>
              </a:rPr>
            </a:br>
            <a:r>
              <a:rPr lang="ru-RU" i="1" dirty="0">
                <a:effectLst/>
              </a:rPr>
              <a:t>Что смеются смехами, что </a:t>
            </a:r>
            <a:r>
              <a:rPr lang="ru-RU" i="1" dirty="0" err="1">
                <a:effectLst/>
              </a:rPr>
              <a:t>смеянствуют</a:t>
            </a:r>
            <a:r>
              <a:rPr lang="ru-RU" i="1" dirty="0">
                <a:effectLst/>
              </a:rPr>
              <a:t> </a:t>
            </a:r>
            <a:r>
              <a:rPr lang="ru-RU" i="1" dirty="0" err="1">
                <a:effectLst/>
              </a:rPr>
              <a:t>смеяльно</a:t>
            </a:r>
            <a:r>
              <a:rPr lang="ru-RU" i="1" dirty="0">
                <a:effectLst/>
              </a:rPr>
              <a:t>,</a:t>
            </a:r>
            <a:br>
              <a:rPr lang="ru-RU" i="1" dirty="0">
                <a:effectLst/>
              </a:rPr>
            </a:br>
            <a:r>
              <a:rPr lang="ru-RU" i="1" dirty="0">
                <a:effectLst/>
              </a:rPr>
              <a:t>О, засмейтесь </a:t>
            </a:r>
            <a:r>
              <a:rPr lang="ru-RU" i="1" dirty="0" err="1">
                <a:effectLst/>
              </a:rPr>
              <a:t>усмеяльно</a:t>
            </a:r>
            <a:r>
              <a:rPr lang="ru-RU" i="1" dirty="0">
                <a:effectLst/>
              </a:rPr>
              <a:t>!</a:t>
            </a:r>
            <a:br>
              <a:rPr lang="ru-RU" i="1" dirty="0">
                <a:effectLst/>
              </a:rPr>
            </a:br>
            <a:r>
              <a:rPr lang="ru-RU" i="1" dirty="0">
                <a:effectLst/>
              </a:rPr>
              <a:t>О, </a:t>
            </a:r>
            <a:r>
              <a:rPr lang="ru-RU" i="1" dirty="0" err="1">
                <a:effectLst/>
              </a:rPr>
              <a:t>рассмешищ</a:t>
            </a:r>
            <a:r>
              <a:rPr lang="ru-RU" i="1" dirty="0">
                <a:effectLst/>
              </a:rPr>
              <a:t> </a:t>
            </a:r>
            <a:r>
              <a:rPr lang="ru-RU" i="1" dirty="0" err="1">
                <a:effectLst/>
              </a:rPr>
              <a:t>надсмеяльных</a:t>
            </a:r>
            <a:r>
              <a:rPr lang="ru-RU" i="1" dirty="0">
                <a:effectLst/>
              </a:rPr>
              <a:t> — смех </a:t>
            </a:r>
            <a:r>
              <a:rPr lang="ru-RU" i="1" dirty="0" err="1">
                <a:effectLst/>
              </a:rPr>
              <a:t>усмейных</a:t>
            </a:r>
            <a:r>
              <a:rPr lang="ru-RU" i="1" dirty="0">
                <a:effectLst/>
              </a:rPr>
              <a:t> смехачей!</a:t>
            </a:r>
            <a:br>
              <a:rPr lang="ru-RU" i="1" dirty="0">
                <a:effectLst/>
              </a:rPr>
            </a:br>
            <a:r>
              <a:rPr lang="ru-RU" i="1" dirty="0">
                <a:effectLst/>
              </a:rPr>
              <a:t>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43925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 rot="548887">
            <a:off x="-795107" y="5282635"/>
            <a:ext cx="3473913" cy="21042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Даниил Хармс–</a:t>
            </a:r>
            <a:r>
              <a:rPr lang="ru-RU" sz="2800" i="1" dirty="0"/>
              <a:t> </a:t>
            </a:r>
            <a:r>
              <a:rPr lang="ru-RU" sz="2800" i="1" dirty="0">
                <a:solidFill>
                  <a:srgbClr val="FFC000"/>
                </a:solidFill>
              </a:rPr>
              <a:t>псевдоним.</a:t>
            </a:r>
            <a:br>
              <a:rPr lang="ru-RU" sz="2800" i="1" dirty="0">
                <a:solidFill>
                  <a:srgbClr val="FFC000"/>
                </a:solidFill>
              </a:rPr>
            </a:br>
            <a:r>
              <a:rPr lang="ru-RU" sz="2800" i="1" dirty="0"/>
              <a:t>Даниил Иванович </a:t>
            </a:r>
            <a:r>
              <a:rPr lang="ru-RU" sz="2800" i="1" dirty="0" err="1"/>
              <a:t>Ювачёв</a:t>
            </a:r>
            <a:br>
              <a:rPr lang="ru-RU" sz="2800" i="1" dirty="0"/>
            </a:br>
            <a:r>
              <a:rPr lang="ru-RU" sz="2800" i="1" dirty="0"/>
              <a:t>(1905–1942)</a:t>
            </a:r>
            <a:br>
              <a:rPr lang="ru-RU" sz="2800" i="1" dirty="0"/>
            </a:br>
            <a:r>
              <a:rPr lang="ru-RU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Иван </a:t>
            </a:r>
            <a:r>
              <a:rPr lang="ru-RU" sz="28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Топорышкин</a:t>
            </a:r>
            <a:br>
              <a:rPr lang="ru-RU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Ххармс</a:t>
            </a:r>
            <a:br>
              <a:rPr lang="ru-RU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Дан-дан</a:t>
            </a:r>
            <a:br>
              <a:rPr lang="ru-RU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Чармс</a:t>
            </a:r>
            <a:br>
              <a:rPr lang="ru-RU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Карл Иванович </a:t>
            </a:r>
            <a:r>
              <a:rPr lang="ru-RU" sz="28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Шустерлинг</a:t>
            </a:r>
            <a:br>
              <a:rPr lang="ru-RU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Гармониус</a:t>
            </a:r>
            <a:br>
              <a:rPr lang="ru-RU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Шардам</a:t>
            </a:r>
            <a:br>
              <a:rPr lang="ru-RU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ru-RU" sz="2800" i="1" dirty="0"/>
            </a:br>
            <a:br>
              <a:rPr lang="ru-RU" sz="2800" i="1" dirty="0"/>
            </a:br>
            <a:endParaRPr lang="ru-RU" sz="2800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5412" y="6581001"/>
            <a:ext cx="69136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hlinkClick r:id="rId5"/>
              </a:rPr>
              <a:t>Что теперь продают в магазинах</a:t>
            </a:r>
            <a:r>
              <a:rPr lang="ru-RU" sz="1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endParaRPr lang="ru-RU" sz="1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2E0BFF-E4AF-AE4E-9788-ECAD4959873B}"/>
              </a:ext>
            </a:extLst>
          </p:cNvPr>
          <p:cNvSpPr/>
          <p:nvPr/>
        </p:nvSpPr>
        <p:spPr>
          <a:xfrm>
            <a:off x="4672147" y="6446342"/>
            <a:ext cx="432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400" dirty="0">
                <a:solidFill>
                  <a:srgbClr val="21A5FF"/>
                </a:solidFill>
                <a:hlinkClick r:id="rId6"/>
              </a:rPr>
              <a:t>http://www.d-harms.ru</a:t>
            </a:r>
            <a:r>
              <a:rPr lang="ru-RU" sz="1400" dirty="0">
                <a:solidFill>
                  <a:srgbClr val="21A5FF"/>
                </a:solidFill>
              </a:rPr>
              <a:t>.</a:t>
            </a:r>
          </a:p>
          <a:p>
            <a:endParaRPr lang="ru-RU" sz="1400" dirty="0">
              <a:solidFill>
                <a:srgbClr val="21A5FF"/>
              </a:solidFill>
            </a:endParaRPr>
          </a:p>
        </p:txBody>
      </p:sp>
      <p:pic>
        <p:nvPicPr>
          <p:cNvPr id="20" name="Объект 19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329E928-FBDC-A445-8F16-D85CE5649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3365500" y="1016109"/>
            <a:ext cx="4657725" cy="4797656"/>
          </a:xfrm>
        </p:spPr>
      </p:pic>
      <p:pic>
        <p:nvPicPr>
          <p:cNvPr id="21" name="Polonski Цветущий май .mp3" descr="Polonski Цветущий май .mp3">
            <a:hlinkClick r:id="" action="ppaction://media"/>
            <a:extLst>
              <a:ext uri="{FF2B5EF4-FFF2-40B4-BE49-F238E27FC236}">
                <a16:creationId xmlns:a16="http://schemas.microsoft.com/office/drawing/2014/main" id="{8EC2433E-5733-7349-A1CF-C8AD3BC2C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4765216">
            <a:off x="6915644" y="5763264"/>
            <a:ext cx="502489" cy="5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5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3">
            <a:extLst>
              <a:ext uri="{FF2B5EF4-FFF2-40B4-BE49-F238E27FC236}">
                <a16:creationId xmlns:a16="http://schemas.microsoft.com/office/drawing/2014/main" id="{3510DB0C-A4AB-504E-9391-7260835AD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6891756">
            <a:off x="8449014" y="-330314"/>
            <a:ext cx="2346491" cy="4574819"/>
          </a:xfrm>
        </p:spPr>
        <p:txBody>
          <a:bodyPr>
            <a:normAutofit fontScale="90000"/>
          </a:bodyPr>
          <a:lstStyle/>
          <a:p>
            <a:pPr algn="l"/>
            <a:br>
              <a:rPr lang="ru-RU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шарик</a:t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шапка</a:t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булка</a:t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кошка</a:t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лампа</a:t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блестеть</a:t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шелестеть</a:t>
            </a:r>
          </a:p>
        </p:txBody>
      </p:sp>
      <p:sp>
        <p:nvSpPr>
          <p:cNvPr id="5" name="Вертикальный текст 4">
            <a:extLst>
              <a:ext uri="{FF2B5EF4-FFF2-40B4-BE49-F238E27FC236}">
                <a16:creationId xmlns:a16="http://schemas.microsoft.com/office/drawing/2014/main" id="{3673AE1E-EA40-4443-A998-33BEA9A78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-900000">
            <a:off x="1545696" y="1019717"/>
            <a:ext cx="5398955" cy="508826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78B99D6-9C82-9440-BE9F-97CC91ECA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602">
            <a:off x="490928" y="736762"/>
            <a:ext cx="9313388" cy="7045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hlinkClick r:id="rId3"/>
            <a:extLst>
              <a:ext uri="{FF2B5EF4-FFF2-40B4-BE49-F238E27FC236}">
                <a16:creationId xmlns:a16="http://schemas.microsoft.com/office/drawing/2014/main" id="{0031413B-9288-E749-8C58-5C272F482004}"/>
              </a:ext>
            </a:extLst>
          </p:cNvPr>
          <p:cNvSpPr/>
          <p:nvPr/>
        </p:nvSpPr>
        <p:spPr>
          <a:xfrm rot="20583730">
            <a:off x="847463" y="5851403"/>
            <a:ext cx="46548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FF00"/>
                </a:solidFill>
                <a:hlinkClick r:id="rId3" tooltip="Летят по небу шарики песня"/>
              </a:rPr>
              <a:t>песня Летят по небу шарики</a:t>
            </a:r>
            <a:endParaRPr lang="ru-RU" sz="1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953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77CB329-9CBA-7540-BBB8-EDCA5BAB8E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8922127">
            <a:off x="6966957" y="-53474"/>
            <a:ext cx="1443652" cy="482609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Летят по небу шарики 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8831A4-CA78-0645-AF73-7C906B6EE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371537">
            <a:off x="778576" y="904292"/>
            <a:ext cx="5398955" cy="5088265"/>
          </a:xfrm>
        </p:spPr>
        <p:txBody>
          <a:bodyPr>
            <a:normAutofit fontScale="25000" lnSpcReduction="20000"/>
          </a:bodyPr>
          <a:lstStyle/>
          <a:p>
            <a:r>
              <a:rPr lang="ru-RU" sz="7000" dirty="0">
                <a:effectLst/>
              </a:rPr>
              <a:t>Летят по небу/ шарики,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летят они,/ летят,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летят по небу / шарики,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блестят /и шелестят.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Летят по небу/ шарики,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а люди машут /</a:t>
            </a:r>
            <a:r>
              <a:rPr lang="ru-RU" sz="70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… (они),</a:t>
            </a:r>
            <a:br>
              <a:rPr lang="ru-RU" sz="70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7000" dirty="0">
                <a:effectLst/>
              </a:rPr>
              <a:t>летят по небу / шарики,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а люди машут /</a:t>
            </a:r>
            <a:r>
              <a:rPr lang="ru-RU" sz="70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… (они),</a:t>
            </a:r>
            <a:br>
              <a:rPr lang="ru-RU" sz="70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7000" dirty="0">
                <a:effectLst/>
              </a:rPr>
              <a:t>Летят по небу/ шарики,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а люди машут /</a:t>
            </a:r>
            <a:r>
              <a:rPr lang="ru-RU" sz="70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… (шапки),</a:t>
            </a:r>
            <a:br>
              <a:rPr lang="ru-RU" sz="70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7000" dirty="0">
                <a:effectLst/>
              </a:rPr>
              <a:t>летят по небу /шарики,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а люди машут /</a:t>
            </a:r>
            <a:r>
              <a:rPr lang="ru-RU" sz="70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… (палки),</a:t>
            </a:r>
            <a:br>
              <a:rPr lang="ru-RU" sz="70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7000" dirty="0">
                <a:effectLst/>
              </a:rPr>
              <a:t>Летят по небу /шарики,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а люди машут /</a:t>
            </a:r>
            <a:r>
              <a:rPr lang="ru-RU" sz="70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… (булки),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летят по небу /шарики,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а люди машут /</a:t>
            </a:r>
            <a:r>
              <a:rPr lang="ru-RU" sz="70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… (кошки),</a:t>
            </a:r>
            <a:br>
              <a:rPr lang="ru-RU" sz="70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7000" dirty="0">
                <a:effectLst/>
              </a:rPr>
              <a:t>Летят по небу /шарики,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а люди машут /</a:t>
            </a:r>
            <a:r>
              <a:rPr lang="ru-RU" sz="70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… (стулья),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летят по небу /шарики,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а люди машут /</a:t>
            </a:r>
            <a:r>
              <a:rPr lang="ru-RU" sz="70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… (лампы)</a:t>
            </a:r>
            <a:r>
              <a:rPr lang="ru-RU" sz="7000" dirty="0">
                <a:effectLst/>
              </a:rPr>
              <a:t>.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Летят по небу/ шарики,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а люди /всё стоят,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летят по небу/ шарики,</a:t>
            </a:r>
            <a:br>
              <a:rPr lang="ru-RU" sz="7000" dirty="0">
                <a:effectLst/>
              </a:rPr>
            </a:br>
            <a:r>
              <a:rPr lang="ru-RU" sz="7000" dirty="0">
                <a:effectLst/>
              </a:rPr>
              <a:t>блестят /и шелестят.</a:t>
            </a:r>
          </a:p>
          <a:p>
            <a:r>
              <a:rPr lang="ru-RU" sz="7000" dirty="0">
                <a:effectLst/>
              </a:rPr>
              <a:t>А люди /тоже шелестят.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6D6AC-2B0A-B842-9055-79DC2663433B}"/>
              </a:ext>
            </a:extLst>
          </p:cNvPr>
          <p:cNvSpPr txBox="1"/>
          <p:nvPr/>
        </p:nvSpPr>
        <p:spPr>
          <a:xfrm rot="20985890">
            <a:off x="3816984" y="6236420"/>
            <a:ext cx="3869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Продолжите ряд существительных</a:t>
            </a:r>
          </a:p>
        </p:txBody>
      </p:sp>
    </p:spTree>
    <p:extLst>
      <p:ext uri="{BB962C8B-B14F-4D97-AF65-F5344CB8AC3E}">
        <p14:creationId xmlns:p14="http://schemas.microsoft.com/office/powerpoint/2010/main" val="285634285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Порядок">
  <a:themeElements>
    <a:clrScheme name="Порядок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Порядок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рядок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Порядок.thmx</Template>
  <TotalTime>32471</TotalTime>
  <Words>1128</Words>
  <Application>Microsoft Macintosh PowerPoint</Application>
  <PresentationFormat>Экран (4:3)</PresentationFormat>
  <Paragraphs>138</Paragraphs>
  <Slides>21</Slides>
  <Notes>8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</vt:lpstr>
      <vt:lpstr>Candara</vt:lpstr>
      <vt:lpstr>Georgia</vt:lpstr>
      <vt:lpstr>Noto Serif</vt:lpstr>
      <vt:lpstr>Rockwell</vt:lpstr>
      <vt:lpstr>Times New Roman</vt:lpstr>
      <vt:lpstr>Wingdings</vt:lpstr>
      <vt:lpstr>Порядок</vt:lpstr>
      <vt:lpstr>УСМОРХЕ</vt:lpstr>
      <vt:lpstr>     ХАРМС</vt:lpstr>
      <vt:lpstr> ИГРА ДАНИИЛА ХАРМСА</vt:lpstr>
      <vt:lpstr>Презентация PowerPoint</vt:lpstr>
      <vt:lpstr>Презентация PowerPoint</vt:lpstr>
      <vt:lpstr>Презентация PowerPoint</vt:lpstr>
      <vt:lpstr>Даниил Хармс– псевдоним. Даниил Иванович Ювачёв (1905–1942) Иван Топорышкин Ххармс Дан-дан Чармс Карл Иванович Шустерлинг Гармониус Шардам   </vt:lpstr>
      <vt:lpstr> шарик шапка булка кошка лампа блестеть шелестеть</vt:lpstr>
      <vt:lpstr>Летят по небу шарики </vt:lpstr>
      <vt:lpstr>Очень-очень вкусный пирог </vt:lpstr>
      <vt:lpstr>Презентация PowerPoint</vt:lpstr>
      <vt:lpstr>Удивительная кошка </vt:lpstr>
      <vt:lpstr>Удивительная кошка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«Веселый старичок»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ДАНИИЛ  ХАРМС</dc:title>
  <dc:creator>Анастасия Игнатьева</dc:creator>
  <cp:lastModifiedBy>microoffice1014</cp:lastModifiedBy>
  <cp:revision>110</cp:revision>
  <dcterms:created xsi:type="dcterms:W3CDTF">2014-07-05T17:04:44Z</dcterms:created>
  <dcterms:modified xsi:type="dcterms:W3CDTF">2022-06-23T12:36:21Z</dcterms:modified>
</cp:coreProperties>
</file>