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6" r:id="rId2"/>
    <p:sldId id="284" r:id="rId3"/>
    <p:sldId id="285" r:id="rId4"/>
    <p:sldId id="282" r:id="rId5"/>
    <p:sldId id="297" r:id="rId6"/>
    <p:sldId id="290" r:id="rId7"/>
    <p:sldId id="298" r:id="rId8"/>
    <p:sldId id="295" r:id="rId9"/>
    <p:sldId id="296" r:id="rId10"/>
    <p:sldId id="291" r:id="rId11"/>
    <p:sldId id="292" r:id="rId12"/>
    <p:sldId id="293" r:id="rId13"/>
    <p:sldId id="294" r:id="rId14"/>
    <p:sldId id="299" r:id="rId15"/>
    <p:sldId id="300" r:id="rId16"/>
    <p:sldId id="301" r:id="rId17"/>
    <p:sldId id="289" r:id="rId18"/>
    <p:sldId id="288" r:id="rId19"/>
    <p:sldId id="283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DDD963-3067-4F9B-AEE8-14EF7C9430C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5A2CC0-52FA-4795-A1EA-C466AFB998FA}">
      <dgm:prSet phldrT="[Текст]"/>
      <dgm:spPr>
        <a:solidFill>
          <a:srgbClr val="C00000"/>
        </a:solidFill>
      </dgm:spPr>
      <dgm:t>
        <a:bodyPr/>
        <a:lstStyle/>
        <a:p>
          <a:r>
            <a:rPr lang="ru-RU" altLang="ru-RU" b="1" dirty="0" smtClean="0">
              <a:solidFill>
                <a:schemeClr val="bg1"/>
              </a:solidFill>
            </a:rPr>
            <a:t>организация, иерархия управления</a:t>
          </a:r>
          <a:r>
            <a:rPr lang="ru-RU" altLang="ru-RU" dirty="0" smtClean="0">
              <a:solidFill>
                <a:schemeClr val="bg1"/>
              </a:solidFill>
            </a:rPr>
            <a:t>, в основе которой лежит воздействие на человека с помощью мотивации, планирования, организации, контроля, стимулирования и пр.;</a:t>
          </a:r>
          <a:endParaRPr lang="ru-RU" dirty="0">
            <a:solidFill>
              <a:schemeClr val="bg1"/>
            </a:solidFill>
          </a:endParaRPr>
        </a:p>
      </dgm:t>
    </dgm:pt>
    <dgm:pt modelId="{4B0DA69E-1F95-42AA-913E-B4B17D0E2E79}" type="parTrans" cxnId="{D3FD34CB-CEF1-4D2D-9E9C-F6E2ECA0C1AA}">
      <dgm:prSet/>
      <dgm:spPr/>
      <dgm:t>
        <a:bodyPr/>
        <a:lstStyle/>
        <a:p>
          <a:endParaRPr lang="ru-RU"/>
        </a:p>
      </dgm:t>
    </dgm:pt>
    <dgm:pt modelId="{0A16F9AE-2B0C-4305-8F26-8810BD4DA04C}" type="sibTrans" cxnId="{D3FD34CB-CEF1-4D2D-9E9C-F6E2ECA0C1AA}">
      <dgm:prSet/>
      <dgm:spPr/>
      <dgm:t>
        <a:bodyPr/>
        <a:lstStyle/>
        <a:p>
          <a:endParaRPr lang="ru-RU"/>
        </a:p>
      </dgm:t>
    </dgm:pt>
    <dgm:pt modelId="{52181609-AA74-4E57-A78D-8C383A7F2691}">
      <dgm:prSet phldrT="[Текст]"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рынок, 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рыночные отношения, т.е. отношения, основанные на купле-продаже продукции и услуг, на равновесии интересов продавца и покупателя</a:t>
          </a: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455E31-FF64-47A9-9158-B809BECA715E}" type="sibTrans" cxnId="{06CE3CFF-AAD7-4F1D-AABF-BB480C29D10C}">
      <dgm:prSet/>
      <dgm:spPr/>
      <dgm:t>
        <a:bodyPr/>
        <a:lstStyle/>
        <a:p>
          <a:endParaRPr lang="ru-RU"/>
        </a:p>
      </dgm:t>
    </dgm:pt>
    <dgm:pt modelId="{16404784-D681-4D02-9599-390AB94A5485}" type="parTrans" cxnId="{06CE3CFF-AAD7-4F1D-AABF-BB480C29D10C}">
      <dgm:prSet/>
      <dgm:spPr/>
      <dgm:t>
        <a:bodyPr/>
        <a:lstStyle/>
        <a:p>
          <a:endParaRPr lang="ru-RU"/>
        </a:p>
      </dgm:t>
    </dgm:pt>
    <dgm:pt modelId="{36615317-754F-4FA2-9DC3-2274B4679AD6}">
      <dgm:prSet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культура управления, т.е. вырабатываемые и признаваемые обществом, организацией, группой людей ценностей, социальных норм и установок, особенностей поведения</a:t>
          </a:r>
          <a:endParaRPr lang="ru-RU" sz="20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F953576B-0967-4B00-BC70-CC559CE6F570}" type="parTrans" cxnId="{148BE9A9-1A5C-422A-9C3D-BD66AC259EE3}">
      <dgm:prSet/>
      <dgm:spPr/>
      <dgm:t>
        <a:bodyPr/>
        <a:lstStyle/>
        <a:p>
          <a:endParaRPr lang="ru-RU"/>
        </a:p>
      </dgm:t>
    </dgm:pt>
    <dgm:pt modelId="{EC00FB5A-8F8A-4C4A-B299-4F94D87D3B15}" type="sibTrans" cxnId="{148BE9A9-1A5C-422A-9C3D-BD66AC259EE3}">
      <dgm:prSet/>
      <dgm:spPr/>
      <dgm:t>
        <a:bodyPr/>
        <a:lstStyle/>
        <a:p>
          <a:endParaRPr lang="ru-RU"/>
        </a:p>
      </dgm:t>
    </dgm:pt>
    <dgm:pt modelId="{02A0F118-A507-4F6B-ACAA-2069CEF6BCC6}" type="pres">
      <dgm:prSet presAssocID="{3CDDD963-3067-4F9B-AEE8-14EF7C9430C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E6E42B-CDC0-4F41-8A41-C550354DC7C8}" type="pres">
      <dgm:prSet presAssocID="{E65A2CC0-52FA-4795-A1EA-C466AFB998FA}" presName="comp" presStyleCnt="0"/>
      <dgm:spPr/>
    </dgm:pt>
    <dgm:pt modelId="{F13790C8-47FA-4998-9415-AB08023D315C}" type="pres">
      <dgm:prSet presAssocID="{E65A2CC0-52FA-4795-A1EA-C466AFB998FA}" presName="box" presStyleLbl="node1" presStyleIdx="0" presStyleCnt="3"/>
      <dgm:spPr/>
      <dgm:t>
        <a:bodyPr/>
        <a:lstStyle/>
        <a:p>
          <a:endParaRPr lang="ru-RU"/>
        </a:p>
      </dgm:t>
    </dgm:pt>
    <dgm:pt modelId="{CA937E55-FCB3-4EDB-B399-FB7C43F9B753}" type="pres">
      <dgm:prSet presAssocID="{E65A2CC0-52FA-4795-A1EA-C466AFB998FA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E4401C68-2990-4F54-BC87-7FEDFB8B4E30}" type="pres">
      <dgm:prSet presAssocID="{E65A2CC0-52FA-4795-A1EA-C466AFB998F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5B70D-9307-4682-B717-5BC0FDC53845}" type="pres">
      <dgm:prSet presAssocID="{0A16F9AE-2B0C-4305-8F26-8810BD4DA04C}" presName="spacer" presStyleCnt="0"/>
      <dgm:spPr/>
    </dgm:pt>
    <dgm:pt modelId="{C25E22DE-84D3-4D9E-A537-1F2F141829CF}" type="pres">
      <dgm:prSet presAssocID="{52181609-AA74-4E57-A78D-8C383A7F2691}" presName="comp" presStyleCnt="0"/>
      <dgm:spPr/>
    </dgm:pt>
    <dgm:pt modelId="{F0FE2C15-7E88-4BFD-82F4-466A21551E0D}" type="pres">
      <dgm:prSet presAssocID="{52181609-AA74-4E57-A78D-8C383A7F2691}" presName="box" presStyleLbl="node1" presStyleIdx="1" presStyleCnt="3"/>
      <dgm:spPr/>
      <dgm:t>
        <a:bodyPr/>
        <a:lstStyle/>
        <a:p>
          <a:endParaRPr lang="ru-RU"/>
        </a:p>
      </dgm:t>
    </dgm:pt>
    <dgm:pt modelId="{A7AB4080-1951-4A2E-918F-30C333841CE2}" type="pres">
      <dgm:prSet presAssocID="{52181609-AA74-4E57-A78D-8C383A7F2691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EB346043-9413-403B-AA68-392BE821A0F3}" type="pres">
      <dgm:prSet presAssocID="{52181609-AA74-4E57-A78D-8C383A7F269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640D5-7700-4CEE-86CB-0EB540B30417}" type="pres">
      <dgm:prSet presAssocID="{7D455E31-FF64-47A9-9158-B809BECA715E}" presName="spacer" presStyleCnt="0"/>
      <dgm:spPr/>
    </dgm:pt>
    <dgm:pt modelId="{4FB30D10-4E09-4758-B04D-B76E0F0015CF}" type="pres">
      <dgm:prSet presAssocID="{36615317-754F-4FA2-9DC3-2274B4679AD6}" presName="comp" presStyleCnt="0"/>
      <dgm:spPr/>
    </dgm:pt>
    <dgm:pt modelId="{FCE58339-EA8E-4FA4-893F-DC47C0E1C7AC}" type="pres">
      <dgm:prSet presAssocID="{36615317-754F-4FA2-9DC3-2274B4679AD6}" presName="box" presStyleLbl="node1" presStyleIdx="2" presStyleCnt="3" custLinFactNeighborX="-387" custLinFactNeighborY="944"/>
      <dgm:spPr/>
      <dgm:t>
        <a:bodyPr/>
        <a:lstStyle/>
        <a:p>
          <a:endParaRPr lang="ru-RU"/>
        </a:p>
      </dgm:t>
    </dgm:pt>
    <dgm:pt modelId="{94974A8B-0ABA-4930-BB6A-E72A753CA630}" type="pres">
      <dgm:prSet presAssocID="{36615317-754F-4FA2-9DC3-2274B4679AD6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B53E1E36-2995-4148-8FCD-B3AD106476D1}" type="pres">
      <dgm:prSet presAssocID="{36615317-754F-4FA2-9DC3-2274B4679AD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C73E77-DE5E-4E29-BA5A-A636A173342B}" type="presOf" srcId="{36615317-754F-4FA2-9DC3-2274B4679AD6}" destId="{FCE58339-EA8E-4FA4-893F-DC47C0E1C7AC}" srcOrd="0" destOrd="0" presId="urn:microsoft.com/office/officeart/2005/8/layout/vList4"/>
    <dgm:cxn modelId="{3AA2FACE-8C1A-4DBD-8B02-BA512AE4FF08}" type="presOf" srcId="{E65A2CC0-52FA-4795-A1EA-C466AFB998FA}" destId="{F13790C8-47FA-4998-9415-AB08023D315C}" srcOrd="0" destOrd="0" presId="urn:microsoft.com/office/officeart/2005/8/layout/vList4"/>
    <dgm:cxn modelId="{44FF0A88-4FA0-4E37-844A-D78CCA3F1B8A}" type="presOf" srcId="{52181609-AA74-4E57-A78D-8C383A7F2691}" destId="{EB346043-9413-403B-AA68-392BE821A0F3}" srcOrd="1" destOrd="0" presId="urn:microsoft.com/office/officeart/2005/8/layout/vList4"/>
    <dgm:cxn modelId="{A272F608-2C7B-49C4-BD7E-A809A65D1D40}" type="presOf" srcId="{3CDDD963-3067-4F9B-AEE8-14EF7C9430C7}" destId="{02A0F118-A507-4F6B-ACAA-2069CEF6BCC6}" srcOrd="0" destOrd="0" presId="urn:microsoft.com/office/officeart/2005/8/layout/vList4"/>
    <dgm:cxn modelId="{D3FD34CB-CEF1-4D2D-9E9C-F6E2ECA0C1AA}" srcId="{3CDDD963-3067-4F9B-AEE8-14EF7C9430C7}" destId="{E65A2CC0-52FA-4795-A1EA-C466AFB998FA}" srcOrd="0" destOrd="0" parTransId="{4B0DA69E-1F95-42AA-913E-B4B17D0E2E79}" sibTransId="{0A16F9AE-2B0C-4305-8F26-8810BD4DA04C}"/>
    <dgm:cxn modelId="{4C41E0F6-AB1F-42BB-BD57-7CB856442487}" type="presOf" srcId="{36615317-754F-4FA2-9DC3-2274B4679AD6}" destId="{B53E1E36-2995-4148-8FCD-B3AD106476D1}" srcOrd="1" destOrd="0" presId="urn:microsoft.com/office/officeart/2005/8/layout/vList4"/>
    <dgm:cxn modelId="{FF621D7B-EA1E-4BEE-AF03-5E1CC1A6E051}" type="presOf" srcId="{E65A2CC0-52FA-4795-A1EA-C466AFB998FA}" destId="{E4401C68-2990-4F54-BC87-7FEDFB8B4E30}" srcOrd="1" destOrd="0" presId="urn:microsoft.com/office/officeart/2005/8/layout/vList4"/>
    <dgm:cxn modelId="{06CE3CFF-AAD7-4F1D-AABF-BB480C29D10C}" srcId="{3CDDD963-3067-4F9B-AEE8-14EF7C9430C7}" destId="{52181609-AA74-4E57-A78D-8C383A7F2691}" srcOrd="1" destOrd="0" parTransId="{16404784-D681-4D02-9599-390AB94A5485}" sibTransId="{7D455E31-FF64-47A9-9158-B809BECA715E}"/>
    <dgm:cxn modelId="{466C8E62-9130-4F36-A8F1-B0632A3C7E36}" type="presOf" srcId="{52181609-AA74-4E57-A78D-8C383A7F2691}" destId="{F0FE2C15-7E88-4BFD-82F4-466A21551E0D}" srcOrd="0" destOrd="0" presId="urn:microsoft.com/office/officeart/2005/8/layout/vList4"/>
    <dgm:cxn modelId="{148BE9A9-1A5C-422A-9C3D-BD66AC259EE3}" srcId="{3CDDD963-3067-4F9B-AEE8-14EF7C9430C7}" destId="{36615317-754F-4FA2-9DC3-2274B4679AD6}" srcOrd="2" destOrd="0" parTransId="{F953576B-0967-4B00-BC70-CC559CE6F570}" sibTransId="{EC00FB5A-8F8A-4C4A-B299-4F94D87D3B15}"/>
    <dgm:cxn modelId="{1022A0DB-009A-4D07-99C9-778B7E51DF67}" type="presParOf" srcId="{02A0F118-A507-4F6B-ACAA-2069CEF6BCC6}" destId="{47E6E42B-CDC0-4F41-8A41-C550354DC7C8}" srcOrd="0" destOrd="0" presId="urn:microsoft.com/office/officeart/2005/8/layout/vList4"/>
    <dgm:cxn modelId="{35D20B2C-F234-4343-AC03-024F4A3370F2}" type="presParOf" srcId="{47E6E42B-CDC0-4F41-8A41-C550354DC7C8}" destId="{F13790C8-47FA-4998-9415-AB08023D315C}" srcOrd="0" destOrd="0" presId="urn:microsoft.com/office/officeart/2005/8/layout/vList4"/>
    <dgm:cxn modelId="{090A5E73-9465-40C0-9D0C-9F7E1CC38851}" type="presParOf" srcId="{47E6E42B-CDC0-4F41-8A41-C550354DC7C8}" destId="{CA937E55-FCB3-4EDB-B399-FB7C43F9B753}" srcOrd="1" destOrd="0" presId="urn:microsoft.com/office/officeart/2005/8/layout/vList4"/>
    <dgm:cxn modelId="{749DA2B0-C1A1-40AB-A9BA-596683D52ED7}" type="presParOf" srcId="{47E6E42B-CDC0-4F41-8A41-C550354DC7C8}" destId="{E4401C68-2990-4F54-BC87-7FEDFB8B4E30}" srcOrd="2" destOrd="0" presId="urn:microsoft.com/office/officeart/2005/8/layout/vList4"/>
    <dgm:cxn modelId="{EF609545-365B-4776-8CFD-A6C1CD6FFEF0}" type="presParOf" srcId="{02A0F118-A507-4F6B-ACAA-2069CEF6BCC6}" destId="{2A65B70D-9307-4682-B717-5BC0FDC53845}" srcOrd="1" destOrd="0" presId="urn:microsoft.com/office/officeart/2005/8/layout/vList4"/>
    <dgm:cxn modelId="{E8ADBC0E-B978-476F-8521-3B6B4C630AFC}" type="presParOf" srcId="{02A0F118-A507-4F6B-ACAA-2069CEF6BCC6}" destId="{C25E22DE-84D3-4D9E-A537-1F2F141829CF}" srcOrd="2" destOrd="0" presId="urn:microsoft.com/office/officeart/2005/8/layout/vList4"/>
    <dgm:cxn modelId="{FF19806E-693F-4C77-BEA1-3B9E0B8425BA}" type="presParOf" srcId="{C25E22DE-84D3-4D9E-A537-1F2F141829CF}" destId="{F0FE2C15-7E88-4BFD-82F4-466A21551E0D}" srcOrd="0" destOrd="0" presId="urn:microsoft.com/office/officeart/2005/8/layout/vList4"/>
    <dgm:cxn modelId="{A2F601A6-44BC-4946-8B3E-33D3DB040477}" type="presParOf" srcId="{C25E22DE-84D3-4D9E-A537-1F2F141829CF}" destId="{A7AB4080-1951-4A2E-918F-30C333841CE2}" srcOrd="1" destOrd="0" presId="urn:microsoft.com/office/officeart/2005/8/layout/vList4"/>
    <dgm:cxn modelId="{4EDF92D2-CA52-468F-BF08-2E442CA7096D}" type="presParOf" srcId="{C25E22DE-84D3-4D9E-A537-1F2F141829CF}" destId="{EB346043-9413-403B-AA68-392BE821A0F3}" srcOrd="2" destOrd="0" presId="urn:microsoft.com/office/officeart/2005/8/layout/vList4"/>
    <dgm:cxn modelId="{44B100FB-250A-49D3-ADBF-83DA2DF10E57}" type="presParOf" srcId="{02A0F118-A507-4F6B-ACAA-2069CEF6BCC6}" destId="{553640D5-7700-4CEE-86CB-0EB540B30417}" srcOrd="3" destOrd="0" presId="urn:microsoft.com/office/officeart/2005/8/layout/vList4"/>
    <dgm:cxn modelId="{D0F27452-0B24-4ED8-B0E1-FD62F8998771}" type="presParOf" srcId="{02A0F118-A507-4F6B-ACAA-2069CEF6BCC6}" destId="{4FB30D10-4E09-4758-B04D-B76E0F0015CF}" srcOrd="4" destOrd="0" presId="urn:microsoft.com/office/officeart/2005/8/layout/vList4"/>
    <dgm:cxn modelId="{877C42AC-93DF-4CC0-8107-850F9E3A23E7}" type="presParOf" srcId="{4FB30D10-4E09-4758-B04D-B76E0F0015CF}" destId="{FCE58339-EA8E-4FA4-893F-DC47C0E1C7AC}" srcOrd="0" destOrd="0" presId="urn:microsoft.com/office/officeart/2005/8/layout/vList4"/>
    <dgm:cxn modelId="{0564C4C0-2D65-4EB0-9592-347EED6B2E24}" type="presParOf" srcId="{4FB30D10-4E09-4758-B04D-B76E0F0015CF}" destId="{94974A8B-0ABA-4930-BB6A-E72A753CA630}" srcOrd="1" destOrd="0" presId="urn:microsoft.com/office/officeart/2005/8/layout/vList4"/>
    <dgm:cxn modelId="{C504DCF4-CD55-4F1C-B0A7-71B48BC11BA6}" type="presParOf" srcId="{4FB30D10-4E09-4758-B04D-B76E0F0015CF}" destId="{B53E1E36-2995-4148-8FCD-B3AD106476D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463F0D-DDFA-4AD9-8DB6-5161052F7839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01B572D-3501-4F4F-93C3-66F6453E1015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ОБРАЗНОЕ</a:t>
          </a:r>
          <a:endParaRPr lang="ru-RU" dirty="0"/>
        </a:p>
      </dgm:t>
    </dgm:pt>
    <dgm:pt modelId="{F6116A53-C5C0-4B0C-BFCB-BBBF1D665A5A}" type="parTrans" cxnId="{9BF6B11D-3711-4E19-BC02-F6A6CFEF1319}">
      <dgm:prSet/>
      <dgm:spPr/>
      <dgm:t>
        <a:bodyPr/>
        <a:lstStyle/>
        <a:p>
          <a:endParaRPr lang="ru-RU"/>
        </a:p>
      </dgm:t>
    </dgm:pt>
    <dgm:pt modelId="{D180A177-1948-4806-8BB1-269B912F93F4}" type="sibTrans" cxnId="{9BF6B11D-3711-4E19-BC02-F6A6CFEF1319}">
      <dgm:prSet/>
      <dgm:spPr/>
      <dgm:t>
        <a:bodyPr/>
        <a:lstStyle/>
        <a:p>
          <a:endParaRPr lang="ru-RU"/>
        </a:p>
      </dgm:t>
    </dgm:pt>
    <dgm:pt modelId="{329AAE3E-DF7F-496F-8C38-B14CB6AA9424}">
      <dgm:prSet phldrT="[Текст]"/>
      <dgm:spPr>
        <a:solidFill>
          <a:srgbClr val="9966FF"/>
        </a:solidFill>
      </dgm:spPr>
      <dgm:t>
        <a:bodyPr/>
        <a:lstStyle/>
        <a:p>
          <a:r>
            <a:rPr lang="ru-RU" dirty="0" smtClean="0"/>
            <a:t>ТРАНСФОРМИРУЮЩЕЕ</a:t>
          </a:r>
          <a:endParaRPr lang="ru-RU" dirty="0"/>
        </a:p>
      </dgm:t>
    </dgm:pt>
    <dgm:pt modelId="{DEF2D9EF-CCB8-4694-A948-0BB59CBAA820}" type="parTrans" cxnId="{54ADDE89-9A61-4A21-AE9F-34D0AC9AC5C5}">
      <dgm:prSet/>
      <dgm:spPr/>
      <dgm:t>
        <a:bodyPr/>
        <a:lstStyle/>
        <a:p>
          <a:endParaRPr lang="ru-RU"/>
        </a:p>
      </dgm:t>
    </dgm:pt>
    <dgm:pt modelId="{BB2ED77A-0361-4FCB-949F-A710ABF5DA45}" type="sibTrans" cxnId="{54ADDE89-9A61-4A21-AE9F-34D0AC9AC5C5}">
      <dgm:prSet/>
      <dgm:spPr/>
      <dgm:t>
        <a:bodyPr/>
        <a:lstStyle/>
        <a:p>
          <a:endParaRPr lang="ru-RU"/>
        </a:p>
      </dgm:t>
    </dgm:pt>
    <dgm:pt modelId="{89BF2775-E3B3-4FB5-90F6-572EA5FBBEFA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dirty="0" smtClean="0"/>
            <a:t>СВЯЗУЮЩЕЕ</a:t>
          </a:r>
          <a:endParaRPr lang="ru-RU" dirty="0"/>
        </a:p>
      </dgm:t>
    </dgm:pt>
    <dgm:pt modelId="{E0E23067-EF3C-4D51-85A8-A5AC52D343E8}" type="parTrans" cxnId="{9089DC66-0FB6-4BA6-87F9-575D67E85C61}">
      <dgm:prSet/>
      <dgm:spPr/>
      <dgm:t>
        <a:bodyPr/>
        <a:lstStyle/>
        <a:p>
          <a:endParaRPr lang="ru-RU"/>
        </a:p>
      </dgm:t>
    </dgm:pt>
    <dgm:pt modelId="{83F3D99D-ADC7-4963-AA9B-CF1D963D7372}" type="sibTrans" cxnId="{9089DC66-0FB6-4BA6-87F9-575D67E85C61}">
      <dgm:prSet/>
      <dgm:spPr/>
      <dgm:t>
        <a:bodyPr/>
        <a:lstStyle/>
        <a:p>
          <a:endParaRPr lang="ru-RU"/>
        </a:p>
      </dgm:t>
    </dgm:pt>
    <dgm:pt modelId="{5E616D86-62BD-4A8B-AB3A-4D293A559C0C}">
      <dgm:prSet/>
      <dgm:spPr/>
      <dgm:t>
        <a:bodyPr/>
        <a:lstStyle/>
        <a:p>
          <a:r>
            <a:rPr lang="ru-RU" dirty="0" smtClean="0"/>
            <a:t>ПЕДАГОГИЧЕСКОЕ</a:t>
          </a:r>
          <a:endParaRPr lang="ru-RU" dirty="0"/>
        </a:p>
      </dgm:t>
    </dgm:pt>
    <dgm:pt modelId="{D9211BE2-BB69-4C4E-8C91-D8FCCE39D673}" type="parTrans" cxnId="{80C477C9-941B-480F-9F4A-5187140A005A}">
      <dgm:prSet/>
      <dgm:spPr/>
      <dgm:t>
        <a:bodyPr/>
        <a:lstStyle/>
        <a:p>
          <a:endParaRPr lang="ru-RU"/>
        </a:p>
      </dgm:t>
    </dgm:pt>
    <dgm:pt modelId="{C0A07CF1-2CDC-45CD-8F91-47569DDC95D6}" type="sibTrans" cxnId="{80C477C9-941B-480F-9F4A-5187140A005A}">
      <dgm:prSet/>
      <dgm:spPr/>
      <dgm:t>
        <a:bodyPr/>
        <a:lstStyle/>
        <a:p>
          <a:endParaRPr lang="ru-RU"/>
        </a:p>
      </dgm:t>
    </dgm:pt>
    <dgm:pt modelId="{2BA36856-7B72-4103-937E-2A55E8FBBC02}">
      <dgm:prSet/>
      <dgm:spPr>
        <a:solidFill>
          <a:srgbClr val="002060"/>
        </a:solidFill>
      </dgm:spPr>
      <dgm:t>
        <a:bodyPr/>
        <a:lstStyle/>
        <a:p>
          <a:r>
            <a:rPr lang="ru-RU" dirty="0" smtClean="0"/>
            <a:t>ХАРИЗМАТИЧЕСКОЕ</a:t>
          </a:r>
          <a:endParaRPr lang="ru-RU" dirty="0"/>
        </a:p>
      </dgm:t>
    </dgm:pt>
    <dgm:pt modelId="{D0EFD68D-587D-4EF7-897E-770931DDD8DF}" type="parTrans" cxnId="{EE998502-4612-48C8-921B-89D044524409}">
      <dgm:prSet/>
      <dgm:spPr/>
      <dgm:t>
        <a:bodyPr/>
        <a:lstStyle/>
        <a:p>
          <a:endParaRPr lang="ru-RU"/>
        </a:p>
      </dgm:t>
    </dgm:pt>
    <dgm:pt modelId="{3320312C-7A08-4726-9F21-610D39C51AD8}" type="sibTrans" cxnId="{EE998502-4612-48C8-921B-89D044524409}">
      <dgm:prSet/>
      <dgm:spPr/>
      <dgm:t>
        <a:bodyPr/>
        <a:lstStyle/>
        <a:p>
          <a:endParaRPr lang="ru-RU"/>
        </a:p>
      </dgm:t>
    </dgm:pt>
    <dgm:pt modelId="{4EBE3307-F40E-4E3F-B0C2-08146E463A86}">
      <dgm:prSet/>
      <dgm:spPr>
        <a:solidFill>
          <a:srgbClr val="9900FF"/>
        </a:solidFill>
      </dgm:spPr>
      <dgm:t>
        <a:bodyPr/>
        <a:lstStyle/>
        <a:p>
          <a:r>
            <a:rPr lang="ru-RU" dirty="0" smtClean="0"/>
            <a:t>КРЕАТИВЕНОЕ</a:t>
          </a:r>
          <a:endParaRPr lang="ru-RU" dirty="0"/>
        </a:p>
      </dgm:t>
    </dgm:pt>
    <dgm:pt modelId="{0007B306-6C00-491A-9152-62C01A0CA0D9}" type="parTrans" cxnId="{93427AAD-E954-41F6-B5E3-0A83D3DBD69E}">
      <dgm:prSet/>
      <dgm:spPr/>
      <dgm:t>
        <a:bodyPr/>
        <a:lstStyle/>
        <a:p>
          <a:endParaRPr lang="ru-RU"/>
        </a:p>
      </dgm:t>
    </dgm:pt>
    <dgm:pt modelId="{9E160C5A-D581-491C-9731-08746971B0FC}" type="sibTrans" cxnId="{93427AAD-E954-41F6-B5E3-0A83D3DBD69E}">
      <dgm:prSet/>
      <dgm:spPr/>
      <dgm:t>
        <a:bodyPr/>
        <a:lstStyle/>
        <a:p>
          <a:endParaRPr lang="ru-RU"/>
        </a:p>
      </dgm:t>
    </dgm:pt>
    <dgm:pt modelId="{49050CBF-D744-41C9-BD12-8F9A9FCDC385}" type="pres">
      <dgm:prSet presAssocID="{24463F0D-DDFA-4AD9-8DB6-5161052F783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0397D9-8F5C-4FEB-B9ED-54BBD7F43B98}" type="pres">
      <dgm:prSet presAssocID="{301B572D-3501-4F4F-93C3-66F6453E1015}" presName="comp" presStyleCnt="0"/>
      <dgm:spPr/>
    </dgm:pt>
    <dgm:pt modelId="{48B34EE3-14DA-419A-9077-4F2C2C4D258C}" type="pres">
      <dgm:prSet presAssocID="{301B572D-3501-4F4F-93C3-66F6453E1015}" presName="box" presStyleLbl="node1" presStyleIdx="0" presStyleCnt="6" custLinFactNeighborX="-793" custLinFactNeighborY="16917"/>
      <dgm:spPr/>
      <dgm:t>
        <a:bodyPr/>
        <a:lstStyle/>
        <a:p>
          <a:endParaRPr lang="ru-RU"/>
        </a:p>
      </dgm:t>
    </dgm:pt>
    <dgm:pt modelId="{DE569008-EFC6-4A1C-99F0-CCC598193A95}" type="pres">
      <dgm:prSet presAssocID="{301B572D-3501-4F4F-93C3-66F6453E1015}" presName="img" presStyleLbl="fgImgPlace1" presStyleIdx="0" presStyleCnt="6" custLinFactNeighborX="-12985" custLinFactNeighborY="-61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6EC7358-0720-4365-914D-04ED424020C9}" type="pres">
      <dgm:prSet presAssocID="{301B572D-3501-4F4F-93C3-66F6453E1015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DD194-C8FE-408A-9648-922DB3A32997}" type="pres">
      <dgm:prSet presAssocID="{D180A177-1948-4806-8BB1-269B912F93F4}" presName="spacer" presStyleCnt="0"/>
      <dgm:spPr/>
    </dgm:pt>
    <dgm:pt modelId="{367FBDE1-1A6B-4ECE-8D8F-1CD7093F0419}" type="pres">
      <dgm:prSet presAssocID="{329AAE3E-DF7F-496F-8C38-B14CB6AA9424}" presName="comp" presStyleCnt="0"/>
      <dgm:spPr/>
    </dgm:pt>
    <dgm:pt modelId="{E5CFBD3F-4EDC-4065-8A63-46A77A110E3D}" type="pres">
      <dgm:prSet presAssocID="{329AAE3E-DF7F-496F-8C38-B14CB6AA9424}" presName="box" presStyleLbl="node1" presStyleIdx="1" presStyleCnt="6"/>
      <dgm:spPr/>
      <dgm:t>
        <a:bodyPr/>
        <a:lstStyle/>
        <a:p>
          <a:endParaRPr lang="ru-RU"/>
        </a:p>
      </dgm:t>
    </dgm:pt>
    <dgm:pt modelId="{B22C7698-56EA-4F0F-8CE6-CF805E0B47FA}" type="pres">
      <dgm:prSet presAssocID="{329AAE3E-DF7F-496F-8C38-B14CB6AA9424}" presName="img" presStyleLbl="fgImgPlace1" presStyleIdx="1" presStyleCnt="6" custLinFactNeighborX="-4221" custLinFactNeighborY="-19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7FAF5AD-BFA9-4870-A572-BDA9AC968DCB}" type="pres">
      <dgm:prSet presAssocID="{329AAE3E-DF7F-496F-8C38-B14CB6AA9424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4FF82-9CAA-4A7B-B975-199285823D6C}" type="pres">
      <dgm:prSet presAssocID="{BB2ED77A-0361-4FCB-949F-A710ABF5DA45}" presName="spacer" presStyleCnt="0"/>
      <dgm:spPr/>
    </dgm:pt>
    <dgm:pt modelId="{B9BF0CF4-684A-44FE-8300-6ED5D0522777}" type="pres">
      <dgm:prSet presAssocID="{89BF2775-E3B3-4FB5-90F6-572EA5FBBEFA}" presName="comp" presStyleCnt="0"/>
      <dgm:spPr/>
    </dgm:pt>
    <dgm:pt modelId="{8F2A1463-F539-4CC9-A0B5-05CAACB787D9}" type="pres">
      <dgm:prSet presAssocID="{89BF2775-E3B3-4FB5-90F6-572EA5FBBEFA}" presName="box" presStyleLbl="node1" presStyleIdx="2" presStyleCnt="6"/>
      <dgm:spPr/>
      <dgm:t>
        <a:bodyPr/>
        <a:lstStyle/>
        <a:p>
          <a:endParaRPr lang="ru-RU"/>
        </a:p>
      </dgm:t>
    </dgm:pt>
    <dgm:pt modelId="{DB14F678-4803-424F-8628-6F3A43A1F0D4}" type="pres">
      <dgm:prSet presAssocID="{89BF2775-E3B3-4FB5-90F6-572EA5FBBEFA}" presName="img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B20E74-682E-4C5C-B9CA-0C9A7EB3BC23}" type="pres">
      <dgm:prSet presAssocID="{89BF2775-E3B3-4FB5-90F6-572EA5FBBEFA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5D750-F80C-4231-BAFB-25C382A2517E}" type="pres">
      <dgm:prSet presAssocID="{83F3D99D-ADC7-4963-AA9B-CF1D963D7372}" presName="spacer" presStyleCnt="0"/>
      <dgm:spPr/>
    </dgm:pt>
    <dgm:pt modelId="{B5CE714C-7A02-43C7-B7C7-FBE68C1DA9E0}" type="pres">
      <dgm:prSet presAssocID="{2BA36856-7B72-4103-937E-2A55E8FBBC02}" presName="comp" presStyleCnt="0"/>
      <dgm:spPr/>
    </dgm:pt>
    <dgm:pt modelId="{6A87F4D4-C05F-4568-9189-F870416B3826}" type="pres">
      <dgm:prSet presAssocID="{2BA36856-7B72-4103-937E-2A55E8FBBC02}" presName="box" presStyleLbl="node1" presStyleIdx="3" presStyleCnt="6"/>
      <dgm:spPr/>
      <dgm:t>
        <a:bodyPr/>
        <a:lstStyle/>
        <a:p>
          <a:endParaRPr lang="ru-RU"/>
        </a:p>
      </dgm:t>
    </dgm:pt>
    <dgm:pt modelId="{9D58B329-8B6A-43DA-9529-F129414EE625}" type="pres">
      <dgm:prSet presAssocID="{2BA36856-7B72-4103-937E-2A55E8FBBC02}" presName="img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D867997-F98D-4E40-80A9-5AA4FA1885F6}" type="pres">
      <dgm:prSet presAssocID="{2BA36856-7B72-4103-937E-2A55E8FBBC02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21B5E-73DE-488A-AEBC-0A3C65D94D7F}" type="pres">
      <dgm:prSet presAssocID="{3320312C-7A08-4726-9F21-610D39C51AD8}" presName="spacer" presStyleCnt="0"/>
      <dgm:spPr/>
    </dgm:pt>
    <dgm:pt modelId="{72A8681D-4BFC-428C-B0D4-6EEC0812D802}" type="pres">
      <dgm:prSet presAssocID="{5E616D86-62BD-4A8B-AB3A-4D293A559C0C}" presName="comp" presStyleCnt="0"/>
      <dgm:spPr/>
    </dgm:pt>
    <dgm:pt modelId="{BE3FDDC7-D842-42C3-860C-893FB78AAC7B}" type="pres">
      <dgm:prSet presAssocID="{5E616D86-62BD-4A8B-AB3A-4D293A559C0C}" presName="box" presStyleLbl="node1" presStyleIdx="4" presStyleCnt="6"/>
      <dgm:spPr/>
      <dgm:t>
        <a:bodyPr/>
        <a:lstStyle/>
        <a:p>
          <a:endParaRPr lang="ru-RU"/>
        </a:p>
      </dgm:t>
    </dgm:pt>
    <dgm:pt modelId="{546A4C75-2DF0-4455-9DF6-AC05EED30A4C}" type="pres">
      <dgm:prSet presAssocID="{5E616D86-62BD-4A8B-AB3A-4D293A559C0C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00F2D7E-EAEA-49BE-9355-D9A68B0C9C58}" type="pres">
      <dgm:prSet presAssocID="{5E616D86-62BD-4A8B-AB3A-4D293A559C0C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8AF65-9F61-42FC-B313-84A42F1016FE}" type="pres">
      <dgm:prSet presAssocID="{C0A07CF1-2CDC-45CD-8F91-47569DDC95D6}" presName="spacer" presStyleCnt="0"/>
      <dgm:spPr/>
    </dgm:pt>
    <dgm:pt modelId="{CA131379-C67E-4E18-A336-17FA305F79BE}" type="pres">
      <dgm:prSet presAssocID="{4EBE3307-F40E-4E3F-B0C2-08146E463A86}" presName="comp" presStyleCnt="0"/>
      <dgm:spPr/>
    </dgm:pt>
    <dgm:pt modelId="{1C7DED00-A3D7-4868-9D18-38C0A1CC4394}" type="pres">
      <dgm:prSet presAssocID="{4EBE3307-F40E-4E3F-B0C2-08146E463A86}" presName="box" presStyleLbl="node1" presStyleIdx="5" presStyleCnt="6"/>
      <dgm:spPr/>
      <dgm:t>
        <a:bodyPr/>
        <a:lstStyle/>
        <a:p>
          <a:endParaRPr lang="ru-RU"/>
        </a:p>
      </dgm:t>
    </dgm:pt>
    <dgm:pt modelId="{2A63547D-55E7-4AC1-BD53-F9BD27D5BD51}" type="pres">
      <dgm:prSet presAssocID="{4EBE3307-F40E-4E3F-B0C2-08146E463A86}" presName="img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6536DF-8C7E-4DFB-A924-7014ADC45E1F}" type="pres">
      <dgm:prSet presAssocID="{4EBE3307-F40E-4E3F-B0C2-08146E463A86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B0BB86-3114-43F3-AFE7-EFB7C10571A5}" type="presOf" srcId="{24463F0D-DDFA-4AD9-8DB6-5161052F7839}" destId="{49050CBF-D744-41C9-BD12-8F9A9FCDC385}" srcOrd="0" destOrd="0" presId="urn:microsoft.com/office/officeart/2005/8/layout/vList4"/>
    <dgm:cxn modelId="{3203DB66-DE44-4B63-9D17-EADC2646088B}" type="presOf" srcId="{5E616D86-62BD-4A8B-AB3A-4D293A559C0C}" destId="{100F2D7E-EAEA-49BE-9355-D9A68B0C9C58}" srcOrd="1" destOrd="0" presId="urn:microsoft.com/office/officeart/2005/8/layout/vList4"/>
    <dgm:cxn modelId="{9089DC66-0FB6-4BA6-87F9-575D67E85C61}" srcId="{24463F0D-DDFA-4AD9-8DB6-5161052F7839}" destId="{89BF2775-E3B3-4FB5-90F6-572EA5FBBEFA}" srcOrd="2" destOrd="0" parTransId="{E0E23067-EF3C-4D51-85A8-A5AC52D343E8}" sibTransId="{83F3D99D-ADC7-4963-AA9B-CF1D963D7372}"/>
    <dgm:cxn modelId="{93427AAD-E954-41F6-B5E3-0A83D3DBD69E}" srcId="{24463F0D-DDFA-4AD9-8DB6-5161052F7839}" destId="{4EBE3307-F40E-4E3F-B0C2-08146E463A86}" srcOrd="5" destOrd="0" parTransId="{0007B306-6C00-491A-9152-62C01A0CA0D9}" sibTransId="{9E160C5A-D581-491C-9731-08746971B0FC}"/>
    <dgm:cxn modelId="{B990D310-A00E-46AF-B166-E70018D1A4DE}" type="presOf" srcId="{329AAE3E-DF7F-496F-8C38-B14CB6AA9424}" destId="{67FAF5AD-BFA9-4870-A572-BDA9AC968DCB}" srcOrd="1" destOrd="0" presId="urn:microsoft.com/office/officeart/2005/8/layout/vList4"/>
    <dgm:cxn modelId="{5268D53D-C225-4184-AD6C-BCD988DFC11F}" type="presOf" srcId="{89BF2775-E3B3-4FB5-90F6-572EA5FBBEFA}" destId="{8F2A1463-F539-4CC9-A0B5-05CAACB787D9}" srcOrd="0" destOrd="0" presId="urn:microsoft.com/office/officeart/2005/8/layout/vList4"/>
    <dgm:cxn modelId="{C2295E0A-851C-4E7D-8668-AA4741F24225}" type="presOf" srcId="{2BA36856-7B72-4103-937E-2A55E8FBBC02}" destId="{2D867997-F98D-4E40-80A9-5AA4FA1885F6}" srcOrd="1" destOrd="0" presId="urn:microsoft.com/office/officeart/2005/8/layout/vList4"/>
    <dgm:cxn modelId="{54ADDE89-9A61-4A21-AE9F-34D0AC9AC5C5}" srcId="{24463F0D-DDFA-4AD9-8DB6-5161052F7839}" destId="{329AAE3E-DF7F-496F-8C38-B14CB6AA9424}" srcOrd="1" destOrd="0" parTransId="{DEF2D9EF-CCB8-4694-A948-0BB59CBAA820}" sibTransId="{BB2ED77A-0361-4FCB-949F-A710ABF5DA45}"/>
    <dgm:cxn modelId="{281B00B6-723E-4D01-9622-60D05DF3997E}" type="presOf" srcId="{301B572D-3501-4F4F-93C3-66F6453E1015}" destId="{48B34EE3-14DA-419A-9077-4F2C2C4D258C}" srcOrd="0" destOrd="0" presId="urn:microsoft.com/office/officeart/2005/8/layout/vList4"/>
    <dgm:cxn modelId="{E9884AFB-6F2B-4860-9EBD-3245DA3B9B92}" type="presOf" srcId="{4EBE3307-F40E-4E3F-B0C2-08146E463A86}" destId="{416536DF-8C7E-4DFB-A924-7014ADC45E1F}" srcOrd="1" destOrd="0" presId="urn:microsoft.com/office/officeart/2005/8/layout/vList4"/>
    <dgm:cxn modelId="{F5AF55F5-BAEE-475C-82CC-DBB7097557C9}" type="presOf" srcId="{329AAE3E-DF7F-496F-8C38-B14CB6AA9424}" destId="{E5CFBD3F-4EDC-4065-8A63-46A77A110E3D}" srcOrd="0" destOrd="0" presId="urn:microsoft.com/office/officeart/2005/8/layout/vList4"/>
    <dgm:cxn modelId="{EE998502-4612-48C8-921B-89D044524409}" srcId="{24463F0D-DDFA-4AD9-8DB6-5161052F7839}" destId="{2BA36856-7B72-4103-937E-2A55E8FBBC02}" srcOrd="3" destOrd="0" parTransId="{D0EFD68D-587D-4EF7-897E-770931DDD8DF}" sibTransId="{3320312C-7A08-4726-9F21-610D39C51AD8}"/>
    <dgm:cxn modelId="{AD8016AB-2493-4567-B806-DB9E36FF83EF}" type="presOf" srcId="{89BF2775-E3B3-4FB5-90F6-572EA5FBBEFA}" destId="{D8B20E74-682E-4C5C-B9CA-0C9A7EB3BC23}" srcOrd="1" destOrd="0" presId="urn:microsoft.com/office/officeart/2005/8/layout/vList4"/>
    <dgm:cxn modelId="{D5700342-C323-4511-8320-A4B5B2B7FD52}" type="presOf" srcId="{2BA36856-7B72-4103-937E-2A55E8FBBC02}" destId="{6A87F4D4-C05F-4568-9189-F870416B3826}" srcOrd="0" destOrd="0" presId="urn:microsoft.com/office/officeart/2005/8/layout/vList4"/>
    <dgm:cxn modelId="{9CE35240-011A-459C-9AF8-4FB4F9DDB68D}" type="presOf" srcId="{301B572D-3501-4F4F-93C3-66F6453E1015}" destId="{06EC7358-0720-4365-914D-04ED424020C9}" srcOrd="1" destOrd="0" presId="urn:microsoft.com/office/officeart/2005/8/layout/vList4"/>
    <dgm:cxn modelId="{9BF6B11D-3711-4E19-BC02-F6A6CFEF1319}" srcId="{24463F0D-DDFA-4AD9-8DB6-5161052F7839}" destId="{301B572D-3501-4F4F-93C3-66F6453E1015}" srcOrd="0" destOrd="0" parTransId="{F6116A53-C5C0-4B0C-BFCB-BBBF1D665A5A}" sibTransId="{D180A177-1948-4806-8BB1-269B912F93F4}"/>
    <dgm:cxn modelId="{43E4490B-FCFD-4930-8B19-F5CF2CDF0E7D}" type="presOf" srcId="{4EBE3307-F40E-4E3F-B0C2-08146E463A86}" destId="{1C7DED00-A3D7-4868-9D18-38C0A1CC4394}" srcOrd="0" destOrd="0" presId="urn:microsoft.com/office/officeart/2005/8/layout/vList4"/>
    <dgm:cxn modelId="{80C477C9-941B-480F-9F4A-5187140A005A}" srcId="{24463F0D-DDFA-4AD9-8DB6-5161052F7839}" destId="{5E616D86-62BD-4A8B-AB3A-4D293A559C0C}" srcOrd="4" destOrd="0" parTransId="{D9211BE2-BB69-4C4E-8C91-D8FCCE39D673}" sibTransId="{C0A07CF1-2CDC-45CD-8F91-47569DDC95D6}"/>
    <dgm:cxn modelId="{E32CA49B-095C-456B-B3FF-EFE9BBF904EC}" type="presOf" srcId="{5E616D86-62BD-4A8B-AB3A-4D293A559C0C}" destId="{BE3FDDC7-D842-42C3-860C-893FB78AAC7B}" srcOrd="0" destOrd="0" presId="urn:microsoft.com/office/officeart/2005/8/layout/vList4"/>
    <dgm:cxn modelId="{60A5B07D-BE09-4B61-8248-519E5CBD0431}" type="presParOf" srcId="{49050CBF-D744-41C9-BD12-8F9A9FCDC385}" destId="{D50397D9-8F5C-4FEB-B9ED-54BBD7F43B98}" srcOrd="0" destOrd="0" presId="urn:microsoft.com/office/officeart/2005/8/layout/vList4"/>
    <dgm:cxn modelId="{A7D8D498-A730-4A7F-9E93-C2EFDFCED77A}" type="presParOf" srcId="{D50397D9-8F5C-4FEB-B9ED-54BBD7F43B98}" destId="{48B34EE3-14DA-419A-9077-4F2C2C4D258C}" srcOrd="0" destOrd="0" presId="urn:microsoft.com/office/officeart/2005/8/layout/vList4"/>
    <dgm:cxn modelId="{204488B6-F393-4CE4-806E-4A713C3A47D1}" type="presParOf" srcId="{D50397D9-8F5C-4FEB-B9ED-54BBD7F43B98}" destId="{DE569008-EFC6-4A1C-99F0-CCC598193A95}" srcOrd="1" destOrd="0" presId="urn:microsoft.com/office/officeart/2005/8/layout/vList4"/>
    <dgm:cxn modelId="{47A6B4AB-E95F-4362-AB59-7EB7CAA37219}" type="presParOf" srcId="{D50397D9-8F5C-4FEB-B9ED-54BBD7F43B98}" destId="{06EC7358-0720-4365-914D-04ED424020C9}" srcOrd="2" destOrd="0" presId="urn:microsoft.com/office/officeart/2005/8/layout/vList4"/>
    <dgm:cxn modelId="{EDF8F120-F921-4D3B-BA6E-233771FA0E0B}" type="presParOf" srcId="{49050CBF-D744-41C9-BD12-8F9A9FCDC385}" destId="{0FADD194-C8FE-408A-9648-922DB3A32997}" srcOrd="1" destOrd="0" presId="urn:microsoft.com/office/officeart/2005/8/layout/vList4"/>
    <dgm:cxn modelId="{148FC03F-AF14-415C-BDB1-2AEF8BFC2C47}" type="presParOf" srcId="{49050CBF-D744-41C9-BD12-8F9A9FCDC385}" destId="{367FBDE1-1A6B-4ECE-8D8F-1CD7093F0419}" srcOrd="2" destOrd="0" presId="urn:microsoft.com/office/officeart/2005/8/layout/vList4"/>
    <dgm:cxn modelId="{BD9E563C-464A-4F0C-8684-7AADF7673EDF}" type="presParOf" srcId="{367FBDE1-1A6B-4ECE-8D8F-1CD7093F0419}" destId="{E5CFBD3F-4EDC-4065-8A63-46A77A110E3D}" srcOrd="0" destOrd="0" presId="urn:microsoft.com/office/officeart/2005/8/layout/vList4"/>
    <dgm:cxn modelId="{EAF0E72C-5CBF-4EE0-9509-753AC7EC1420}" type="presParOf" srcId="{367FBDE1-1A6B-4ECE-8D8F-1CD7093F0419}" destId="{B22C7698-56EA-4F0F-8CE6-CF805E0B47FA}" srcOrd="1" destOrd="0" presId="urn:microsoft.com/office/officeart/2005/8/layout/vList4"/>
    <dgm:cxn modelId="{43CDBDCE-982D-4176-B26E-C4A9E5EAFB73}" type="presParOf" srcId="{367FBDE1-1A6B-4ECE-8D8F-1CD7093F0419}" destId="{67FAF5AD-BFA9-4870-A572-BDA9AC968DCB}" srcOrd="2" destOrd="0" presId="urn:microsoft.com/office/officeart/2005/8/layout/vList4"/>
    <dgm:cxn modelId="{E0144183-8939-4162-9D20-7706734B77BF}" type="presParOf" srcId="{49050CBF-D744-41C9-BD12-8F9A9FCDC385}" destId="{4054FF82-9CAA-4A7B-B975-199285823D6C}" srcOrd="3" destOrd="0" presId="urn:microsoft.com/office/officeart/2005/8/layout/vList4"/>
    <dgm:cxn modelId="{DE36355A-9C5A-4AAE-B7CB-6C9CA03B5E32}" type="presParOf" srcId="{49050CBF-D744-41C9-BD12-8F9A9FCDC385}" destId="{B9BF0CF4-684A-44FE-8300-6ED5D0522777}" srcOrd="4" destOrd="0" presId="urn:microsoft.com/office/officeart/2005/8/layout/vList4"/>
    <dgm:cxn modelId="{3B5143DE-648F-414B-9C2C-13F962AF4D12}" type="presParOf" srcId="{B9BF0CF4-684A-44FE-8300-6ED5D0522777}" destId="{8F2A1463-F539-4CC9-A0B5-05CAACB787D9}" srcOrd="0" destOrd="0" presId="urn:microsoft.com/office/officeart/2005/8/layout/vList4"/>
    <dgm:cxn modelId="{2BCE0831-E631-41B3-9F59-98EAC5A0FDD3}" type="presParOf" srcId="{B9BF0CF4-684A-44FE-8300-6ED5D0522777}" destId="{DB14F678-4803-424F-8628-6F3A43A1F0D4}" srcOrd="1" destOrd="0" presId="urn:microsoft.com/office/officeart/2005/8/layout/vList4"/>
    <dgm:cxn modelId="{ABA400F1-67FD-45CE-8A50-0743DD99D0E2}" type="presParOf" srcId="{B9BF0CF4-684A-44FE-8300-6ED5D0522777}" destId="{D8B20E74-682E-4C5C-B9CA-0C9A7EB3BC23}" srcOrd="2" destOrd="0" presId="urn:microsoft.com/office/officeart/2005/8/layout/vList4"/>
    <dgm:cxn modelId="{BB7AD1BB-7035-4818-BABF-32B5D6DC787E}" type="presParOf" srcId="{49050CBF-D744-41C9-BD12-8F9A9FCDC385}" destId="{4945D750-F80C-4231-BAFB-25C382A2517E}" srcOrd="5" destOrd="0" presId="urn:microsoft.com/office/officeart/2005/8/layout/vList4"/>
    <dgm:cxn modelId="{E39159E3-B510-4E2E-8F70-ADA5C0B5276C}" type="presParOf" srcId="{49050CBF-D744-41C9-BD12-8F9A9FCDC385}" destId="{B5CE714C-7A02-43C7-B7C7-FBE68C1DA9E0}" srcOrd="6" destOrd="0" presId="urn:microsoft.com/office/officeart/2005/8/layout/vList4"/>
    <dgm:cxn modelId="{02C4B15E-E4CF-46CA-AB95-7CA2BB4C452D}" type="presParOf" srcId="{B5CE714C-7A02-43C7-B7C7-FBE68C1DA9E0}" destId="{6A87F4D4-C05F-4568-9189-F870416B3826}" srcOrd="0" destOrd="0" presId="urn:microsoft.com/office/officeart/2005/8/layout/vList4"/>
    <dgm:cxn modelId="{F5B2ACE9-B532-4F86-9DC2-4786287A575C}" type="presParOf" srcId="{B5CE714C-7A02-43C7-B7C7-FBE68C1DA9E0}" destId="{9D58B329-8B6A-43DA-9529-F129414EE625}" srcOrd="1" destOrd="0" presId="urn:microsoft.com/office/officeart/2005/8/layout/vList4"/>
    <dgm:cxn modelId="{ED5125A5-E5DE-427E-BDF3-806AB28AC540}" type="presParOf" srcId="{B5CE714C-7A02-43C7-B7C7-FBE68C1DA9E0}" destId="{2D867997-F98D-4E40-80A9-5AA4FA1885F6}" srcOrd="2" destOrd="0" presId="urn:microsoft.com/office/officeart/2005/8/layout/vList4"/>
    <dgm:cxn modelId="{FF60D248-273F-45E3-8972-07F38536DC9F}" type="presParOf" srcId="{49050CBF-D744-41C9-BD12-8F9A9FCDC385}" destId="{ABD21B5E-73DE-488A-AEBC-0A3C65D94D7F}" srcOrd="7" destOrd="0" presId="urn:microsoft.com/office/officeart/2005/8/layout/vList4"/>
    <dgm:cxn modelId="{80AFCD11-6D62-4D8A-90F4-C58BB5B804E7}" type="presParOf" srcId="{49050CBF-D744-41C9-BD12-8F9A9FCDC385}" destId="{72A8681D-4BFC-428C-B0D4-6EEC0812D802}" srcOrd="8" destOrd="0" presId="urn:microsoft.com/office/officeart/2005/8/layout/vList4"/>
    <dgm:cxn modelId="{83A13FAB-6538-4028-8EC0-BD9957E8B012}" type="presParOf" srcId="{72A8681D-4BFC-428C-B0D4-6EEC0812D802}" destId="{BE3FDDC7-D842-42C3-860C-893FB78AAC7B}" srcOrd="0" destOrd="0" presId="urn:microsoft.com/office/officeart/2005/8/layout/vList4"/>
    <dgm:cxn modelId="{1D73352C-8771-460A-97F4-FA0FCFEAB0B3}" type="presParOf" srcId="{72A8681D-4BFC-428C-B0D4-6EEC0812D802}" destId="{546A4C75-2DF0-4455-9DF6-AC05EED30A4C}" srcOrd="1" destOrd="0" presId="urn:microsoft.com/office/officeart/2005/8/layout/vList4"/>
    <dgm:cxn modelId="{DA149BF3-3431-4FD1-ACAE-FD93BFCDDEFF}" type="presParOf" srcId="{72A8681D-4BFC-428C-B0D4-6EEC0812D802}" destId="{100F2D7E-EAEA-49BE-9355-D9A68B0C9C58}" srcOrd="2" destOrd="0" presId="urn:microsoft.com/office/officeart/2005/8/layout/vList4"/>
    <dgm:cxn modelId="{3ADEF561-3DA4-4279-BE9F-D63F57C03542}" type="presParOf" srcId="{49050CBF-D744-41C9-BD12-8F9A9FCDC385}" destId="{0628AF65-9F61-42FC-B313-84A42F1016FE}" srcOrd="9" destOrd="0" presId="urn:microsoft.com/office/officeart/2005/8/layout/vList4"/>
    <dgm:cxn modelId="{3B5030AA-3B78-4ABB-B823-C614190B4191}" type="presParOf" srcId="{49050CBF-D744-41C9-BD12-8F9A9FCDC385}" destId="{CA131379-C67E-4E18-A336-17FA305F79BE}" srcOrd="10" destOrd="0" presId="urn:microsoft.com/office/officeart/2005/8/layout/vList4"/>
    <dgm:cxn modelId="{892A01C6-0E19-494C-B242-E55D054471F7}" type="presParOf" srcId="{CA131379-C67E-4E18-A336-17FA305F79BE}" destId="{1C7DED00-A3D7-4868-9D18-38C0A1CC4394}" srcOrd="0" destOrd="0" presId="urn:microsoft.com/office/officeart/2005/8/layout/vList4"/>
    <dgm:cxn modelId="{2D36034E-8FBC-44E3-B94B-515DF1E5496B}" type="presParOf" srcId="{CA131379-C67E-4E18-A336-17FA305F79BE}" destId="{2A63547D-55E7-4AC1-BD53-F9BD27D5BD51}" srcOrd="1" destOrd="0" presId="urn:microsoft.com/office/officeart/2005/8/layout/vList4"/>
    <dgm:cxn modelId="{7427318A-823B-4688-87DE-BA7BE29A7B70}" type="presParOf" srcId="{CA131379-C67E-4E18-A336-17FA305F79BE}" destId="{416536DF-8C7E-4DFB-A924-7014ADC45E1F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790C8-47FA-4998-9415-AB08023D315C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 smtClean="0">
              <a:solidFill>
                <a:schemeClr val="bg1"/>
              </a:solidFill>
            </a:rPr>
            <a:t>организация, иерархия управления</a:t>
          </a:r>
          <a:r>
            <a:rPr lang="ru-RU" altLang="ru-RU" sz="2200" kern="1200" dirty="0" smtClean="0">
              <a:solidFill>
                <a:schemeClr val="bg1"/>
              </a:solidFill>
            </a:rPr>
            <a:t>, в основе которой лежит воздействие на человека с помощью мотивации, планирования, организации, контроля, стимулирования и пр.;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1787356" y="0"/>
        <a:ext cx="6442243" cy="1414363"/>
      </dsp:txXfrm>
    </dsp:sp>
    <dsp:sp modelId="{CA937E55-FCB3-4EDB-B399-FB7C43F9B753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E2C15-7E88-4BFD-82F4-466A21551E0D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рынок, 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рыночные отношения, т.е. отношения, основанные на купле-продаже продукции и услуг, на равновесии интересов продавца и покупателя</a:t>
          </a: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7356" y="1555799"/>
        <a:ext cx="6442243" cy="1414363"/>
      </dsp:txXfrm>
    </dsp:sp>
    <dsp:sp modelId="{A7AB4080-1951-4A2E-918F-30C333841CE2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58339-EA8E-4FA4-893F-DC47C0E1C7AC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культура управления, т.е. вырабатываемые и признаваемые обществом, организацией, группой людей ценностей, социальных норм и установок, особенностей поведения</a:t>
          </a:r>
          <a:endParaRPr lang="ru-RU" sz="20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1787356" y="3111599"/>
        <a:ext cx="6442243" cy="1414363"/>
      </dsp:txXfrm>
    </dsp:sp>
    <dsp:sp modelId="{94974A8B-0ABA-4930-BB6A-E72A753CA630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34EE3-14DA-419A-9077-4F2C2C4D258C}">
      <dsp:nvSpPr>
        <dsp:cNvPr id="0" name=""/>
        <dsp:cNvSpPr/>
      </dsp:nvSpPr>
      <dsp:spPr>
        <a:xfrm>
          <a:off x="0" y="130418"/>
          <a:ext cx="7797486" cy="770929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ОБРАЗНОЕ</a:t>
          </a:r>
          <a:endParaRPr lang="ru-RU" sz="3500" kern="1200" dirty="0"/>
        </a:p>
      </dsp:txBody>
      <dsp:txXfrm>
        <a:off x="1636590" y="130418"/>
        <a:ext cx="6160895" cy="770929"/>
      </dsp:txXfrm>
    </dsp:sp>
    <dsp:sp modelId="{DE569008-EFC6-4A1C-99F0-CCC598193A95}">
      <dsp:nvSpPr>
        <dsp:cNvPr id="0" name=""/>
        <dsp:cNvSpPr/>
      </dsp:nvSpPr>
      <dsp:spPr>
        <a:xfrm>
          <a:off x="0" y="73299"/>
          <a:ext cx="1559497" cy="6167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FBD3F-4EDC-4065-8A63-46A77A110E3D}">
      <dsp:nvSpPr>
        <dsp:cNvPr id="0" name=""/>
        <dsp:cNvSpPr/>
      </dsp:nvSpPr>
      <dsp:spPr>
        <a:xfrm>
          <a:off x="0" y="848022"/>
          <a:ext cx="7797486" cy="770929"/>
        </a:xfrm>
        <a:prstGeom prst="roundRect">
          <a:avLst>
            <a:gd name="adj" fmla="val 10000"/>
          </a:avLst>
        </a:prstGeom>
        <a:solidFill>
          <a:srgbClr val="99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ТРАНСФОРМИРУЮЩЕЕ</a:t>
          </a:r>
          <a:endParaRPr lang="ru-RU" sz="3500" kern="1200" dirty="0"/>
        </a:p>
      </dsp:txBody>
      <dsp:txXfrm>
        <a:off x="1636590" y="848022"/>
        <a:ext cx="6160895" cy="770929"/>
      </dsp:txXfrm>
    </dsp:sp>
    <dsp:sp modelId="{B22C7698-56EA-4F0F-8CE6-CF805E0B47FA}">
      <dsp:nvSpPr>
        <dsp:cNvPr id="0" name=""/>
        <dsp:cNvSpPr/>
      </dsp:nvSpPr>
      <dsp:spPr>
        <a:xfrm>
          <a:off x="11266" y="923894"/>
          <a:ext cx="1559497" cy="6167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A1463-F539-4CC9-A0B5-05CAACB787D9}">
      <dsp:nvSpPr>
        <dsp:cNvPr id="0" name=""/>
        <dsp:cNvSpPr/>
      </dsp:nvSpPr>
      <dsp:spPr>
        <a:xfrm>
          <a:off x="0" y="1696045"/>
          <a:ext cx="7797486" cy="770929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СВЯЗУЮЩЕЕ</a:t>
          </a:r>
          <a:endParaRPr lang="ru-RU" sz="3500" kern="1200" dirty="0"/>
        </a:p>
      </dsp:txBody>
      <dsp:txXfrm>
        <a:off x="1636590" y="1696045"/>
        <a:ext cx="6160895" cy="770929"/>
      </dsp:txXfrm>
    </dsp:sp>
    <dsp:sp modelId="{DB14F678-4803-424F-8628-6F3A43A1F0D4}">
      <dsp:nvSpPr>
        <dsp:cNvPr id="0" name=""/>
        <dsp:cNvSpPr/>
      </dsp:nvSpPr>
      <dsp:spPr>
        <a:xfrm>
          <a:off x="77092" y="1773138"/>
          <a:ext cx="1559497" cy="6167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7F4D4-C05F-4568-9189-F870416B3826}">
      <dsp:nvSpPr>
        <dsp:cNvPr id="0" name=""/>
        <dsp:cNvSpPr/>
      </dsp:nvSpPr>
      <dsp:spPr>
        <a:xfrm>
          <a:off x="0" y="2544068"/>
          <a:ext cx="7797486" cy="770929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ХАРИЗМАТИЧЕСКОЕ</a:t>
          </a:r>
          <a:endParaRPr lang="ru-RU" sz="3500" kern="1200" dirty="0"/>
        </a:p>
      </dsp:txBody>
      <dsp:txXfrm>
        <a:off x="1636590" y="2544068"/>
        <a:ext cx="6160895" cy="770929"/>
      </dsp:txXfrm>
    </dsp:sp>
    <dsp:sp modelId="{9D58B329-8B6A-43DA-9529-F129414EE625}">
      <dsp:nvSpPr>
        <dsp:cNvPr id="0" name=""/>
        <dsp:cNvSpPr/>
      </dsp:nvSpPr>
      <dsp:spPr>
        <a:xfrm>
          <a:off x="77092" y="2621161"/>
          <a:ext cx="1559497" cy="6167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FDDC7-D842-42C3-860C-893FB78AAC7B}">
      <dsp:nvSpPr>
        <dsp:cNvPr id="0" name=""/>
        <dsp:cNvSpPr/>
      </dsp:nvSpPr>
      <dsp:spPr>
        <a:xfrm>
          <a:off x="0" y="3392090"/>
          <a:ext cx="7797486" cy="770929"/>
        </a:xfrm>
        <a:prstGeom prst="roundRect">
          <a:avLst>
            <a:gd name="adj" fmla="val 1000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ПЕДАГОГИЧЕСКОЕ</a:t>
          </a:r>
          <a:endParaRPr lang="ru-RU" sz="3500" kern="1200" dirty="0"/>
        </a:p>
      </dsp:txBody>
      <dsp:txXfrm>
        <a:off x="1636590" y="3392090"/>
        <a:ext cx="6160895" cy="770929"/>
      </dsp:txXfrm>
    </dsp:sp>
    <dsp:sp modelId="{546A4C75-2DF0-4455-9DF6-AC05EED30A4C}">
      <dsp:nvSpPr>
        <dsp:cNvPr id="0" name=""/>
        <dsp:cNvSpPr/>
      </dsp:nvSpPr>
      <dsp:spPr>
        <a:xfrm>
          <a:off x="77092" y="3469183"/>
          <a:ext cx="1559497" cy="6167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DED00-A3D7-4868-9D18-38C0A1CC4394}">
      <dsp:nvSpPr>
        <dsp:cNvPr id="0" name=""/>
        <dsp:cNvSpPr/>
      </dsp:nvSpPr>
      <dsp:spPr>
        <a:xfrm>
          <a:off x="0" y="4240113"/>
          <a:ext cx="7797486" cy="770929"/>
        </a:xfrm>
        <a:prstGeom prst="roundRect">
          <a:avLst>
            <a:gd name="adj" fmla="val 10000"/>
          </a:avLst>
        </a:prstGeom>
        <a:solidFill>
          <a:srgbClr val="99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КРЕАТИВЕНОЕ</a:t>
          </a:r>
          <a:endParaRPr lang="ru-RU" sz="3500" kern="1200" dirty="0"/>
        </a:p>
      </dsp:txBody>
      <dsp:txXfrm>
        <a:off x="1636590" y="4240113"/>
        <a:ext cx="6160895" cy="770929"/>
      </dsp:txXfrm>
    </dsp:sp>
    <dsp:sp modelId="{2A63547D-55E7-4AC1-BD53-F9BD27D5BD51}">
      <dsp:nvSpPr>
        <dsp:cNvPr id="0" name=""/>
        <dsp:cNvSpPr/>
      </dsp:nvSpPr>
      <dsp:spPr>
        <a:xfrm>
          <a:off x="77092" y="4317206"/>
          <a:ext cx="1559497" cy="6167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07A672-9B56-42A9-8C6C-940E23DE96BC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51A204-013B-499F-B705-FA473E781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927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3407A2-5ED5-485B-9E7F-5FCFE4D9C48A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/>
          </a:p>
        </p:txBody>
      </p:sp>
      <p:sp>
        <p:nvSpPr>
          <p:cNvPr id="409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4CEB2B24-05A3-4F3E-97E6-CE53619B11D1}" type="slidenum"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</a:t>
            </a:fld>
            <a:endParaRPr lang="ru-RU" alt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8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3827463" y="9371013"/>
            <a:ext cx="29289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97BB869-1653-45EC-8518-D4F373264860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14</a:t>
            </a:fld>
            <a:endParaRPr lang="ru-RU" altLang="ru-RU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0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88324-2C97-47B4-B33B-CCC7D8D08276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038FE-DD57-4AEE-83E8-27162863C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62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19F4B-0C33-4CB3-9786-2859DD454A2F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3E33F-F127-4DEE-881B-50127402A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6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0275-592F-42DC-B8EE-FB0C7C054C22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BCFC0-5471-4BA1-90A9-2F51984EE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22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73688-EF94-4931-94FB-8B8806CE54E7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1DA2B-8446-46A6-983A-18549811C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8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1D6A-7A38-4852-897A-F0EF7C5CEB6A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2FDA-E117-45EF-95C1-804A69235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4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7E003-0F72-4A2F-8089-5A82604BECC9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1CE7F-9C6C-4E9C-B305-F4A2186D8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46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6FAB4-DBC9-48E1-9BE4-C085CEBDA787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C3F30-509C-4A81-949D-39841A2E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20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7A34C-232D-42BC-9C9A-8DD11E355155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D9FB9-9F1A-48A6-910D-988D17ABF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3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CB9B3-3842-4C4F-B81B-2E7D352EB359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C5672-379F-43BC-B792-BE11198EF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9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BE742-4A9F-46E0-B25F-9F2185345904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5B0C-BAF4-4315-9C8D-F79732408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7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5E49B-C3CC-4E0A-BA96-8BDA46FF9000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A3C6-4117-4B9F-94F9-BE4F93792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2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C412D3-7401-48A8-B518-774AF2291F22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BE2BFC-3AD1-4544-924B-0CC9E5BBD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E9149C0-9ADF-4622-8EAB-4DE2B34EA1A2}" type="slidenum"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067175"/>
            <a:ext cx="449103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516188"/>
            <a:ext cx="9001125" cy="183911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6600CC"/>
                </a:solidFill>
              </a:rPr>
              <a:t/>
            </a:r>
            <a:br>
              <a:rPr lang="ru-RU" sz="3200" b="1" dirty="0" smtClean="0">
                <a:solidFill>
                  <a:srgbClr val="6600CC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УПРАВЛЕНИЕ ОБРАЗОВАТЕЛЬНОЙ ОРГАНИЗАЦИЕЙ: ОБОБЩЕНИЕ И ВЫВОДЫ</a:t>
            </a:r>
            <a:endParaRPr lang="ru-RU" alt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325688" y="103188"/>
            <a:ext cx="6516687" cy="792162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РОССИЙСКИЙ ГОСУДАРСТВЕННЫЙ ПЕДАГОГИЧЕСКИЙ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УНИВЕРСИТЕТ ИМ</a:t>
            </a:r>
            <a:r>
              <a:rPr lang="en-US" alt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А. И. ГЕРЦЕНА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Кафедра управления образованием и кадрового менеджмента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786188" y="5195888"/>
            <a:ext cx="511175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Кравцов А. О.,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 педагогических наук, доцент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РГПУ им. А.И. Герцена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ak90@yandex.ru</a:t>
            </a:r>
            <a:endParaRPr lang="ru-RU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2977879" y="1920082"/>
            <a:ext cx="6049962" cy="714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798638" y="1336675"/>
            <a:ext cx="6049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033713" y="1179513"/>
            <a:ext cx="59769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Модуль </a:t>
            </a:r>
            <a:r>
              <a:rPr lang="en-US" altLang="ru-RU" sz="1600" b="1" dirty="0">
                <a:solidFill>
                  <a:srgbClr val="002060"/>
                </a:solidFill>
              </a:rPr>
              <a:t>I</a:t>
            </a:r>
            <a:r>
              <a:rPr lang="ru-RU" altLang="ru-RU" sz="1600" b="1" dirty="0">
                <a:solidFill>
                  <a:srgbClr val="002060"/>
                </a:solidFill>
              </a:rPr>
              <a:t>. Концептуальные основания управления образовательной организацией</a:t>
            </a:r>
          </a:p>
        </p:txBody>
      </p:sp>
      <p:pic>
        <p:nvPicPr>
          <p:cNvPr id="3084" name="Picture 17" descr="https://konspekta.net/stydopediaru/baza1/3690812990970.files/image0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4" y="1264444"/>
            <a:ext cx="9398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" descr="https://avatars.mds.yandex.net/i?id=7881861607e2c8c0664547986dbf14d9-7018491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98438"/>
            <a:ext cx="14732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Рисунок 14" descr="https://www.susu.ru/sites/default/files/field/image/1200px-emblem_of_ministry_of_education_and_science_of_russia.svg_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7" y="60590"/>
            <a:ext cx="13620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951163" y="1106488"/>
            <a:ext cx="6049962" cy="714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42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УПРАВЛЕНИЯ</a:t>
            </a:r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91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447087" cy="129540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ТРИ ТИПА ИДЕОЛОГИЙ УПРАВЛЕНИЯ</a:t>
            </a:r>
            <a:r>
              <a:rPr lang="ru-RU" altLang="ru-RU" sz="40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8991600" cy="4752975"/>
          </a:xfrm>
        </p:spPr>
        <p:txBody>
          <a:bodyPr/>
          <a:lstStyle/>
          <a:p>
            <a:pPr marL="0" indent="447675"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нормативное руководство;</a:t>
            </a:r>
          </a:p>
          <a:p>
            <a:pPr marL="0" indent="447675"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как 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(ключевые слова — помогать, не </a:t>
            </a:r>
            <a:r>
              <a:rPr lang="ru-RU" altLang="ru-RU" sz="3600" dirty="0" err="1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-действовать, не мешать);</a:t>
            </a:r>
          </a:p>
          <a:p>
            <a:pPr marL="0" indent="447675"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как 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опережающая смена рамок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 политика, как управление развитием.</a:t>
            </a:r>
          </a:p>
        </p:txBody>
      </p:sp>
    </p:spTree>
    <p:extLst>
      <p:ext uri="{BB962C8B-B14F-4D97-AF65-F5344CB8AC3E}">
        <p14:creationId xmlns:p14="http://schemas.microsoft.com/office/powerpoint/2010/main" val="12531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b="1" dirty="0" smtClean="0">
                <a:solidFill>
                  <a:srgbClr val="002060"/>
                </a:solidFill>
              </a:rPr>
              <a:t>УПРАВЛЕНИЕ ОБРАЗОВАНИЕМ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4000" dirty="0" smtClean="0"/>
              <a:t>вид социального управления, поддерживает целенаправленность и организованность учебно-воспитательных, инновационных и обеспечивающих их процессов в </a:t>
            </a:r>
            <a:r>
              <a:rPr lang="ru-RU" altLang="ru-RU" sz="4000" i="1" dirty="0" smtClean="0"/>
              <a:t>системе образования.</a:t>
            </a:r>
            <a:r>
              <a:rPr lang="ru-RU" altLang="ru-RU" sz="4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54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664575" cy="1008062"/>
          </a:xfrm>
        </p:spPr>
        <p:txBody>
          <a:bodyPr lIns="92075" tIns="46038" rIns="92075" bIns="46038"/>
          <a:lstStyle/>
          <a:p>
            <a:pPr algn="ctr"/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УПРАВЛЕНЧЕСКОЙ ДЕЯТЕЛЬНОСТИ</a:t>
            </a:r>
          </a:p>
        </p:txBody>
      </p:sp>
      <p:grpSp>
        <p:nvGrpSpPr>
          <p:cNvPr id="2" name="Organization Chart 7"/>
          <p:cNvGrpSpPr>
            <a:grpSpLocks/>
          </p:cNvGrpSpPr>
          <p:nvPr/>
        </p:nvGrpSpPr>
        <p:grpSpPr bwMode="auto">
          <a:xfrm>
            <a:off x="250825" y="1966294"/>
            <a:ext cx="8754010" cy="4078906"/>
            <a:chOff x="860" y="1243"/>
            <a:chExt cx="1453" cy="3292"/>
          </a:xfrm>
        </p:grpSpPr>
        <p:cxnSp>
          <p:nvCxnSpPr>
            <p:cNvPr id="16388" name="_s16388"/>
            <p:cNvCxnSpPr>
              <a:cxnSpLocks noChangeShapeType="1"/>
              <a:stCxn id="10" idx="1"/>
              <a:endCxn id="3" idx="2"/>
            </p:cNvCxnSpPr>
            <p:nvPr/>
          </p:nvCxnSpPr>
          <p:spPr bwMode="auto">
            <a:xfrm rot="10800000">
              <a:off x="1292" y="1531"/>
              <a:ext cx="144" cy="286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89" name="_s16389"/>
            <p:cNvCxnSpPr>
              <a:cxnSpLocks noChangeShapeType="1"/>
              <a:stCxn id="9" idx="1"/>
              <a:endCxn id="3" idx="2"/>
            </p:cNvCxnSpPr>
            <p:nvPr/>
          </p:nvCxnSpPr>
          <p:spPr bwMode="auto">
            <a:xfrm rot="10800000">
              <a:off x="1292" y="1531"/>
              <a:ext cx="144" cy="242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0" name="_s16390"/>
            <p:cNvCxnSpPr>
              <a:cxnSpLocks noChangeShapeType="1"/>
              <a:stCxn id="8" idx="1"/>
              <a:endCxn id="3" idx="2"/>
            </p:cNvCxnSpPr>
            <p:nvPr/>
          </p:nvCxnSpPr>
          <p:spPr bwMode="auto">
            <a:xfrm rot="10800000">
              <a:off x="1292" y="1531"/>
              <a:ext cx="144" cy="199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1" name="_s16391"/>
            <p:cNvCxnSpPr>
              <a:cxnSpLocks noChangeShapeType="1"/>
              <a:stCxn id="7" idx="1"/>
              <a:endCxn id="3" idx="2"/>
            </p:cNvCxnSpPr>
            <p:nvPr/>
          </p:nvCxnSpPr>
          <p:spPr bwMode="auto">
            <a:xfrm rot="10800000">
              <a:off x="1292" y="1531"/>
              <a:ext cx="158" cy="149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2" name="_s16392"/>
            <p:cNvCxnSpPr>
              <a:cxnSpLocks noChangeShapeType="1"/>
            </p:cNvCxnSpPr>
            <p:nvPr/>
          </p:nvCxnSpPr>
          <p:spPr bwMode="auto">
            <a:xfrm rot="10800000">
              <a:off x="1313" y="1476"/>
              <a:ext cx="144" cy="114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3" name="_s16393"/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1292" y="1531"/>
              <a:ext cx="144" cy="70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4" name="_s16394"/>
            <p:cNvCxnSpPr>
              <a:cxnSpLocks noChangeShapeType="1"/>
              <a:stCxn id="4" idx="1"/>
              <a:endCxn id="3" idx="2"/>
            </p:cNvCxnSpPr>
            <p:nvPr/>
          </p:nvCxnSpPr>
          <p:spPr bwMode="auto">
            <a:xfrm rot="10800000">
              <a:off x="1292" y="1531"/>
              <a:ext cx="144" cy="26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6395"/>
            <p:cNvSpPr>
              <a:spLocks noChangeArrowheads="1"/>
            </p:cNvSpPr>
            <p:nvPr/>
          </p:nvSpPr>
          <p:spPr bwMode="auto">
            <a:xfrm>
              <a:off x="860" y="124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Управленческая  деятельность</a:t>
              </a:r>
            </a:p>
          </p:txBody>
        </p:sp>
        <p:sp>
          <p:nvSpPr>
            <p:cNvPr id="4" name="_s16396"/>
            <p:cNvSpPr>
              <a:spLocks noChangeArrowheads="1"/>
            </p:cNvSpPr>
            <p:nvPr/>
          </p:nvSpPr>
          <p:spPr bwMode="auto">
            <a:xfrm>
              <a:off x="1436" y="165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УПРАВЛЕНИЕ</a:t>
              </a:r>
            </a:p>
          </p:txBody>
        </p:sp>
        <p:sp>
          <p:nvSpPr>
            <p:cNvPr id="5" name="_s16397"/>
            <p:cNvSpPr>
              <a:spLocks noChangeArrowheads="1"/>
            </p:cNvSpPr>
            <p:nvPr/>
          </p:nvSpPr>
          <p:spPr bwMode="auto">
            <a:xfrm>
              <a:off x="1436" y="208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ОРГАНИЗАЦИЯ</a:t>
              </a:r>
            </a:p>
          </p:txBody>
        </p:sp>
        <p:sp>
          <p:nvSpPr>
            <p:cNvPr id="6" name="_s16398"/>
            <p:cNvSpPr>
              <a:spLocks noChangeArrowheads="1"/>
            </p:cNvSpPr>
            <p:nvPr/>
          </p:nvSpPr>
          <p:spPr bwMode="auto">
            <a:xfrm>
              <a:off x="1436" y="25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РУКОВОДСТВО</a:t>
              </a:r>
            </a:p>
          </p:txBody>
        </p:sp>
        <p:sp>
          <p:nvSpPr>
            <p:cNvPr id="7" name="_s16399"/>
            <p:cNvSpPr>
              <a:spLocks noChangeArrowheads="1"/>
            </p:cNvSpPr>
            <p:nvPr/>
          </p:nvSpPr>
          <p:spPr bwMode="auto">
            <a:xfrm>
              <a:off x="1450" y="288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МЕНЕДЖМЕНТ</a:t>
              </a:r>
            </a:p>
          </p:txBody>
        </p:sp>
        <p:sp>
          <p:nvSpPr>
            <p:cNvPr id="8" name="_s16400"/>
            <p:cNvSpPr>
              <a:spLocks noChangeArrowheads="1"/>
            </p:cNvSpPr>
            <p:nvPr/>
          </p:nvSpPr>
          <p:spPr bwMode="auto">
            <a:xfrm>
              <a:off x="1436" y="3383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МАНИПУЛИРОВАНИЕ</a:t>
              </a:r>
            </a:p>
          </p:txBody>
        </p:sp>
        <p:sp>
          <p:nvSpPr>
            <p:cNvPr id="9" name="_s16401"/>
            <p:cNvSpPr>
              <a:spLocks noChangeArrowheads="1"/>
            </p:cNvSpPr>
            <p:nvPr/>
          </p:nvSpPr>
          <p:spPr bwMode="auto">
            <a:xfrm>
              <a:off x="1436" y="3815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ДИРЕЖИРОВАНИЕ</a:t>
              </a:r>
            </a:p>
          </p:txBody>
        </p:sp>
        <p:sp>
          <p:nvSpPr>
            <p:cNvPr id="10" name="_s16402"/>
            <p:cNvSpPr>
              <a:spLocks noChangeArrowheads="1"/>
            </p:cNvSpPr>
            <p:nvPr/>
          </p:nvSpPr>
          <p:spPr bwMode="auto">
            <a:xfrm>
              <a:off x="1436" y="424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КОМАНДОВАНИЕ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1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ADFE69B-04F5-45A2-9F75-89EEB5B8C5E7}" type="slidenum">
              <a:rPr lang="ru-RU" altLang="ru-RU" sz="1400">
                <a:cs typeface="Arial" panose="020B0604020202020204" pitchFamily="34" charset="0"/>
              </a:rPr>
              <a:pPr algn="r" eaLnBrk="1" hangingPunct="1"/>
              <a:t>14</a:t>
            </a:fld>
            <a:endParaRPr lang="ru-RU" altLang="ru-RU" sz="1400">
              <a:cs typeface="Arial" panose="020B0604020202020204" pitchFamily="34" charset="0"/>
            </a:endParaRPr>
          </a:p>
        </p:txBody>
      </p:sp>
      <p:pic>
        <p:nvPicPr>
          <p:cNvPr id="37891" name="Picture 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065588"/>
            <a:ext cx="449103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539750"/>
            <a:ext cx="889317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27542" y="1685924"/>
            <a:ext cx="9001125" cy="2303463"/>
          </a:xfrm>
        </p:spPr>
        <p:txBody>
          <a:bodyPr/>
          <a:lstStyle/>
          <a:p>
            <a:pPr algn="ctr"/>
            <a:r>
              <a:rPr lang="ru-RU" altLang="ru-RU" sz="4000" b="1" dirty="0" smtClean="0">
                <a:solidFill>
                  <a:srgbClr val="6600CC"/>
                </a:solidFill>
              </a:rPr>
              <a:t>«</a:t>
            </a:r>
            <a:r>
              <a:rPr lang="ru-RU" altLang="ru-RU" sz="4000" b="1" dirty="0" smtClean="0">
                <a:solidFill>
                  <a:srgbClr val="002060"/>
                </a:solidFill>
              </a:rPr>
              <a:t>РАЗВИТИЕ ВЗГЛЯДА НА УПРАВЛЕНИЕ ОУ»</a:t>
            </a:r>
            <a:endParaRPr lang="ru-RU" alt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835150" y="1916113"/>
            <a:ext cx="6049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063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333375"/>
            <a:ext cx="903605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РАЗВИТИЕ ВЗГЛЯДА НА УПРАВЛЕНИЕ ОУ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628775"/>
            <a:ext cx="8883650" cy="5229225"/>
          </a:xfrm>
        </p:spPr>
        <p:txBody>
          <a:bodyPr/>
          <a:lstStyle/>
          <a:p>
            <a:pPr marL="0" indent="447675" eaLnBrk="1" hangingPunct="1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AutoNum type="arabicParenR"/>
            </a:pPr>
            <a:r>
              <a:rPr lang="ru-RU" altLang="ru-RU" sz="2400" dirty="0" smtClean="0"/>
              <a:t>аксиологический детерминизм</a:t>
            </a:r>
          </a:p>
          <a:p>
            <a:pPr marL="0" indent="447675" eaLnBrk="1" hangingPunct="1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AutoNum type="arabicParenR"/>
            </a:pPr>
            <a:r>
              <a:rPr lang="ru-RU" altLang="ru-RU" sz="2400" dirty="0" smtClean="0"/>
              <a:t>человеческая направленность, явный крен от технологичности к гуманизации, усиление социальной направленности менеджмента, взгляд на работника как на личность;</a:t>
            </a:r>
          </a:p>
          <a:p>
            <a:pPr marL="0" indent="447675" eaLnBrk="1" hangingPunct="1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AutoNum type="arabicParenR"/>
            </a:pPr>
            <a:r>
              <a:rPr lang="ru-RU" altLang="ru-RU" sz="2400" dirty="0" smtClean="0"/>
              <a:t>гуманизация управленческого мышления, выражающаяся в смене его приоритетов: философия, система ценностей, дух и энергия организации играют гораздо большую роль, чем технологические, экономические, финансовые процессы;</a:t>
            </a:r>
          </a:p>
          <a:p>
            <a:pPr marL="0" indent="447675" eaLnBrk="1" hangingPunct="1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AutoNum type="arabicParenR"/>
            </a:pPr>
            <a:r>
              <a:rPr lang="ru-RU" altLang="ru-RU" sz="2400" dirty="0" smtClean="0"/>
              <a:t>демократизация мышления менеджера, которая выражается в ослаблении вертикальных и укреплении горизонтальных структур;</a:t>
            </a:r>
          </a:p>
          <a:p>
            <a:pPr marL="0" indent="447675" eaLnBrk="1" hangingPunct="1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AutoNum type="arabicParenR"/>
            </a:pPr>
            <a:r>
              <a:rPr lang="ru-RU" altLang="ru-RU" sz="2400" dirty="0" smtClean="0"/>
              <a:t>изменение роли и места менеджера в системе управления; он не «пастух», не «толкач», не «локомотив», а организатор самодвижения вагона;</a:t>
            </a:r>
          </a:p>
        </p:txBody>
      </p:sp>
    </p:spTree>
    <p:extLst>
      <p:ext uri="{BB962C8B-B14F-4D97-AF65-F5344CB8AC3E}">
        <p14:creationId xmlns:p14="http://schemas.microsoft.com/office/powerpoint/2010/main" val="14455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4200" y="0"/>
            <a:ext cx="8407400" cy="1143000"/>
          </a:xfrm>
        </p:spPr>
        <p:txBody>
          <a:bodyPr lIns="92075" tIns="46038" rIns="92075" bIns="46038"/>
          <a:lstStyle/>
          <a:p>
            <a:pPr algn="ctr"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РАЗВИТИЕ ВЗГЛЯДА НА УПРАВЛЕНИЕ ОУ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412875"/>
            <a:ext cx="8883650" cy="5445125"/>
          </a:xfrm>
        </p:spPr>
        <p:txBody>
          <a:bodyPr/>
          <a:lstStyle/>
          <a:p>
            <a:pPr marL="0" indent="447675" eaLnBrk="1" hangingPunct="1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AutoNum type="arabicPeriod" startAt="6"/>
            </a:pPr>
            <a:r>
              <a:rPr lang="ru-RU" altLang="ru-RU" sz="2300" dirty="0" smtClean="0"/>
              <a:t>рост понимания роли и места целеполагания, целеустремленности, целесообразности в управлении;</a:t>
            </a:r>
          </a:p>
          <a:p>
            <a:pPr marL="0" indent="447675" eaLnBrk="1" hangingPunct="1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AutoNum type="arabicPeriod" startAt="6"/>
            </a:pPr>
            <a:r>
              <a:rPr lang="ru-RU" altLang="ru-RU" sz="2300" dirty="0" smtClean="0"/>
              <a:t>разработка «философии тотального качества», смысл которой в том, что надо управлять образовательным процессом, обеспечивая качество на каждом его участке;</a:t>
            </a:r>
          </a:p>
          <a:p>
            <a:pPr marL="0" indent="447675" eaLnBrk="1" hangingPunct="1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AutoNum type="arabicPeriod" startAt="6"/>
            </a:pPr>
            <a:r>
              <a:rPr lang="ru-RU" altLang="ru-RU" sz="2300" dirty="0" smtClean="0"/>
              <a:t> переход к горизонтальному контролю, мотивируя (побуждая) человека работать лучше;</a:t>
            </a:r>
          </a:p>
          <a:p>
            <a:pPr marL="0" indent="447675" eaLnBrk="1" hangingPunct="1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AutoNum type="arabicPeriod" startAt="6"/>
            </a:pPr>
            <a:r>
              <a:rPr lang="ru-RU" altLang="ru-RU" sz="2300" dirty="0" smtClean="0"/>
              <a:t>усиление системности управленческого мышления, выражающееся в понимании того, что менять или совершенствовать только один какой-либо элемент бессмысленно, надо изменять всю структуру;</a:t>
            </a:r>
          </a:p>
          <a:p>
            <a:pPr marL="0" indent="447675" eaLnBrk="1" hangingPunct="1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AutoNum type="arabicPeriod" startAt="6"/>
            </a:pPr>
            <a:r>
              <a:rPr lang="ru-RU" altLang="ru-RU" sz="2300" dirty="0" smtClean="0"/>
              <a:t>динамичность управленческого мышления, когда накоплений опыт не мешает принимать оригинальные решения;</a:t>
            </a:r>
          </a:p>
          <a:p>
            <a:pPr marL="0" indent="447675" eaLnBrk="1" hangingPunct="1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AutoNum type="arabicPeriod" startAt="6"/>
            </a:pPr>
            <a:r>
              <a:rPr lang="ru-RU" altLang="ru-RU" sz="2300" dirty="0" smtClean="0"/>
              <a:t>смена приоритетов: реконструкция управления осуществляется до начала реконструкции управляемой системы .</a:t>
            </a:r>
          </a:p>
        </p:txBody>
      </p:sp>
    </p:spTree>
    <p:extLst>
      <p:ext uri="{BB962C8B-B14F-4D97-AF65-F5344CB8AC3E}">
        <p14:creationId xmlns:p14="http://schemas.microsoft.com/office/powerpoint/2010/main" val="27514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 в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512" y="1540042"/>
            <a:ext cx="8091838" cy="463692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 в образовании – это механизм повышения продуктивности образовательной деятельности, основанный на субъектных позициях всех ее участников, вступающих в образовательные взаимоотношения и совместную учебно-воспитательную работу.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6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ЛИДЕРСТВО В ОБРАЗОВАНИИ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753535" y="1481666"/>
          <a:ext cx="7797486" cy="5012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13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71306F-7A70-4615-9A0A-A01CF11D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266" y="3991897"/>
            <a:ext cx="7868605" cy="113043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эволюция управленческой компетентности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B760ACC-247C-47C4-956F-6C4D47E1A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618271"/>
          </a:xfrm>
          <a:prstGeom prst="rect">
            <a:avLst/>
          </a:prstGeom>
          <a:solidFill>
            <a:srgbClr val="9900FF"/>
          </a:solidFill>
        </p:spPr>
      </p:pic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xmlns="" id="{75CB21B1-4967-40FA-8872-1E5D0D07D945}"/>
              </a:ext>
            </a:extLst>
          </p:cNvPr>
          <p:cNvSpPr/>
          <p:nvPr/>
        </p:nvSpPr>
        <p:spPr>
          <a:xfrm>
            <a:off x="3249561" y="5573731"/>
            <a:ext cx="2753032" cy="997974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: шеврон 8">
            <a:extLst>
              <a:ext uri="{FF2B5EF4-FFF2-40B4-BE49-F238E27FC236}">
                <a16:creationId xmlns:a16="http://schemas.microsoft.com/office/drawing/2014/main" xmlns="" id="{156592DD-D4D0-4939-8A17-4EEFCBCA913E}"/>
              </a:ext>
            </a:extLst>
          </p:cNvPr>
          <p:cNvSpPr/>
          <p:nvPr/>
        </p:nvSpPr>
        <p:spPr>
          <a:xfrm>
            <a:off x="5792429" y="5573731"/>
            <a:ext cx="2918952" cy="997974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xmlns="" id="{B545418C-6B57-4E80-80F6-645328E123AB}"/>
              </a:ext>
            </a:extLst>
          </p:cNvPr>
          <p:cNvSpPr/>
          <p:nvPr/>
        </p:nvSpPr>
        <p:spPr>
          <a:xfrm>
            <a:off x="432619" y="5633884"/>
            <a:ext cx="3008671" cy="99797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3B710B-C001-47B7-849F-6DCF8DC38363}"/>
              </a:ext>
            </a:extLst>
          </p:cNvPr>
          <p:cNvSpPr txBox="1"/>
          <p:nvPr/>
        </p:nvSpPr>
        <p:spPr>
          <a:xfrm>
            <a:off x="808702" y="5809705"/>
            <a:ext cx="225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Стабильное функционирование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F5E08BA-B3A4-463C-B7D6-C7AC42DDD592}"/>
              </a:ext>
            </a:extLst>
          </p:cNvPr>
          <p:cNvSpPr txBox="1"/>
          <p:nvPr/>
        </p:nvSpPr>
        <p:spPr>
          <a:xfrm>
            <a:off x="3773128" y="5809705"/>
            <a:ext cx="189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Модернизация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BE3673F-743B-410D-A34E-205C6337D406}"/>
              </a:ext>
            </a:extLst>
          </p:cNvPr>
          <p:cNvSpPr txBox="1"/>
          <p:nvPr/>
        </p:nvSpPr>
        <p:spPr>
          <a:xfrm>
            <a:off x="6334431" y="5809705"/>
            <a:ext cx="194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Трансформация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23778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974"/>
            <a:ext cx="9144000" cy="53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21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" y="161840"/>
            <a:ext cx="9091921" cy="65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70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"/>
          <p:cNvGraphicFramePr>
            <a:graphicFrameLocks noGrp="1"/>
          </p:cNvGraphicFramePr>
          <p:nvPr/>
        </p:nvGraphicFramePr>
        <p:xfrm>
          <a:off x="1588" y="0"/>
          <a:ext cx="9142411" cy="73596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34108"/>
                <a:gridCol w="1925123"/>
                <a:gridCol w="2581661"/>
                <a:gridCol w="2801519"/>
              </a:tblGrid>
              <a:tr h="53767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8818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Образование 1.0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Образование 2.0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Образование 3.0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9999FF"/>
                    </a:solidFill>
                  </a:tcPr>
                </a:tc>
              </a:tr>
              <a:tr h="13441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Содержание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Продиктовано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Социально сконструировано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Социально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сконстурировано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 обновляется в зависимости от контекста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9999FF"/>
                    </a:solidFill>
                  </a:tcPr>
                </a:tc>
              </a:tr>
              <a:tr h="118500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Конфискована у дверей класса (цифровые беженцы)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Осторожно принята (цифровые иммигранты)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Всюду (окружающая цифровая вселенная)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Цифровые аборигены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9999FF"/>
                    </a:solidFill>
                  </a:tcPr>
                </a:tc>
              </a:tr>
              <a:tr h="87763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Передача знаний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 учителя к ученику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 учителя к ученику и от ученика к ученику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 учителя к ученику, от ученика к ученику, от ученика к учителю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9999FF"/>
                    </a:solidFill>
                  </a:tcPr>
                </a:tc>
              </a:tr>
              <a:tr h="8065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Школы расположены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здании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здании или в Сети (через ПК)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 появлением мобильных устройств – где угодно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9999FF"/>
                    </a:solidFill>
                  </a:tcPr>
                </a:tc>
              </a:tr>
              <a:tr h="87763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Родители рассматривают школы как…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Место, где занимаются их детьми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Место, где занимаются их детьми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Место, где они сами тоже могут учиться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9999FF"/>
                    </a:solidFill>
                  </a:tcPr>
                </a:tc>
              </a:tr>
              <a:tr h="173099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Оборудование и программное обеспечение в школах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Покупается за большие деньги и не используется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Открыто и доступно по более низкой цене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Доступно по низкой цене и используется целенаправленно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8" marR="68398" marT="0" marB="0" horzOverflow="overflow"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5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7575" cy="1052513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solidFill>
                  <a:srgbClr val="FFCCFF"/>
                </a:solidFill>
              </a:rPr>
              <a:t/>
            </a:r>
            <a:br>
              <a:rPr lang="ru-RU" altLang="ru-RU" sz="1800" b="1" dirty="0" smtClean="0">
                <a:solidFill>
                  <a:srgbClr val="FFCCFF"/>
                </a:solidFill>
              </a:rPr>
            </a:br>
            <a:r>
              <a:rPr lang="ru-RU" altLang="ru-RU" sz="1800" b="1" dirty="0" smtClean="0">
                <a:solidFill>
                  <a:srgbClr val="002060"/>
                </a:solidFill>
              </a:rPr>
              <a:t>СТРУКТУРНОЕ ОПИСАНИЕ </a:t>
            </a:r>
            <a:br>
              <a:rPr lang="ru-RU" altLang="ru-RU" sz="1800" b="1" dirty="0" smtClean="0">
                <a:solidFill>
                  <a:srgbClr val="002060"/>
                </a:solidFill>
              </a:rPr>
            </a:br>
            <a:r>
              <a:rPr lang="ru-RU" altLang="ru-RU" sz="1800" b="1" dirty="0" smtClean="0">
                <a:solidFill>
                  <a:srgbClr val="002060"/>
                </a:solidFill>
              </a:rPr>
              <a:t>ПЕДАГОГИЧЕСКОЙ ДЕЙСТВИТЕЛЬНОСТИ В КОНТЕКСТЕ ПОЛИКРИТЕРИАЛЬНОГО ПОДХОДА</a:t>
            </a:r>
            <a:r>
              <a:rPr lang="ru-RU" alt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1800" b="1" i="1" dirty="0" smtClean="0">
                <a:solidFill>
                  <a:srgbClr val="002060"/>
                </a:solidFill>
              </a:rPr>
            </a:br>
            <a:endParaRPr lang="ru-RU" altLang="ru-RU" sz="1800" b="1" i="1" dirty="0" smtClean="0">
              <a:solidFill>
                <a:srgbClr val="00206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  <a:solidFill>
            <a:schemeClr val="hlink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ru-RU" altLang="ru-RU" smtClean="0"/>
          </a:p>
        </p:txBody>
      </p:sp>
      <p:sp>
        <p:nvSpPr>
          <p:cNvPr id="84996" name="AutoShape 4"/>
          <p:cNvSpPr>
            <a:spLocks noChangeAspect="1" noChangeArrowheads="1"/>
          </p:cNvSpPr>
          <p:nvPr/>
        </p:nvSpPr>
        <p:spPr bwMode="auto">
          <a:xfrm>
            <a:off x="10055" y="1002771"/>
            <a:ext cx="9144000" cy="58626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4289425" y="1289050"/>
            <a:ext cx="88900" cy="3194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323850" y="4457700"/>
            <a:ext cx="4037013" cy="2066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4360863" y="1412875"/>
            <a:ext cx="4314825" cy="304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4289425" y="4483100"/>
            <a:ext cx="4603750" cy="18986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411538" y="43100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042988" y="1052513"/>
            <a:ext cx="3144837" cy="360362"/>
          </a:xfrm>
          <a:prstGeom prst="rect">
            <a:avLst/>
          </a:prstGeom>
          <a:solidFill>
            <a:srgbClr val="CCCC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99"/>
                </a:solidFill>
              </a:rPr>
              <a:t>Педагогические цивилизации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219700" y="6237288"/>
            <a:ext cx="3055938" cy="287337"/>
          </a:xfrm>
          <a:prstGeom prst="rect">
            <a:avLst/>
          </a:prstGeom>
          <a:solidFill>
            <a:srgbClr val="CCFF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6600"/>
                </a:solidFill>
              </a:rPr>
              <a:t>Педагогические культуры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042988" y="1844675"/>
            <a:ext cx="3141662" cy="288925"/>
          </a:xfrm>
          <a:prstGeom prst="rect">
            <a:avLst/>
          </a:prstGeom>
          <a:solidFill>
            <a:srgbClr val="CCCC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/>
              <a:t>Природно-педагогическая</a:t>
            </a:r>
            <a:endParaRPr lang="ru-RU" altLang="ru-RU" sz="1000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508625" y="1125538"/>
            <a:ext cx="2692400" cy="287337"/>
          </a:xfrm>
          <a:prstGeom prst="rect">
            <a:avLst/>
          </a:prstGeom>
          <a:solidFill>
            <a:srgbClr val="FFFF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663300"/>
                </a:solidFill>
              </a:rPr>
              <a:t>Педагогические парадигмы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827088" y="4365625"/>
            <a:ext cx="3024187" cy="358775"/>
          </a:xfrm>
          <a:prstGeom prst="rect">
            <a:avLst/>
          </a:prstGeom>
          <a:solidFill>
            <a:srgbClr val="FFCC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Катехизическая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971550" y="2420938"/>
            <a:ext cx="3141663" cy="287337"/>
          </a:xfrm>
          <a:prstGeom prst="rect">
            <a:avLst/>
          </a:prstGeom>
          <a:solidFill>
            <a:srgbClr val="CCCC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/>
              <a:t>Репродуктивно-педагогическая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971550" y="3068638"/>
            <a:ext cx="3141663" cy="288925"/>
          </a:xfrm>
          <a:prstGeom prst="rect">
            <a:avLst/>
          </a:prstGeom>
          <a:solidFill>
            <a:srgbClr val="CCCC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/>
              <a:t>Креативно-педагогическая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827088" y="4941888"/>
            <a:ext cx="3024187" cy="358775"/>
          </a:xfrm>
          <a:prstGeom prst="rect">
            <a:avLst/>
          </a:prstGeom>
          <a:solidFill>
            <a:srgbClr val="FFCC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Эпистемологическая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827088" y="5518150"/>
            <a:ext cx="3024187" cy="358775"/>
          </a:xfrm>
          <a:prstGeom prst="rect">
            <a:avLst/>
          </a:prstGeom>
          <a:solidFill>
            <a:srgbClr val="FFCC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Инструментальная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539750" y="6499225"/>
            <a:ext cx="3024188" cy="358775"/>
          </a:xfrm>
          <a:prstGeom prst="rect">
            <a:avLst/>
          </a:prstGeom>
          <a:solidFill>
            <a:srgbClr val="FFCC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990099"/>
                </a:solidFill>
              </a:rPr>
              <a:t>Педагогические формации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976813" y="2058988"/>
            <a:ext cx="2692400" cy="290512"/>
          </a:xfrm>
          <a:prstGeom prst="rect">
            <a:avLst/>
          </a:prstGeom>
          <a:solidFill>
            <a:srgbClr val="FFFF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/>
              <a:t>Научно-технократическая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4543425" y="3213100"/>
            <a:ext cx="2692400" cy="4318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300" b="1"/>
              <a:t>Гуманитарно-</a:t>
            </a:r>
          </a:p>
          <a:p>
            <a:pPr algn="ctr" eaLnBrk="1" hangingPunct="1"/>
            <a:r>
              <a:rPr lang="ru-RU" altLang="ru-RU" sz="1300" b="1"/>
              <a:t>феноменологическая</a:t>
            </a:r>
          </a:p>
          <a:p>
            <a:pPr algn="ctr" eaLnBrk="1" hangingPunct="1"/>
            <a:endParaRPr lang="ru-RU" altLang="ru-RU" sz="1000" b="1"/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4760913" y="2636838"/>
            <a:ext cx="2692400" cy="287337"/>
          </a:xfrm>
          <a:prstGeom prst="rect">
            <a:avLst/>
          </a:prstGeom>
          <a:solidFill>
            <a:srgbClr val="FFFF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/>
              <a:t>Традиционная</a:t>
            </a:r>
          </a:p>
          <a:p>
            <a:pPr algn="ctr" eaLnBrk="1" hangingPunct="1"/>
            <a:endParaRPr lang="ru-RU" altLang="ru-RU" sz="1000" b="1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5919788" y="5445125"/>
            <a:ext cx="1974850" cy="288925"/>
          </a:xfrm>
          <a:prstGeom prst="rect">
            <a:avLst/>
          </a:prstGeom>
          <a:solidFill>
            <a:srgbClr val="CCFF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/>
              <a:t>Постфигуративная</a:t>
            </a:r>
          </a:p>
          <a:p>
            <a:pPr algn="ctr" eaLnBrk="1" hangingPunct="1"/>
            <a:endParaRPr lang="ru-RU" altLang="ru-RU" sz="1000" b="1">
              <a:solidFill>
                <a:schemeClr val="bg2"/>
              </a:solidFill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354638" y="4868863"/>
            <a:ext cx="1974850" cy="288925"/>
          </a:xfrm>
          <a:prstGeom prst="rect">
            <a:avLst/>
          </a:prstGeom>
          <a:solidFill>
            <a:srgbClr val="CCFF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/>
              <a:t>Кофигуративная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4787900" y="4221163"/>
            <a:ext cx="1974850" cy="433387"/>
          </a:xfrm>
          <a:prstGeom prst="rect">
            <a:avLst/>
          </a:prstGeom>
          <a:solidFill>
            <a:srgbClr val="CCFF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/>
              <a:t>Префигуративная</a:t>
            </a:r>
          </a:p>
        </p:txBody>
      </p:sp>
    </p:spTree>
    <p:extLst>
      <p:ext uri="{BB962C8B-B14F-4D97-AF65-F5344CB8AC3E}">
        <p14:creationId xmlns:p14="http://schemas.microsoft.com/office/powerpoint/2010/main" val="24592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rgbClr val="333399"/>
                </a:solidFill>
                <a:latin typeface="Times New Roman" panose="02020603050405020304" pitchFamily="18" charset="0"/>
              </a:rPr>
              <a:t>РЕЖИМЫ ЖИЗНЕДЕЯТЕЛЬНОСТИ ОБРАЗОВАТЕЛЬНОЙ ОРГАНИЗАЦИИ</a:t>
            </a:r>
          </a:p>
        </p:txBody>
      </p:sp>
      <p:grpSp>
        <p:nvGrpSpPr>
          <p:cNvPr id="2" name="Diagram 3"/>
          <p:cNvGrpSpPr>
            <a:grpSpLocks/>
          </p:cNvGrpSpPr>
          <p:nvPr/>
        </p:nvGrpSpPr>
        <p:grpSpPr bwMode="auto">
          <a:xfrm>
            <a:off x="468313" y="1438275"/>
            <a:ext cx="8424862" cy="5162550"/>
            <a:chOff x="1554" y="1043"/>
            <a:chExt cx="2672" cy="2666"/>
          </a:xfrm>
        </p:grpSpPr>
        <p:sp>
          <p:nvSpPr>
            <p:cNvPr id="4" name="_s2052"/>
            <p:cNvSpPr>
              <a:spLocks noChangeArrowheads="1" noTextEdit="1"/>
            </p:cNvSpPr>
            <p:nvPr/>
          </p:nvSpPr>
          <p:spPr bwMode="auto">
            <a:xfrm>
              <a:off x="2573" y="1243"/>
              <a:ext cx="635" cy="635"/>
            </a:xfrm>
            <a:custGeom>
              <a:avLst/>
              <a:gdLst>
                <a:gd name="G0" fmla="+- -5701632 0 0"/>
                <a:gd name="G1" fmla="+- -6750208 0 0"/>
                <a:gd name="G2" fmla="+- -5701632 0 -6750208"/>
                <a:gd name="G3" fmla="+- 10800 0 0"/>
                <a:gd name="G4" fmla="+- 0 0 -570163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750208"/>
                <a:gd name="G10" fmla="+- 7200 0 2700"/>
                <a:gd name="G11" fmla="cos G10 -5701632"/>
                <a:gd name="G12" fmla="sin G10 -5701632"/>
                <a:gd name="G13" fmla="cos 13500 -5701632"/>
                <a:gd name="G14" fmla="sin 13500 -570163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701632"/>
                <a:gd name="G22" fmla="sin G20 -5701632"/>
                <a:gd name="G23" fmla="+- G21 10800 0"/>
                <a:gd name="G24" fmla="+- G12 G23 G22"/>
                <a:gd name="G25" fmla="+- G22 G23 G11"/>
                <a:gd name="G26" fmla="cos 10800 -5701632"/>
                <a:gd name="G27" fmla="sin 10800 -5701632"/>
                <a:gd name="G28" fmla="cos 7200 -5701632"/>
                <a:gd name="G29" fmla="sin 7200 -570163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750208"/>
                <a:gd name="G36" fmla="sin G34 -6750208"/>
                <a:gd name="G37" fmla="+/ -6750208 -570163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858 w 21600"/>
                <a:gd name="T5" fmla="*/ 41 h 21600"/>
                <a:gd name="T6" fmla="*/ 8775 w 21600"/>
                <a:gd name="T7" fmla="*/ 2030 h 21600"/>
                <a:gd name="T8" fmla="*/ 10172 w 21600"/>
                <a:gd name="T9" fmla="*/ 3627 h 21600"/>
                <a:gd name="T10" fmla="*/ 11506 w 21600"/>
                <a:gd name="T11" fmla="*/ -2682 h 21600"/>
                <a:gd name="T12" fmla="*/ 15765 w 21600"/>
                <a:gd name="T13" fmla="*/ 2048 h 21600"/>
                <a:gd name="T14" fmla="*/ 11035 w 21600"/>
                <a:gd name="T15" fmla="*/ 63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176" y="3609"/>
                  </a:moveTo>
                  <a:cubicBezTo>
                    <a:pt x="11051" y="3603"/>
                    <a:pt x="10925" y="3600"/>
                    <a:pt x="10800" y="3600"/>
                  </a:cubicBezTo>
                  <a:cubicBezTo>
                    <a:pt x="10254" y="3600"/>
                    <a:pt x="9711" y="3661"/>
                    <a:pt x="9180" y="3784"/>
                  </a:cubicBezTo>
                  <a:lnTo>
                    <a:pt x="8370" y="276"/>
                  </a:lnTo>
                  <a:cubicBezTo>
                    <a:pt x="9167" y="92"/>
                    <a:pt x="9982" y="0"/>
                    <a:pt x="10800" y="0"/>
                  </a:cubicBezTo>
                  <a:cubicBezTo>
                    <a:pt x="10988" y="0"/>
                    <a:pt x="11176" y="4"/>
                    <a:pt x="11365" y="14"/>
                  </a:cubicBezTo>
                  <a:lnTo>
                    <a:pt x="11506" y="-2682"/>
                  </a:lnTo>
                  <a:lnTo>
                    <a:pt x="15765" y="2048"/>
                  </a:lnTo>
                  <a:lnTo>
                    <a:pt x="11035" y="6306"/>
                  </a:lnTo>
                  <a:lnTo>
                    <a:pt x="11176" y="360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5" name="_s2053"/>
            <p:cNvSpPr>
              <a:spLocks noChangeArrowheads="1" noTextEdit="1"/>
            </p:cNvSpPr>
            <p:nvPr/>
          </p:nvSpPr>
          <p:spPr bwMode="auto">
            <a:xfrm rot="2400000">
              <a:off x="3098" y="1434"/>
              <a:ext cx="635" cy="635"/>
            </a:xfrm>
            <a:custGeom>
              <a:avLst/>
              <a:gdLst>
                <a:gd name="G0" fmla="+- -5701632 0 0"/>
                <a:gd name="G1" fmla="+- -6750208 0 0"/>
                <a:gd name="G2" fmla="+- -5701632 0 -6750208"/>
                <a:gd name="G3" fmla="+- 10800 0 0"/>
                <a:gd name="G4" fmla="+- 0 0 -570163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750208"/>
                <a:gd name="G10" fmla="+- 7200 0 2700"/>
                <a:gd name="G11" fmla="cos G10 -5701632"/>
                <a:gd name="G12" fmla="sin G10 -5701632"/>
                <a:gd name="G13" fmla="cos 13500 -5701632"/>
                <a:gd name="G14" fmla="sin 13500 -570163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701632"/>
                <a:gd name="G22" fmla="sin G20 -5701632"/>
                <a:gd name="G23" fmla="+- G21 10800 0"/>
                <a:gd name="G24" fmla="+- G12 G23 G22"/>
                <a:gd name="G25" fmla="+- G22 G23 G11"/>
                <a:gd name="G26" fmla="cos 10800 -5701632"/>
                <a:gd name="G27" fmla="sin 10800 -5701632"/>
                <a:gd name="G28" fmla="cos 7200 -5701632"/>
                <a:gd name="G29" fmla="sin 7200 -570163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750208"/>
                <a:gd name="G36" fmla="sin G34 -6750208"/>
                <a:gd name="G37" fmla="+/ -6750208 -570163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858 w 21600"/>
                <a:gd name="T5" fmla="*/ 41 h 21600"/>
                <a:gd name="T6" fmla="*/ 8775 w 21600"/>
                <a:gd name="T7" fmla="*/ 2030 h 21600"/>
                <a:gd name="T8" fmla="*/ 10172 w 21600"/>
                <a:gd name="T9" fmla="*/ 3627 h 21600"/>
                <a:gd name="T10" fmla="*/ 11506 w 21600"/>
                <a:gd name="T11" fmla="*/ -2682 h 21600"/>
                <a:gd name="T12" fmla="*/ 15765 w 21600"/>
                <a:gd name="T13" fmla="*/ 2048 h 21600"/>
                <a:gd name="T14" fmla="*/ 11035 w 21600"/>
                <a:gd name="T15" fmla="*/ 63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176" y="3609"/>
                  </a:moveTo>
                  <a:cubicBezTo>
                    <a:pt x="11051" y="3603"/>
                    <a:pt x="10925" y="3600"/>
                    <a:pt x="10800" y="3600"/>
                  </a:cubicBezTo>
                  <a:cubicBezTo>
                    <a:pt x="10254" y="3600"/>
                    <a:pt x="9711" y="3661"/>
                    <a:pt x="9180" y="3784"/>
                  </a:cubicBezTo>
                  <a:lnTo>
                    <a:pt x="8370" y="276"/>
                  </a:lnTo>
                  <a:cubicBezTo>
                    <a:pt x="9167" y="92"/>
                    <a:pt x="9982" y="0"/>
                    <a:pt x="10800" y="0"/>
                  </a:cubicBezTo>
                  <a:cubicBezTo>
                    <a:pt x="10988" y="0"/>
                    <a:pt x="11176" y="4"/>
                    <a:pt x="11365" y="14"/>
                  </a:cubicBezTo>
                  <a:lnTo>
                    <a:pt x="11506" y="-2682"/>
                  </a:lnTo>
                  <a:lnTo>
                    <a:pt x="15765" y="2048"/>
                  </a:lnTo>
                  <a:lnTo>
                    <a:pt x="11035" y="6306"/>
                  </a:lnTo>
                  <a:lnTo>
                    <a:pt x="11176" y="360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6" name="_s2054"/>
            <p:cNvSpPr>
              <a:spLocks noChangeArrowheads="1" noTextEdit="1"/>
            </p:cNvSpPr>
            <p:nvPr/>
          </p:nvSpPr>
          <p:spPr bwMode="auto">
            <a:xfrm rot="4800000">
              <a:off x="3377" y="1918"/>
              <a:ext cx="635" cy="635"/>
            </a:xfrm>
            <a:custGeom>
              <a:avLst/>
              <a:gdLst>
                <a:gd name="G0" fmla="+- -5701632 0 0"/>
                <a:gd name="G1" fmla="+- -6750208 0 0"/>
                <a:gd name="G2" fmla="+- -5701632 0 -6750208"/>
                <a:gd name="G3" fmla="+- 10800 0 0"/>
                <a:gd name="G4" fmla="+- 0 0 -570163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750208"/>
                <a:gd name="G10" fmla="+- 7200 0 2700"/>
                <a:gd name="G11" fmla="cos G10 -5701632"/>
                <a:gd name="G12" fmla="sin G10 -5701632"/>
                <a:gd name="G13" fmla="cos 13500 -5701632"/>
                <a:gd name="G14" fmla="sin 13500 -570163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701632"/>
                <a:gd name="G22" fmla="sin G20 -5701632"/>
                <a:gd name="G23" fmla="+- G21 10800 0"/>
                <a:gd name="G24" fmla="+- G12 G23 G22"/>
                <a:gd name="G25" fmla="+- G22 G23 G11"/>
                <a:gd name="G26" fmla="cos 10800 -5701632"/>
                <a:gd name="G27" fmla="sin 10800 -5701632"/>
                <a:gd name="G28" fmla="cos 7200 -5701632"/>
                <a:gd name="G29" fmla="sin 7200 -570163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750208"/>
                <a:gd name="G36" fmla="sin G34 -6750208"/>
                <a:gd name="G37" fmla="+/ -6750208 -570163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858 w 21600"/>
                <a:gd name="T5" fmla="*/ 41 h 21600"/>
                <a:gd name="T6" fmla="*/ 8775 w 21600"/>
                <a:gd name="T7" fmla="*/ 2030 h 21600"/>
                <a:gd name="T8" fmla="*/ 10172 w 21600"/>
                <a:gd name="T9" fmla="*/ 3627 h 21600"/>
                <a:gd name="T10" fmla="*/ 11506 w 21600"/>
                <a:gd name="T11" fmla="*/ -2682 h 21600"/>
                <a:gd name="T12" fmla="*/ 15765 w 21600"/>
                <a:gd name="T13" fmla="*/ 2048 h 21600"/>
                <a:gd name="T14" fmla="*/ 11035 w 21600"/>
                <a:gd name="T15" fmla="*/ 63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176" y="3609"/>
                  </a:moveTo>
                  <a:cubicBezTo>
                    <a:pt x="11051" y="3603"/>
                    <a:pt x="10925" y="3600"/>
                    <a:pt x="10800" y="3600"/>
                  </a:cubicBezTo>
                  <a:cubicBezTo>
                    <a:pt x="10254" y="3600"/>
                    <a:pt x="9711" y="3661"/>
                    <a:pt x="9180" y="3784"/>
                  </a:cubicBezTo>
                  <a:lnTo>
                    <a:pt x="8370" y="276"/>
                  </a:lnTo>
                  <a:cubicBezTo>
                    <a:pt x="9167" y="92"/>
                    <a:pt x="9982" y="0"/>
                    <a:pt x="10800" y="0"/>
                  </a:cubicBezTo>
                  <a:cubicBezTo>
                    <a:pt x="10988" y="0"/>
                    <a:pt x="11176" y="4"/>
                    <a:pt x="11365" y="14"/>
                  </a:cubicBezTo>
                  <a:lnTo>
                    <a:pt x="11506" y="-2682"/>
                  </a:lnTo>
                  <a:lnTo>
                    <a:pt x="15765" y="2048"/>
                  </a:lnTo>
                  <a:lnTo>
                    <a:pt x="11035" y="6306"/>
                  </a:lnTo>
                  <a:lnTo>
                    <a:pt x="11176" y="360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7" name="_s2055"/>
            <p:cNvSpPr>
              <a:spLocks noChangeArrowheads="1" noTextEdit="1"/>
            </p:cNvSpPr>
            <p:nvPr/>
          </p:nvSpPr>
          <p:spPr bwMode="auto">
            <a:xfrm rot="7200000">
              <a:off x="3279" y="2467"/>
              <a:ext cx="635" cy="635"/>
            </a:xfrm>
            <a:custGeom>
              <a:avLst/>
              <a:gdLst>
                <a:gd name="G0" fmla="+- -5701632 0 0"/>
                <a:gd name="G1" fmla="+- -6750208 0 0"/>
                <a:gd name="G2" fmla="+- -5701632 0 -6750208"/>
                <a:gd name="G3" fmla="+- 10800 0 0"/>
                <a:gd name="G4" fmla="+- 0 0 -570163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750208"/>
                <a:gd name="G10" fmla="+- 7200 0 2700"/>
                <a:gd name="G11" fmla="cos G10 -5701632"/>
                <a:gd name="G12" fmla="sin G10 -5701632"/>
                <a:gd name="G13" fmla="cos 13500 -5701632"/>
                <a:gd name="G14" fmla="sin 13500 -570163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701632"/>
                <a:gd name="G22" fmla="sin G20 -5701632"/>
                <a:gd name="G23" fmla="+- G21 10800 0"/>
                <a:gd name="G24" fmla="+- G12 G23 G22"/>
                <a:gd name="G25" fmla="+- G22 G23 G11"/>
                <a:gd name="G26" fmla="cos 10800 -5701632"/>
                <a:gd name="G27" fmla="sin 10800 -5701632"/>
                <a:gd name="G28" fmla="cos 7200 -5701632"/>
                <a:gd name="G29" fmla="sin 7200 -570163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750208"/>
                <a:gd name="G36" fmla="sin G34 -6750208"/>
                <a:gd name="G37" fmla="+/ -6750208 -570163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858 w 21600"/>
                <a:gd name="T5" fmla="*/ 41 h 21600"/>
                <a:gd name="T6" fmla="*/ 8775 w 21600"/>
                <a:gd name="T7" fmla="*/ 2030 h 21600"/>
                <a:gd name="T8" fmla="*/ 10172 w 21600"/>
                <a:gd name="T9" fmla="*/ 3627 h 21600"/>
                <a:gd name="T10" fmla="*/ 11506 w 21600"/>
                <a:gd name="T11" fmla="*/ -2682 h 21600"/>
                <a:gd name="T12" fmla="*/ 15765 w 21600"/>
                <a:gd name="T13" fmla="*/ 2048 h 21600"/>
                <a:gd name="T14" fmla="*/ 11035 w 21600"/>
                <a:gd name="T15" fmla="*/ 63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176" y="3609"/>
                  </a:moveTo>
                  <a:cubicBezTo>
                    <a:pt x="11051" y="3603"/>
                    <a:pt x="10925" y="3600"/>
                    <a:pt x="10800" y="3600"/>
                  </a:cubicBezTo>
                  <a:cubicBezTo>
                    <a:pt x="10254" y="3600"/>
                    <a:pt x="9711" y="3661"/>
                    <a:pt x="9180" y="3784"/>
                  </a:cubicBezTo>
                  <a:lnTo>
                    <a:pt x="8370" y="276"/>
                  </a:lnTo>
                  <a:cubicBezTo>
                    <a:pt x="9167" y="92"/>
                    <a:pt x="9982" y="0"/>
                    <a:pt x="10800" y="0"/>
                  </a:cubicBezTo>
                  <a:cubicBezTo>
                    <a:pt x="10988" y="0"/>
                    <a:pt x="11176" y="4"/>
                    <a:pt x="11365" y="14"/>
                  </a:cubicBezTo>
                  <a:lnTo>
                    <a:pt x="11506" y="-2682"/>
                  </a:lnTo>
                  <a:lnTo>
                    <a:pt x="15765" y="2048"/>
                  </a:lnTo>
                  <a:lnTo>
                    <a:pt x="11035" y="6306"/>
                  </a:lnTo>
                  <a:lnTo>
                    <a:pt x="11176" y="360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folHlink"/>
              </a:extrusionClr>
              <a:contourClr>
                <a:schemeClr val="folHlink"/>
              </a:contourClr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8" name="_s2056"/>
            <p:cNvSpPr>
              <a:spLocks noChangeArrowheads="1" noTextEdit="1"/>
            </p:cNvSpPr>
            <p:nvPr/>
          </p:nvSpPr>
          <p:spPr bwMode="auto">
            <a:xfrm rot="9600000">
              <a:off x="2852" y="2825"/>
              <a:ext cx="635" cy="635"/>
            </a:xfrm>
            <a:custGeom>
              <a:avLst/>
              <a:gdLst>
                <a:gd name="G0" fmla="+- -5701632 0 0"/>
                <a:gd name="G1" fmla="+- -6750208 0 0"/>
                <a:gd name="G2" fmla="+- -5701632 0 -6750208"/>
                <a:gd name="G3" fmla="+- 10800 0 0"/>
                <a:gd name="G4" fmla="+- 0 0 -570163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750208"/>
                <a:gd name="G10" fmla="+- 7200 0 2700"/>
                <a:gd name="G11" fmla="cos G10 -5701632"/>
                <a:gd name="G12" fmla="sin G10 -5701632"/>
                <a:gd name="G13" fmla="cos 13500 -5701632"/>
                <a:gd name="G14" fmla="sin 13500 -570163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701632"/>
                <a:gd name="G22" fmla="sin G20 -5701632"/>
                <a:gd name="G23" fmla="+- G21 10800 0"/>
                <a:gd name="G24" fmla="+- G12 G23 G22"/>
                <a:gd name="G25" fmla="+- G22 G23 G11"/>
                <a:gd name="G26" fmla="cos 10800 -5701632"/>
                <a:gd name="G27" fmla="sin 10800 -5701632"/>
                <a:gd name="G28" fmla="cos 7200 -5701632"/>
                <a:gd name="G29" fmla="sin 7200 -570163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750208"/>
                <a:gd name="G36" fmla="sin G34 -6750208"/>
                <a:gd name="G37" fmla="+/ -6750208 -570163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858 w 21600"/>
                <a:gd name="T5" fmla="*/ 41 h 21600"/>
                <a:gd name="T6" fmla="*/ 8775 w 21600"/>
                <a:gd name="T7" fmla="*/ 2030 h 21600"/>
                <a:gd name="T8" fmla="*/ 10172 w 21600"/>
                <a:gd name="T9" fmla="*/ 3627 h 21600"/>
                <a:gd name="T10" fmla="*/ 11506 w 21600"/>
                <a:gd name="T11" fmla="*/ -2682 h 21600"/>
                <a:gd name="T12" fmla="*/ 15765 w 21600"/>
                <a:gd name="T13" fmla="*/ 2048 h 21600"/>
                <a:gd name="T14" fmla="*/ 11035 w 21600"/>
                <a:gd name="T15" fmla="*/ 63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176" y="3609"/>
                  </a:moveTo>
                  <a:cubicBezTo>
                    <a:pt x="11051" y="3603"/>
                    <a:pt x="10925" y="3600"/>
                    <a:pt x="10800" y="3600"/>
                  </a:cubicBezTo>
                  <a:cubicBezTo>
                    <a:pt x="10254" y="3600"/>
                    <a:pt x="9711" y="3661"/>
                    <a:pt x="9180" y="3784"/>
                  </a:cubicBezTo>
                  <a:lnTo>
                    <a:pt x="8370" y="276"/>
                  </a:lnTo>
                  <a:cubicBezTo>
                    <a:pt x="9167" y="92"/>
                    <a:pt x="9982" y="0"/>
                    <a:pt x="10800" y="0"/>
                  </a:cubicBezTo>
                  <a:cubicBezTo>
                    <a:pt x="10988" y="0"/>
                    <a:pt x="11176" y="4"/>
                    <a:pt x="11365" y="14"/>
                  </a:cubicBezTo>
                  <a:lnTo>
                    <a:pt x="11506" y="-2682"/>
                  </a:lnTo>
                  <a:lnTo>
                    <a:pt x="15765" y="2048"/>
                  </a:lnTo>
                  <a:lnTo>
                    <a:pt x="11035" y="6306"/>
                  </a:lnTo>
                  <a:lnTo>
                    <a:pt x="11176" y="360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bg2"/>
              </a:contourClr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9" name="_s2057"/>
            <p:cNvSpPr>
              <a:spLocks noChangeArrowheads="1" noTextEdit="1"/>
            </p:cNvSpPr>
            <p:nvPr/>
          </p:nvSpPr>
          <p:spPr bwMode="auto">
            <a:xfrm rot="12000000">
              <a:off x="2294" y="2825"/>
              <a:ext cx="635" cy="635"/>
            </a:xfrm>
            <a:custGeom>
              <a:avLst/>
              <a:gdLst>
                <a:gd name="G0" fmla="+- -5701632 0 0"/>
                <a:gd name="G1" fmla="+- -6750208 0 0"/>
                <a:gd name="G2" fmla="+- -5701632 0 -6750208"/>
                <a:gd name="G3" fmla="+- 10800 0 0"/>
                <a:gd name="G4" fmla="+- 0 0 -570163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750208"/>
                <a:gd name="G10" fmla="+- 7200 0 2700"/>
                <a:gd name="G11" fmla="cos G10 -5701632"/>
                <a:gd name="G12" fmla="sin G10 -5701632"/>
                <a:gd name="G13" fmla="cos 13500 -5701632"/>
                <a:gd name="G14" fmla="sin 13500 -570163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701632"/>
                <a:gd name="G22" fmla="sin G20 -5701632"/>
                <a:gd name="G23" fmla="+- G21 10800 0"/>
                <a:gd name="G24" fmla="+- G12 G23 G22"/>
                <a:gd name="G25" fmla="+- G22 G23 G11"/>
                <a:gd name="G26" fmla="cos 10800 -5701632"/>
                <a:gd name="G27" fmla="sin 10800 -5701632"/>
                <a:gd name="G28" fmla="cos 7200 -5701632"/>
                <a:gd name="G29" fmla="sin 7200 -570163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750208"/>
                <a:gd name="G36" fmla="sin G34 -6750208"/>
                <a:gd name="G37" fmla="+/ -6750208 -570163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858 w 21600"/>
                <a:gd name="T5" fmla="*/ 41 h 21600"/>
                <a:gd name="T6" fmla="*/ 8775 w 21600"/>
                <a:gd name="T7" fmla="*/ 2030 h 21600"/>
                <a:gd name="T8" fmla="*/ 10172 w 21600"/>
                <a:gd name="T9" fmla="*/ 3627 h 21600"/>
                <a:gd name="T10" fmla="*/ 11506 w 21600"/>
                <a:gd name="T11" fmla="*/ -2682 h 21600"/>
                <a:gd name="T12" fmla="*/ 15765 w 21600"/>
                <a:gd name="T13" fmla="*/ 2048 h 21600"/>
                <a:gd name="T14" fmla="*/ 11035 w 21600"/>
                <a:gd name="T15" fmla="*/ 63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176" y="3609"/>
                  </a:moveTo>
                  <a:cubicBezTo>
                    <a:pt x="11051" y="3603"/>
                    <a:pt x="10925" y="3600"/>
                    <a:pt x="10800" y="3600"/>
                  </a:cubicBezTo>
                  <a:cubicBezTo>
                    <a:pt x="10254" y="3600"/>
                    <a:pt x="9711" y="3661"/>
                    <a:pt x="9180" y="3784"/>
                  </a:cubicBezTo>
                  <a:lnTo>
                    <a:pt x="8370" y="276"/>
                  </a:lnTo>
                  <a:cubicBezTo>
                    <a:pt x="9167" y="92"/>
                    <a:pt x="9982" y="0"/>
                    <a:pt x="10800" y="0"/>
                  </a:cubicBezTo>
                  <a:cubicBezTo>
                    <a:pt x="10988" y="0"/>
                    <a:pt x="11176" y="4"/>
                    <a:pt x="11365" y="14"/>
                  </a:cubicBezTo>
                  <a:lnTo>
                    <a:pt x="11506" y="-2682"/>
                  </a:lnTo>
                  <a:lnTo>
                    <a:pt x="15765" y="2048"/>
                  </a:lnTo>
                  <a:lnTo>
                    <a:pt x="11035" y="6306"/>
                  </a:lnTo>
                  <a:lnTo>
                    <a:pt x="11176" y="360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10" name="_s2058"/>
            <p:cNvSpPr>
              <a:spLocks noChangeArrowheads="1" noTextEdit="1"/>
            </p:cNvSpPr>
            <p:nvPr/>
          </p:nvSpPr>
          <p:spPr bwMode="auto">
            <a:xfrm rot="14400000">
              <a:off x="1866" y="2466"/>
              <a:ext cx="635" cy="635"/>
            </a:xfrm>
            <a:custGeom>
              <a:avLst/>
              <a:gdLst>
                <a:gd name="G0" fmla="+- -5701632 0 0"/>
                <a:gd name="G1" fmla="+- -6750208 0 0"/>
                <a:gd name="G2" fmla="+- -5701632 0 -6750208"/>
                <a:gd name="G3" fmla="+- 10800 0 0"/>
                <a:gd name="G4" fmla="+- 0 0 -570163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750208"/>
                <a:gd name="G10" fmla="+- 7200 0 2700"/>
                <a:gd name="G11" fmla="cos G10 -5701632"/>
                <a:gd name="G12" fmla="sin G10 -5701632"/>
                <a:gd name="G13" fmla="cos 13500 -5701632"/>
                <a:gd name="G14" fmla="sin 13500 -570163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701632"/>
                <a:gd name="G22" fmla="sin G20 -5701632"/>
                <a:gd name="G23" fmla="+- G21 10800 0"/>
                <a:gd name="G24" fmla="+- G12 G23 G22"/>
                <a:gd name="G25" fmla="+- G22 G23 G11"/>
                <a:gd name="G26" fmla="cos 10800 -5701632"/>
                <a:gd name="G27" fmla="sin 10800 -5701632"/>
                <a:gd name="G28" fmla="cos 7200 -5701632"/>
                <a:gd name="G29" fmla="sin 7200 -570163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750208"/>
                <a:gd name="G36" fmla="sin G34 -6750208"/>
                <a:gd name="G37" fmla="+/ -6750208 -570163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858 w 21600"/>
                <a:gd name="T5" fmla="*/ 41 h 21600"/>
                <a:gd name="T6" fmla="*/ 8775 w 21600"/>
                <a:gd name="T7" fmla="*/ 2030 h 21600"/>
                <a:gd name="T8" fmla="*/ 10172 w 21600"/>
                <a:gd name="T9" fmla="*/ 3627 h 21600"/>
                <a:gd name="T10" fmla="*/ 11506 w 21600"/>
                <a:gd name="T11" fmla="*/ -2682 h 21600"/>
                <a:gd name="T12" fmla="*/ 15765 w 21600"/>
                <a:gd name="T13" fmla="*/ 2048 h 21600"/>
                <a:gd name="T14" fmla="*/ 11035 w 21600"/>
                <a:gd name="T15" fmla="*/ 63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176" y="3609"/>
                  </a:moveTo>
                  <a:cubicBezTo>
                    <a:pt x="11051" y="3603"/>
                    <a:pt x="10925" y="3600"/>
                    <a:pt x="10800" y="3600"/>
                  </a:cubicBezTo>
                  <a:cubicBezTo>
                    <a:pt x="10254" y="3600"/>
                    <a:pt x="9711" y="3661"/>
                    <a:pt x="9180" y="3784"/>
                  </a:cubicBezTo>
                  <a:lnTo>
                    <a:pt x="8370" y="276"/>
                  </a:lnTo>
                  <a:cubicBezTo>
                    <a:pt x="9167" y="92"/>
                    <a:pt x="9982" y="0"/>
                    <a:pt x="10800" y="0"/>
                  </a:cubicBezTo>
                  <a:cubicBezTo>
                    <a:pt x="10988" y="0"/>
                    <a:pt x="11176" y="4"/>
                    <a:pt x="11365" y="14"/>
                  </a:cubicBezTo>
                  <a:lnTo>
                    <a:pt x="11506" y="-2682"/>
                  </a:lnTo>
                  <a:lnTo>
                    <a:pt x="15765" y="2048"/>
                  </a:lnTo>
                  <a:lnTo>
                    <a:pt x="11035" y="6306"/>
                  </a:lnTo>
                  <a:lnTo>
                    <a:pt x="11176" y="360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11" name="_s2059"/>
            <p:cNvSpPr>
              <a:spLocks noChangeArrowheads="1" noTextEdit="1"/>
            </p:cNvSpPr>
            <p:nvPr/>
          </p:nvSpPr>
          <p:spPr bwMode="auto">
            <a:xfrm rot="16800000">
              <a:off x="1770" y="1917"/>
              <a:ext cx="635" cy="635"/>
            </a:xfrm>
            <a:custGeom>
              <a:avLst/>
              <a:gdLst>
                <a:gd name="G0" fmla="+- -5701632 0 0"/>
                <a:gd name="G1" fmla="+- -6750208 0 0"/>
                <a:gd name="G2" fmla="+- -5701632 0 -6750208"/>
                <a:gd name="G3" fmla="+- 10800 0 0"/>
                <a:gd name="G4" fmla="+- 0 0 -570163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750208"/>
                <a:gd name="G10" fmla="+- 7200 0 2700"/>
                <a:gd name="G11" fmla="cos G10 -5701632"/>
                <a:gd name="G12" fmla="sin G10 -5701632"/>
                <a:gd name="G13" fmla="cos 13500 -5701632"/>
                <a:gd name="G14" fmla="sin 13500 -570163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701632"/>
                <a:gd name="G22" fmla="sin G20 -5701632"/>
                <a:gd name="G23" fmla="+- G21 10800 0"/>
                <a:gd name="G24" fmla="+- G12 G23 G22"/>
                <a:gd name="G25" fmla="+- G22 G23 G11"/>
                <a:gd name="G26" fmla="cos 10800 -5701632"/>
                <a:gd name="G27" fmla="sin 10800 -5701632"/>
                <a:gd name="G28" fmla="cos 7200 -5701632"/>
                <a:gd name="G29" fmla="sin 7200 -570163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750208"/>
                <a:gd name="G36" fmla="sin G34 -6750208"/>
                <a:gd name="G37" fmla="+/ -6750208 -570163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858 w 21600"/>
                <a:gd name="T5" fmla="*/ 41 h 21600"/>
                <a:gd name="T6" fmla="*/ 8775 w 21600"/>
                <a:gd name="T7" fmla="*/ 2030 h 21600"/>
                <a:gd name="T8" fmla="*/ 10172 w 21600"/>
                <a:gd name="T9" fmla="*/ 3627 h 21600"/>
                <a:gd name="T10" fmla="*/ 11506 w 21600"/>
                <a:gd name="T11" fmla="*/ -2682 h 21600"/>
                <a:gd name="T12" fmla="*/ 15765 w 21600"/>
                <a:gd name="T13" fmla="*/ 2048 h 21600"/>
                <a:gd name="T14" fmla="*/ 11035 w 21600"/>
                <a:gd name="T15" fmla="*/ 63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176" y="3609"/>
                  </a:moveTo>
                  <a:cubicBezTo>
                    <a:pt x="11051" y="3603"/>
                    <a:pt x="10925" y="3600"/>
                    <a:pt x="10800" y="3600"/>
                  </a:cubicBezTo>
                  <a:cubicBezTo>
                    <a:pt x="10254" y="3600"/>
                    <a:pt x="9711" y="3661"/>
                    <a:pt x="9180" y="3784"/>
                  </a:cubicBezTo>
                  <a:lnTo>
                    <a:pt x="8370" y="276"/>
                  </a:lnTo>
                  <a:cubicBezTo>
                    <a:pt x="9167" y="92"/>
                    <a:pt x="9982" y="0"/>
                    <a:pt x="10800" y="0"/>
                  </a:cubicBezTo>
                  <a:cubicBezTo>
                    <a:pt x="10988" y="0"/>
                    <a:pt x="11176" y="4"/>
                    <a:pt x="11365" y="14"/>
                  </a:cubicBezTo>
                  <a:lnTo>
                    <a:pt x="11506" y="-2682"/>
                  </a:lnTo>
                  <a:lnTo>
                    <a:pt x="15765" y="2048"/>
                  </a:lnTo>
                  <a:lnTo>
                    <a:pt x="11035" y="6306"/>
                  </a:lnTo>
                  <a:lnTo>
                    <a:pt x="11176" y="360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12" name="_s2060"/>
            <p:cNvSpPr>
              <a:spLocks noChangeArrowheads="1" noTextEdit="1"/>
            </p:cNvSpPr>
            <p:nvPr/>
          </p:nvSpPr>
          <p:spPr bwMode="auto">
            <a:xfrm rot="19200000">
              <a:off x="2049" y="1434"/>
              <a:ext cx="635" cy="635"/>
            </a:xfrm>
            <a:custGeom>
              <a:avLst/>
              <a:gdLst>
                <a:gd name="G0" fmla="+- -5701632 0 0"/>
                <a:gd name="G1" fmla="+- -6750208 0 0"/>
                <a:gd name="G2" fmla="+- -5701632 0 -6750208"/>
                <a:gd name="G3" fmla="+- 10800 0 0"/>
                <a:gd name="G4" fmla="+- 0 0 -570163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750208"/>
                <a:gd name="G10" fmla="+- 7200 0 2700"/>
                <a:gd name="G11" fmla="cos G10 -5701632"/>
                <a:gd name="G12" fmla="sin G10 -5701632"/>
                <a:gd name="G13" fmla="cos 13500 -5701632"/>
                <a:gd name="G14" fmla="sin 13500 -570163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701632"/>
                <a:gd name="G22" fmla="sin G20 -5701632"/>
                <a:gd name="G23" fmla="+- G21 10800 0"/>
                <a:gd name="G24" fmla="+- G12 G23 G22"/>
                <a:gd name="G25" fmla="+- G22 G23 G11"/>
                <a:gd name="G26" fmla="cos 10800 -5701632"/>
                <a:gd name="G27" fmla="sin 10800 -5701632"/>
                <a:gd name="G28" fmla="cos 7200 -5701632"/>
                <a:gd name="G29" fmla="sin 7200 -570163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750208"/>
                <a:gd name="G36" fmla="sin G34 -6750208"/>
                <a:gd name="G37" fmla="+/ -6750208 -570163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858 w 21600"/>
                <a:gd name="T5" fmla="*/ 41 h 21600"/>
                <a:gd name="T6" fmla="*/ 8775 w 21600"/>
                <a:gd name="T7" fmla="*/ 2030 h 21600"/>
                <a:gd name="T8" fmla="*/ 10172 w 21600"/>
                <a:gd name="T9" fmla="*/ 3627 h 21600"/>
                <a:gd name="T10" fmla="*/ 11506 w 21600"/>
                <a:gd name="T11" fmla="*/ -2682 h 21600"/>
                <a:gd name="T12" fmla="*/ 15765 w 21600"/>
                <a:gd name="T13" fmla="*/ 2048 h 21600"/>
                <a:gd name="T14" fmla="*/ 11035 w 21600"/>
                <a:gd name="T15" fmla="*/ 63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176" y="3609"/>
                  </a:moveTo>
                  <a:cubicBezTo>
                    <a:pt x="11051" y="3603"/>
                    <a:pt x="10925" y="3600"/>
                    <a:pt x="10800" y="3600"/>
                  </a:cubicBezTo>
                  <a:cubicBezTo>
                    <a:pt x="10254" y="3600"/>
                    <a:pt x="9711" y="3661"/>
                    <a:pt x="9180" y="3784"/>
                  </a:cubicBezTo>
                  <a:lnTo>
                    <a:pt x="8370" y="276"/>
                  </a:lnTo>
                  <a:cubicBezTo>
                    <a:pt x="9167" y="92"/>
                    <a:pt x="9982" y="0"/>
                    <a:pt x="10800" y="0"/>
                  </a:cubicBezTo>
                  <a:cubicBezTo>
                    <a:pt x="10988" y="0"/>
                    <a:pt x="11176" y="4"/>
                    <a:pt x="11365" y="14"/>
                  </a:cubicBezTo>
                  <a:lnTo>
                    <a:pt x="11506" y="-2682"/>
                  </a:lnTo>
                  <a:lnTo>
                    <a:pt x="15765" y="2048"/>
                  </a:lnTo>
                  <a:lnTo>
                    <a:pt x="11035" y="6306"/>
                  </a:lnTo>
                  <a:lnTo>
                    <a:pt x="11176" y="360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13" name="_s2061"/>
            <p:cNvSpPr>
              <a:spLocks noChangeArrowheads="1"/>
            </p:cNvSpPr>
            <p:nvPr/>
          </p:nvSpPr>
          <p:spPr bwMode="auto">
            <a:xfrm>
              <a:off x="3095" y="1210"/>
              <a:ext cx="32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II. 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ФУНКЦИОНИ</a:t>
              </a:r>
              <a:endParaRPr kumimoji="0" lang="en-US" altLang="ru-RU" sz="12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РОВАНИЕ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В РЕЖИМЕ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СТАНОВЛЕНИЯ</a:t>
              </a:r>
            </a:p>
          </p:txBody>
        </p:sp>
        <p:sp>
          <p:nvSpPr>
            <p:cNvPr id="14" name="_s2062"/>
            <p:cNvSpPr>
              <a:spLocks noChangeArrowheads="1"/>
            </p:cNvSpPr>
            <p:nvPr/>
          </p:nvSpPr>
          <p:spPr bwMode="auto">
            <a:xfrm>
              <a:off x="3656" y="1679"/>
              <a:ext cx="32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III. 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ФУНКЦИОНИРОВАНИЕ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ФУНКЦИОНИРОВАНИЯ</a:t>
              </a:r>
            </a:p>
          </p:txBody>
        </p:sp>
        <p:sp>
          <p:nvSpPr>
            <p:cNvPr id="16" name="_s2063"/>
            <p:cNvSpPr>
              <a:spLocks noChangeArrowheads="1"/>
            </p:cNvSpPr>
            <p:nvPr/>
          </p:nvSpPr>
          <p:spPr bwMode="auto">
            <a:xfrm>
              <a:off x="3784" y="2399"/>
              <a:ext cx="32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IV. 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РАЗВИТИЕ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ФУНКЦИОНИРОВАНИЯ</a:t>
              </a:r>
            </a:p>
          </p:txBody>
        </p:sp>
        <p:sp>
          <p:nvSpPr>
            <p:cNvPr id="17" name="_s2064"/>
            <p:cNvSpPr>
              <a:spLocks noChangeArrowheads="1"/>
            </p:cNvSpPr>
            <p:nvPr/>
          </p:nvSpPr>
          <p:spPr bwMode="auto">
            <a:xfrm>
              <a:off x="3419" y="3033"/>
              <a:ext cx="32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V.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РАЗВИТИЕ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РАЗВИТИЯ</a:t>
              </a:r>
            </a:p>
          </p:txBody>
        </p:sp>
        <p:sp>
          <p:nvSpPr>
            <p:cNvPr id="18" name="_s2065"/>
            <p:cNvSpPr>
              <a:spLocks noChangeArrowheads="1"/>
            </p:cNvSpPr>
            <p:nvPr/>
          </p:nvSpPr>
          <p:spPr bwMode="auto">
            <a:xfrm>
              <a:off x="2732" y="3284"/>
              <a:ext cx="32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Va.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АРИСТОКРАТИЗМ</a:t>
              </a:r>
            </a:p>
          </p:txBody>
        </p:sp>
        <p:sp>
          <p:nvSpPr>
            <p:cNvPr id="19" name="_s2066"/>
            <p:cNvSpPr>
              <a:spLocks noChangeArrowheads="1"/>
            </p:cNvSpPr>
            <p:nvPr/>
          </p:nvSpPr>
          <p:spPr bwMode="auto">
            <a:xfrm>
              <a:off x="2045" y="3035"/>
              <a:ext cx="32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V b. 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САЛЕМ СИТИ</a:t>
              </a:r>
            </a:p>
          </p:txBody>
        </p:sp>
        <p:sp>
          <p:nvSpPr>
            <p:cNvPr id="20" name="_s2067"/>
            <p:cNvSpPr>
              <a:spLocks noChangeArrowheads="1"/>
            </p:cNvSpPr>
            <p:nvPr/>
          </p:nvSpPr>
          <p:spPr bwMode="auto">
            <a:xfrm>
              <a:off x="1803" y="1683"/>
              <a:ext cx="32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VI. 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ФУНКЦИОНИРОВАНИЕ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9900CC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 РАЗВИТИЯ</a:t>
              </a:r>
            </a:p>
          </p:txBody>
        </p:sp>
        <p:sp>
          <p:nvSpPr>
            <p:cNvPr id="21" name="_s2068"/>
            <p:cNvSpPr>
              <a:spLocks noChangeArrowheads="1"/>
            </p:cNvSpPr>
            <p:nvPr/>
          </p:nvSpPr>
          <p:spPr bwMode="auto">
            <a:xfrm>
              <a:off x="2362" y="1211"/>
              <a:ext cx="32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0" u="none" strike="noStrike" cap="none" normalizeH="0" baseline="0" smtClean="0">
                  <a:ln>
                    <a:noFill/>
                  </a:ln>
                  <a:solidFill>
                    <a:srgbClr val="9900CC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I. - </a:t>
              </a:r>
              <a:r>
                <a:rPr kumimoji="0" lang="en-US" altLang="ru-RU" sz="12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VI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СТАНОВЛЕНИЕ</a:t>
              </a:r>
            </a:p>
          </p:txBody>
        </p:sp>
        <p:sp>
          <p:nvSpPr>
            <p:cNvPr id="22" name="_s2069"/>
            <p:cNvSpPr>
              <a:spLocks noChangeArrowheads="1"/>
            </p:cNvSpPr>
            <p:nvPr/>
          </p:nvSpPr>
          <p:spPr bwMode="auto">
            <a:xfrm>
              <a:off x="1678" y="2403"/>
              <a:ext cx="32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4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Vc. </a:t>
              </a:r>
              <a:endPara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Calibri" panose="020F0502020204030204" pitchFamily="34" charset="0"/>
                  <a:cs typeface="Arial" panose="020B0604020202020204" pitchFamily="34" charset="0"/>
                </a:rPr>
                <a:t>БЮРОКРАТИЗАЦИЯ</a:t>
              </a:r>
            </a:p>
          </p:txBody>
        </p:sp>
      </p:grpSp>
      <p:sp>
        <p:nvSpPr>
          <p:cNvPr id="1047" name="Line 23"/>
          <p:cNvSpPr>
            <a:spLocks noChangeShapeType="1"/>
          </p:cNvSpPr>
          <p:nvPr/>
        </p:nvSpPr>
        <p:spPr bwMode="auto">
          <a:xfrm flipV="1">
            <a:off x="2168525" y="2217738"/>
            <a:ext cx="1323975" cy="216535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rot="10800000">
            <a:off x="1760538" y="3571875"/>
            <a:ext cx="5524500" cy="1620838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flipV="1">
            <a:off x="1871663" y="2670175"/>
            <a:ext cx="4691062" cy="830263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4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893175" cy="1143000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ЭТАПЫ ЦЕЛОСТНОГО РАЗВИТИЯ ОУ</a:t>
            </a:r>
            <a:b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(по Т.В. Орловой)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608512"/>
          </a:xfrm>
        </p:spPr>
        <p:txBody>
          <a:bodyPr/>
          <a:lstStyle/>
          <a:p>
            <a:pPr>
              <a:buClr>
                <a:srgbClr val="9900FF"/>
              </a:buClr>
              <a:buFont typeface="Wingdings" panose="05000000000000000000" pitchFamily="2" charset="2"/>
              <a:buNone/>
            </a:pPr>
            <a:r>
              <a:rPr lang="en-US" altLang="ru-RU" dirty="0" smtClean="0"/>
              <a:t>I</a:t>
            </a:r>
            <a:r>
              <a:rPr lang="ru-RU" altLang="ru-RU" dirty="0" smtClean="0"/>
              <a:t> -ОУ- адаптивная модель, </a:t>
            </a:r>
            <a:endParaRPr lang="en-US" altLang="ru-RU" dirty="0" smtClean="0"/>
          </a:p>
          <a:p>
            <a:pPr>
              <a:buClr>
                <a:srgbClr val="9900FF"/>
              </a:buClr>
              <a:buFont typeface="Wingdings" panose="05000000000000000000" pitchFamily="2" charset="2"/>
              <a:buNone/>
            </a:pPr>
            <a:r>
              <a:rPr lang="en-US" altLang="ru-RU" dirty="0" smtClean="0"/>
              <a:t>II</a:t>
            </a:r>
            <a:r>
              <a:rPr lang="ru-RU" altLang="ru-RU" dirty="0" smtClean="0"/>
              <a:t> – ОУ-экспериментальная площадка; </a:t>
            </a:r>
            <a:endParaRPr lang="en-US" altLang="ru-RU" dirty="0" smtClean="0"/>
          </a:p>
          <a:p>
            <a:pPr>
              <a:buClr>
                <a:srgbClr val="9900FF"/>
              </a:buClr>
              <a:buFont typeface="Wingdings" panose="05000000000000000000" pitchFamily="2" charset="2"/>
              <a:buNone/>
            </a:pPr>
            <a:r>
              <a:rPr lang="en-US" altLang="ru-RU" dirty="0" smtClean="0"/>
              <a:t>III</a:t>
            </a:r>
            <a:r>
              <a:rPr lang="ru-RU" altLang="ru-RU" dirty="0" smtClean="0"/>
              <a:t> –ОУ-лаборатория</a:t>
            </a:r>
          </a:p>
          <a:p>
            <a:pPr>
              <a:buClr>
                <a:srgbClr val="9900FF"/>
              </a:buClr>
              <a:buFont typeface="Wingdings" panose="05000000000000000000" pitchFamily="2" charset="2"/>
              <a:buNone/>
            </a:pPr>
            <a:r>
              <a:rPr lang="ru-RU" altLang="ru-RU" dirty="0" smtClean="0"/>
              <a:t>IV - непрерывно развивающееся ОУ.</a:t>
            </a:r>
          </a:p>
        </p:txBody>
      </p:sp>
    </p:spTree>
    <p:extLst>
      <p:ext uri="{BB962C8B-B14F-4D97-AF65-F5344CB8AC3E}">
        <p14:creationId xmlns:p14="http://schemas.microsoft.com/office/powerpoint/2010/main" val="318434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333399"/>
                </a:solidFill>
              </a:rPr>
              <a:t>Управление функционирующим ОУ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00200"/>
            <a:ext cx="8507412" cy="4997450"/>
          </a:xfrm>
        </p:spPr>
        <p:txBody>
          <a:bodyPr/>
          <a:lstStyle/>
          <a:p>
            <a:pPr>
              <a:buClr>
                <a:srgbClr val="333399"/>
              </a:buClr>
              <a:buFont typeface="Wingdings" panose="05000000000000000000" pitchFamily="2" charset="2"/>
              <a:buChar char="Ø"/>
            </a:pPr>
            <a:r>
              <a:rPr lang="ru-RU" altLang="ru-RU" smtClean="0"/>
              <a:t>Управление функционирующим ОУ предполагает поддержание потенциала и результатов деятельности. </a:t>
            </a:r>
          </a:p>
          <a:p>
            <a:pPr>
              <a:buClr>
                <a:srgbClr val="333399"/>
              </a:buClr>
              <a:buFont typeface="Wingdings" panose="05000000000000000000" pitchFamily="2" charset="2"/>
              <a:buChar char="Ø"/>
            </a:pPr>
            <a:r>
              <a:rPr lang="ru-RU" altLang="ru-RU" smtClean="0"/>
              <a:t>Целью управления в этом случае является создание условий для стабильной реализации цели и миссии образовательного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33181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333399"/>
                </a:solidFill>
              </a:rPr>
              <a:t>Управление развивающимся ОУ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313"/>
            <a:ext cx="9144000" cy="5257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rgbClr val="6600CC"/>
              </a:buClr>
              <a:buFontTx/>
              <a:buAutoNum type="arabicPeriod"/>
            </a:pPr>
            <a:r>
              <a:rPr lang="ru-RU" altLang="ru-RU" sz="2400" b="1" smtClean="0"/>
              <a:t> </a:t>
            </a:r>
            <a:r>
              <a:rPr lang="ru-RU" altLang="ru-RU" sz="2400" smtClean="0"/>
              <a:t>Управление развивающимся ОУ предназначено для создания более высокого потенциала общеобразовательного учреждения, позволяющего ему перейти в новое качественное состояние, которое обеспечивало бы новые результаты.</a:t>
            </a:r>
          </a:p>
          <a:p>
            <a:pPr marL="457200" indent="-457200">
              <a:lnSpc>
                <a:spcPct val="90000"/>
              </a:lnSpc>
              <a:buClr>
                <a:srgbClr val="6600CC"/>
              </a:buClr>
              <a:buFontTx/>
              <a:buAutoNum type="arabicPeriod"/>
            </a:pPr>
            <a:r>
              <a:rPr lang="ru-RU" altLang="ru-RU" sz="2400" smtClean="0"/>
              <a:t>Объектом управления является инновационный процесс, т.е. освоение новшеств в деятельности образовательного учреждения (в учебно-воспитательном процессе, в управлении, в создании условий для эффективной образовательной деятельности).</a:t>
            </a:r>
          </a:p>
          <a:p>
            <a:pPr marL="457200" indent="-457200">
              <a:lnSpc>
                <a:spcPct val="90000"/>
              </a:lnSpc>
              <a:buClr>
                <a:srgbClr val="6600CC"/>
              </a:buClr>
              <a:buFontTx/>
              <a:buAutoNum type="arabicPeriod"/>
            </a:pPr>
            <a:r>
              <a:rPr lang="ru-RU" altLang="ru-RU" sz="2400" smtClean="0"/>
              <a:t>Развивающееся ОУ требует от руководителей и всех субъектов управления смелости, инициативности, решительности как в обновлении самого управления, так и в обновлении управляющей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40509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C2FE41EE-70E1-4682-A749-9CC845446CDB}" vid="{82BD61EB-1F64-47DA-9C08-8218F484A4D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 узбеки1</Template>
  <TotalTime>28</TotalTime>
  <Words>798</Words>
  <Application>Microsoft Office PowerPoint</Application>
  <PresentationFormat>Экран (4:3)</PresentationFormat>
  <Paragraphs>139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 СОВРЕМЕННОЕ УПРАВЛЕНИЕ ОБРАЗОВАТЕЛЬНОЙ ОРГАНИЗАЦИЕЙ: ОБОБЩЕНИЕ И ВЫВОДЫ</vt:lpstr>
      <vt:lpstr>Презентация PowerPoint</vt:lpstr>
      <vt:lpstr>Презентация PowerPoint</vt:lpstr>
      <vt:lpstr>Презентация PowerPoint</vt:lpstr>
      <vt:lpstr> СТРУКТУРНОЕ ОПИСАНИЕ  ПЕДАГОГИЧЕСКОЙ ДЕЙСТВИТЕЛЬНОСТИ В КОНТЕКСТЕ ПОЛИКРИТЕРИАЛЬНОГО ПОДХОДА </vt:lpstr>
      <vt:lpstr>РЕЖИМЫ ЖИЗНЕДЕЯТЕЛЬНОСТИ ОБРАЗОВАТЕЛЬНОЙ ОРГАНИЗАЦИИ</vt:lpstr>
      <vt:lpstr>ЭТАПЫ ЦЕЛОСТНОГО РАЗВИТИЯ ОУ (по Т.В. Орловой)</vt:lpstr>
      <vt:lpstr>Управление функционирующим ОУ</vt:lpstr>
      <vt:lpstr>Управление развивающимся ОУ</vt:lpstr>
      <vt:lpstr>ИНСТРУМЕНТЫ УПРАВЛЕНИЯ </vt:lpstr>
      <vt:lpstr>ТРИ ТИПА ИДЕОЛОГИЙ УПРАВЛЕНИЯ </vt:lpstr>
      <vt:lpstr>УПРАВЛЕНИЕ ОБРАЗОВАНИЕМ</vt:lpstr>
      <vt:lpstr>ВИДЫ УПРАВЛЕНЧЕСКОЙ ДЕЯТЕЛЬНОСТИ</vt:lpstr>
      <vt:lpstr>«РАЗВИТИЕ ВЗГЛЯДА НА УПРАВЛЕНИЕ ОУ»</vt:lpstr>
      <vt:lpstr>РАЗВИТИЕ ВЗГЛЯДА НА УПРАВЛЕНИЕ ОУ</vt:lpstr>
      <vt:lpstr>РАЗВИТИЕ ВЗГЛЯДА НА УПРАВЛЕНИЕ ОУ</vt:lpstr>
      <vt:lpstr>Лидерство в образовании</vt:lpstr>
      <vt:lpstr>ЛИДЕРСТВО В ОБРАЗОВАНИИ</vt:lpstr>
      <vt:lpstr>Идентификация  и эволюция управленческой компетентности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ОБРАЗОВАНИЕМ В  BANI-мире: тренды и подходы</dc:title>
  <dc:creator>Алексей Кравцов</dc:creator>
  <cp:lastModifiedBy>Алексей Кравцов</cp:lastModifiedBy>
  <cp:revision>6</cp:revision>
  <dcterms:created xsi:type="dcterms:W3CDTF">2022-11-11T11:09:19Z</dcterms:created>
  <dcterms:modified xsi:type="dcterms:W3CDTF">2022-11-17T15:59:22Z</dcterms:modified>
</cp:coreProperties>
</file>