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3" r:id="rId7"/>
    <p:sldId id="271" r:id="rId8"/>
    <p:sldId id="275" r:id="rId9"/>
    <p:sldId id="276" r:id="rId10"/>
    <p:sldId id="277" r:id="rId11"/>
    <p:sldId id="272" r:id="rId12"/>
    <p:sldId id="278" r:id="rId13"/>
    <p:sldId id="279" r:id="rId14"/>
    <p:sldId id="280" r:id="rId15"/>
    <p:sldId id="281" r:id="rId16"/>
    <p:sldId id="283" r:id="rId17"/>
    <p:sldId id="284" r:id="rId18"/>
    <p:sldId id="285" r:id="rId19"/>
    <p:sldId id="286" r:id="rId20"/>
    <p:sldId id="287" r:id="rId21"/>
    <p:sldId id="288" r:id="rId22"/>
    <p:sldId id="289" r:id="rId23"/>
    <p:sldId id="290" r:id="rId24"/>
    <p:sldId id="291" r:id="rId25"/>
    <p:sldId id="292" r:id="rId26"/>
    <p:sldId id="293" r:id="rId27"/>
    <p:sldId id="294" r:id="rId28"/>
    <p:sldId id="295"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6BA9407B-7C67-4FEE-B694-19F1CA5AB8B6}" type="datetimeFigureOut">
              <a:rPr lang="ru-RU" smtClean="0"/>
              <a:t>05.10.2022</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14A51327-DA70-4F1D-9DA5-1CCBC71F42AD}"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BA9407B-7C67-4FEE-B694-19F1CA5AB8B6}" type="datetimeFigureOut">
              <a:rPr lang="ru-RU" smtClean="0"/>
              <a:t>05.10.2022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4A51327-DA70-4F1D-9DA5-1CCBC71F42A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BA9407B-7C67-4FEE-B694-19F1CA5AB8B6}" type="datetimeFigureOut">
              <a:rPr lang="ru-RU" smtClean="0"/>
              <a:t>05.10.2022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4A51327-DA70-4F1D-9DA5-1CCBC71F42A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6BA9407B-7C67-4FEE-B694-19F1CA5AB8B6}" type="datetimeFigureOut">
              <a:rPr lang="ru-RU" smtClean="0"/>
              <a:t>05.10.2022</a:t>
            </a:fld>
            <a:endParaRPr lang="ru-RU"/>
          </a:p>
        </p:txBody>
      </p:sp>
      <p:sp>
        <p:nvSpPr>
          <p:cNvPr id="9" name="Номер слайда 8"/>
          <p:cNvSpPr>
            <a:spLocks noGrp="1"/>
          </p:cNvSpPr>
          <p:nvPr>
            <p:ph type="sldNum" sz="quarter" idx="15"/>
          </p:nvPr>
        </p:nvSpPr>
        <p:spPr/>
        <p:txBody>
          <a:bodyPr rtlCol="0"/>
          <a:lstStyle/>
          <a:p>
            <a:fld id="{14A51327-DA70-4F1D-9DA5-1CCBC71F42AD}"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6BA9407B-7C67-4FEE-B694-19F1CA5AB8B6}" type="datetimeFigureOut">
              <a:rPr lang="ru-RU" smtClean="0"/>
              <a:t>05.10.2022</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14A51327-DA70-4F1D-9DA5-1CCBC71F42AD}"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6BA9407B-7C67-4FEE-B694-19F1CA5AB8B6}" type="datetimeFigureOut">
              <a:rPr lang="ru-RU" smtClean="0"/>
              <a:t>05.10.2022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4A51327-DA70-4F1D-9DA5-1CCBC71F42AD}"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6BA9407B-7C67-4FEE-B694-19F1CA5AB8B6}" type="datetimeFigureOut">
              <a:rPr lang="ru-RU" smtClean="0"/>
              <a:t>05.10.2022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4A51327-DA70-4F1D-9DA5-1CCBC71F42AD}"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6BA9407B-7C67-4FEE-B694-19F1CA5AB8B6}" type="datetimeFigureOut">
              <a:rPr lang="ru-RU" smtClean="0"/>
              <a:t>05.10.2022</a:t>
            </a:fld>
            <a:endParaRPr lang="ru-RU"/>
          </a:p>
        </p:txBody>
      </p:sp>
      <p:sp>
        <p:nvSpPr>
          <p:cNvPr id="7" name="Номер слайда 6"/>
          <p:cNvSpPr>
            <a:spLocks noGrp="1"/>
          </p:cNvSpPr>
          <p:nvPr>
            <p:ph type="sldNum" sz="quarter" idx="11"/>
          </p:nvPr>
        </p:nvSpPr>
        <p:spPr/>
        <p:txBody>
          <a:bodyPr rtlCol="0"/>
          <a:lstStyle/>
          <a:p>
            <a:fld id="{14A51327-DA70-4F1D-9DA5-1CCBC71F42AD}"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BA9407B-7C67-4FEE-B694-19F1CA5AB8B6}" type="datetimeFigureOut">
              <a:rPr lang="ru-RU" smtClean="0"/>
              <a:t>05.10.2022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4A51327-DA70-4F1D-9DA5-1CCBC71F42A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6BA9407B-7C67-4FEE-B694-19F1CA5AB8B6}" type="datetimeFigureOut">
              <a:rPr lang="ru-RU" smtClean="0"/>
              <a:t>05.10.2022</a:t>
            </a:fld>
            <a:endParaRPr lang="ru-RU"/>
          </a:p>
        </p:txBody>
      </p:sp>
      <p:sp>
        <p:nvSpPr>
          <p:cNvPr id="22" name="Номер слайда 21"/>
          <p:cNvSpPr>
            <a:spLocks noGrp="1"/>
          </p:cNvSpPr>
          <p:nvPr>
            <p:ph type="sldNum" sz="quarter" idx="15"/>
          </p:nvPr>
        </p:nvSpPr>
        <p:spPr/>
        <p:txBody>
          <a:bodyPr rtlCol="0"/>
          <a:lstStyle/>
          <a:p>
            <a:fld id="{14A51327-DA70-4F1D-9DA5-1CCBC71F42AD}"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6BA9407B-7C67-4FEE-B694-19F1CA5AB8B6}" type="datetimeFigureOut">
              <a:rPr lang="ru-RU" smtClean="0"/>
              <a:t>05.10.2022</a:t>
            </a:fld>
            <a:endParaRPr lang="ru-RU"/>
          </a:p>
        </p:txBody>
      </p:sp>
      <p:sp>
        <p:nvSpPr>
          <p:cNvPr id="18" name="Номер слайда 17"/>
          <p:cNvSpPr>
            <a:spLocks noGrp="1"/>
          </p:cNvSpPr>
          <p:nvPr>
            <p:ph type="sldNum" sz="quarter" idx="11"/>
          </p:nvPr>
        </p:nvSpPr>
        <p:spPr/>
        <p:txBody>
          <a:bodyPr rtlCol="0"/>
          <a:lstStyle/>
          <a:p>
            <a:fld id="{14A51327-DA70-4F1D-9DA5-1CCBC71F42AD}"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BA9407B-7C67-4FEE-B694-19F1CA5AB8B6}" type="datetimeFigureOut">
              <a:rPr lang="ru-RU" smtClean="0"/>
              <a:t>05.10.2022</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4A51327-DA70-4F1D-9DA5-1CCBC71F42AD}"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2800" dirty="0" smtClean="0"/>
              <a:t>ЗАДАЧНЫЙ ПОДХОД К ФОРМИРОВАНИЮ СОДЕРЖАНИЯ ШКОЛЬНОГО ПРЕДМЕТА </a:t>
            </a:r>
            <a:r>
              <a:rPr lang="ru-RU" sz="2800" dirty="0" smtClean="0"/>
              <a:t>БИОЛОГИИ</a:t>
            </a:r>
            <a:endParaRPr lang="ru-RU" sz="2800"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393344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2524" y="116632"/>
            <a:ext cx="7704856" cy="6370975"/>
          </a:xfrm>
          <a:prstGeom prst="rect">
            <a:avLst/>
          </a:prstGeom>
        </p:spPr>
        <p:txBody>
          <a:bodyPr wrap="square">
            <a:spAutoFit/>
          </a:bodyPr>
          <a:lstStyle/>
          <a:p>
            <a:pPr algn="just"/>
            <a:r>
              <a:rPr lang="ru-RU" sz="2400" b="1" i="1" dirty="0"/>
              <a:t>Основные изменения содержания образования проявляются</a:t>
            </a:r>
            <a:r>
              <a:rPr lang="ru-RU" sz="2400" dirty="0"/>
              <a:t>: </a:t>
            </a:r>
            <a:endParaRPr lang="ru-RU" sz="2400" i="1" dirty="0"/>
          </a:p>
          <a:p>
            <a:pPr marL="342900" lvl="0" indent="-342900" algn="just">
              <a:buFont typeface="Arial" panose="020B0604020202020204" pitchFamily="34" charset="0"/>
              <a:buChar char="•"/>
            </a:pPr>
            <a:r>
              <a:rPr lang="ru-RU" sz="2400" dirty="0"/>
              <a:t> в усилении роли </a:t>
            </a:r>
            <a:r>
              <a:rPr lang="ru-RU" sz="2400" i="1" dirty="0"/>
              <a:t>процедурных знаний</a:t>
            </a:r>
            <a:r>
              <a:rPr lang="ru-RU" sz="2400" dirty="0"/>
              <a:t>, направленных на освоение методологии познания; </a:t>
            </a:r>
            <a:endParaRPr lang="ru-RU" sz="2400" dirty="0" smtClean="0"/>
          </a:p>
          <a:p>
            <a:pPr marL="342900" lvl="0" indent="-342900" algn="just">
              <a:buFont typeface="Arial" panose="020B0604020202020204" pitchFamily="34" charset="0"/>
              <a:buChar char="•"/>
            </a:pPr>
            <a:r>
              <a:rPr lang="ru-RU" sz="2400" dirty="0" smtClean="0"/>
              <a:t>во </a:t>
            </a:r>
            <a:r>
              <a:rPr lang="ru-RU" sz="2400" dirty="0"/>
              <a:t>включении в содержание </a:t>
            </a:r>
            <a:r>
              <a:rPr lang="ru-RU" sz="2400" i="1" dirty="0"/>
              <a:t>оценочных знаний</a:t>
            </a:r>
            <a:r>
              <a:rPr lang="ru-RU" sz="2400" dirty="0"/>
              <a:t>, направленных на оценку окружающего мира, принятие общественных ценностных </a:t>
            </a:r>
            <a:r>
              <a:rPr lang="ru-RU" sz="2400" dirty="0" smtClean="0"/>
              <a:t>установок;</a:t>
            </a:r>
          </a:p>
          <a:p>
            <a:pPr marL="342900" lvl="0" indent="-342900" algn="just">
              <a:buFont typeface="Arial" panose="020B0604020202020204" pitchFamily="34" charset="0"/>
              <a:buChar char="•"/>
            </a:pPr>
            <a:r>
              <a:rPr lang="ru-RU" sz="2400" dirty="0" smtClean="0"/>
              <a:t>в </a:t>
            </a:r>
            <a:r>
              <a:rPr lang="ru-RU" sz="2400" dirty="0"/>
              <a:t>появлении </a:t>
            </a:r>
            <a:r>
              <a:rPr lang="ru-RU" sz="2400" i="1" dirty="0"/>
              <a:t>рефлексивных (личностных) знаний</a:t>
            </a:r>
            <a:r>
              <a:rPr lang="ru-RU" sz="2400" dirty="0"/>
              <a:t>, направленных на познание себя, развитие личностной мотивации, формирование собственных ценностей и критическую интерпретацию информации, оценок, мнений, </a:t>
            </a:r>
            <a:r>
              <a:rPr lang="ru-RU" sz="2400" dirty="0" smtClean="0"/>
              <a:t>суждений;</a:t>
            </a:r>
          </a:p>
          <a:p>
            <a:pPr marL="342900" lvl="0" indent="-342900" algn="just">
              <a:buFont typeface="Arial" panose="020B0604020202020204" pitchFamily="34" charset="0"/>
              <a:buChar char="•"/>
            </a:pPr>
            <a:r>
              <a:rPr lang="ru-RU" sz="2400" dirty="0" smtClean="0"/>
              <a:t>в </a:t>
            </a:r>
            <a:r>
              <a:rPr lang="ru-RU" sz="2400" dirty="0"/>
              <a:t>расширении </a:t>
            </a:r>
            <a:r>
              <a:rPr lang="ru-RU" sz="2400" i="1" dirty="0"/>
              <a:t>контекста</a:t>
            </a:r>
            <a:r>
              <a:rPr lang="ru-RU" sz="2400" dirty="0"/>
              <a:t> извлечения, применения, трансляции знаний (</a:t>
            </a:r>
            <a:r>
              <a:rPr lang="ru-RU" sz="2400" dirty="0" err="1"/>
              <a:t>межпредметного</a:t>
            </a:r>
            <a:r>
              <a:rPr lang="ru-RU" sz="2400" dirty="0"/>
              <a:t> и </a:t>
            </a:r>
            <a:r>
              <a:rPr lang="ru-RU" sz="2400" dirty="0" err="1"/>
              <a:t>надпредметного</a:t>
            </a:r>
            <a:r>
              <a:rPr lang="ru-RU" sz="2400" dirty="0"/>
              <a:t>).</a:t>
            </a:r>
          </a:p>
        </p:txBody>
      </p:sp>
    </p:spTree>
    <p:extLst>
      <p:ext uri="{BB962C8B-B14F-4D97-AF65-F5344CB8AC3E}">
        <p14:creationId xmlns:p14="http://schemas.microsoft.com/office/powerpoint/2010/main" val="1917444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8345" y="548680"/>
            <a:ext cx="8064896" cy="6124754"/>
          </a:xfrm>
          <a:prstGeom prst="rect">
            <a:avLst/>
          </a:prstGeom>
        </p:spPr>
        <p:txBody>
          <a:bodyPr wrap="square">
            <a:spAutoFit/>
          </a:bodyPr>
          <a:lstStyle/>
          <a:p>
            <a:pPr algn="just"/>
            <a:r>
              <a:rPr lang="ru-RU" sz="2800" dirty="0" smtClean="0"/>
              <a:t>Сегодня обновление </a:t>
            </a:r>
            <a:r>
              <a:rPr lang="ru-RU" sz="2800" dirty="0"/>
              <a:t>содержания общего образования на основе традиционного энциклопедического подхода приводит к перегрузке учащихся из-за возрастающего объема знаний и его несоответствия возрастным возможностям школьников. </a:t>
            </a:r>
            <a:endParaRPr lang="ru-RU" sz="2800" dirty="0" smtClean="0"/>
          </a:p>
          <a:p>
            <a:pPr algn="just"/>
            <a:r>
              <a:rPr lang="ru-RU" sz="2800" dirty="0" smtClean="0"/>
              <a:t>В </a:t>
            </a:r>
            <a:r>
              <a:rPr lang="ru-RU" sz="2800" dirty="0"/>
              <a:t>соответствии с </a:t>
            </a:r>
            <a:r>
              <a:rPr lang="ru-RU" sz="2800" dirty="0" smtClean="0"/>
              <a:t>Федеральным государственным образовательным стандартом общего образования, </a:t>
            </a:r>
            <a:r>
              <a:rPr lang="ru-RU" sz="2800" dirty="0"/>
              <a:t>основная образовательная программа сформирована на основе учебно-познавательных и учебно-практических задач,  решение которых требует от учащихся применения универсальных учебных действий (УУД).</a:t>
            </a:r>
          </a:p>
        </p:txBody>
      </p:sp>
    </p:spTree>
    <p:extLst>
      <p:ext uri="{BB962C8B-B14F-4D97-AF65-F5344CB8AC3E}">
        <p14:creationId xmlns:p14="http://schemas.microsoft.com/office/powerpoint/2010/main" val="442866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548680"/>
            <a:ext cx="7920880" cy="5262979"/>
          </a:xfrm>
          <a:prstGeom prst="rect">
            <a:avLst/>
          </a:prstGeom>
        </p:spPr>
        <p:txBody>
          <a:bodyPr wrap="square">
            <a:spAutoFit/>
          </a:bodyPr>
          <a:lstStyle/>
          <a:p>
            <a:pPr algn="just"/>
            <a:r>
              <a:rPr lang="ru-RU" sz="2800" dirty="0" smtClean="0"/>
              <a:t>Такой подход, (условно обозначенный как </a:t>
            </a:r>
            <a:r>
              <a:rPr lang="ru-RU" sz="2800" b="1" i="1" dirty="0" smtClean="0">
                <a:solidFill>
                  <a:srgbClr val="FF0000"/>
                </a:solidFill>
              </a:rPr>
              <a:t>задачный подход</a:t>
            </a:r>
            <a:r>
              <a:rPr lang="ru-RU" sz="2800" dirty="0" smtClean="0"/>
              <a:t>) к </a:t>
            </a:r>
            <a:r>
              <a:rPr lang="ru-RU" sz="2800" dirty="0"/>
              <a:t>формированию </a:t>
            </a:r>
            <a:r>
              <a:rPr lang="ru-RU" sz="2800" dirty="0" smtClean="0"/>
              <a:t>содержания </a:t>
            </a:r>
            <a:r>
              <a:rPr lang="ru-RU" sz="2800" dirty="0"/>
              <a:t>позволяет уйти от понимания содержания образования как основ наук и впервые позволяет представить содержание образования целостно во всех предметных областях. </a:t>
            </a:r>
            <a:endParaRPr lang="ru-RU" sz="2800" dirty="0" smtClean="0"/>
          </a:p>
          <a:p>
            <a:pPr algn="just"/>
            <a:r>
              <a:rPr lang="ru-RU" sz="2800" dirty="0" smtClean="0"/>
              <a:t>В </a:t>
            </a:r>
            <a:r>
              <a:rPr lang="ru-RU" sz="2800" dirty="0"/>
              <a:t>этом случае </a:t>
            </a:r>
            <a:r>
              <a:rPr lang="ru-RU" sz="2800" b="1" i="1" dirty="0" smtClean="0"/>
              <a:t>единицами </a:t>
            </a:r>
            <a:r>
              <a:rPr lang="ru-RU" sz="2800" b="1" i="1" dirty="0"/>
              <a:t>содержания образования </a:t>
            </a:r>
            <a:r>
              <a:rPr lang="ru-RU" sz="2800" b="1" i="1" dirty="0" smtClean="0"/>
              <a:t>становятся  социально значимые  и личностно значимые учебно-познавательные </a:t>
            </a:r>
            <a:r>
              <a:rPr lang="ru-RU" sz="2800" b="1" i="1" dirty="0"/>
              <a:t>и </a:t>
            </a:r>
            <a:r>
              <a:rPr lang="ru-RU" sz="2800" b="1" i="1" dirty="0" smtClean="0"/>
              <a:t>учебно-практические задачи.</a:t>
            </a:r>
            <a:endParaRPr lang="ru-RU" sz="2800" b="1" dirty="0"/>
          </a:p>
        </p:txBody>
      </p:sp>
    </p:spTree>
    <p:extLst>
      <p:ext uri="{BB962C8B-B14F-4D97-AF65-F5344CB8AC3E}">
        <p14:creationId xmlns:p14="http://schemas.microsoft.com/office/powerpoint/2010/main" val="733611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52799"/>
            <a:ext cx="8280920" cy="6370975"/>
          </a:xfrm>
          <a:prstGeom prst="rect">
            <a:avLst/>
          </a:prstGeom>
        </p:spPr>
        <p:txBody>
          <a:bodyPr wrap="square">
            <a:spAutoFit/>
          </a:bodyPr>
          <a:lstStyle/>
          <a:p>
            <a:pPr algn="just"/>
            <a:r>
              <a:rPr lang="ru-RU" sz="2400" b="1" i="1" dirty="0"/>
              <a:t>Содержание </a:t>
            </a:r>
            <a:r>
              <a:rPr lang="ru-RU" sz="2400" b="1" i="1" dirty="0" smtClean="0"/>
              <a:t>предмета биологии</a:t>
            </a:r>
            <a:r>
              <a:rPr lang="ru-RU" sz="2400" dirty="0" smtClean="0"/>
              <a:t>, </a:t>
            </a:r>
            <a:r>
              <a:rPr lang="ru-RU" sz="2400" dirty="0"/>
              <a:t>как и содержание других школьных предметов, можно рассматривать </a:t>
            </a:r>
            <a:r>
              <a:rPr lang="ru-RU" sz="2400" b="1" i="1" dirty="0"/>
              <a:t>как совокупность учебно-познавательных и учебно-практических задач.</a:t>
            </a:r>
            <a:r>
              <a:rPr lang="ru-RU" sz="2400" dirty="0"/>
              <a:t> </a:t>
            </a:r>
            <a:endParaRPr lang="ru-RU" sz="2400" dirty="0" smtClean="0"/>
          </a:p>
          <a:p>
            <a:pPr algn="just"/>
            <a:r>
              <a:rPr lang="ru-RU" sz="2400" dirty="0" smtClean="0"/>
              <a:t>Основными </a:t>
            </a:r>
            <a:r>
              <a:rPr lang="ru-RU" sz="2400" b="1" i="1" dirty="0"/>
              <a:t>учебно-познавательными задачами</a:t>
            </a:r>
            <a:r>
              <a:rPr lang="ru-RU" sz="2400" dirty="0"/>
              <a:t>, включенными в содержание </a:t>
            </a:r>
            <a:r>
              <a:rPr lang="ru-RU" sz="2400" dirty="0" smtClean="0"/>
              <a:t>биологии в основной школе, </a:t>
            </a:r>
            <a:r>
              <a:rPr lang="ru-RU" sz="2400" dirty="0"/>
              <a:t>являются следующие: </a:t>
            </a:r>
          </a:p>
          <a:p>
            <a:pPr marL="342900" lvl="0" indent="-342900" algn="just">
              <a:buFont typeface="Arial" panose="020B0604020202020204" pitchFamily="34" charset="0"/>
              <a:buChar char="•"/>
            </a:pPr>
            <a:r>
              <a:rPr lang="ru-RU" sz="2400" dirty="0"/>
              <a:t>представление  о  роли  и  месте  биологии  в современной научной картине </a:t>
            </a:r>
            <a:r>
              <a:rPr lang="ru-RU" sz="2400" dirty="0" smtClean="0"/>
              <a:t>мира;</a:t>
            </a:r>
          </a:p>
          <a:p>
            <a:pPr marL="342900" lvl="0" indent="-342900" algn="just">
              <a:buFont typeface="Arial" panose="020B0604020202020204" pitchFamily="34" charset="0"/>
              <a:buChar char="•"/>
            </a:pPr>
            <a:r>
              <a:rPr lang="ru-RU" sz="2400" dirty="0" smtClean="0"/>
              <a:t>знание </a:t>
            </a:r>
            <a:r>
              <a:rPr lang="ru-RU" sz="2400" dirty="0"/>
              <a:t>существенных свойств живых организмов (наследственность, изменчивость, рост, развитие, раздражимость, обмен веществ и энергии</a:t>
            </a:r>
            <a:r>
              <a:rPr lang="ru-RU" sz="2400" dirty="0" smtClean="0"/>
              <a:t>);</a:t>
            </a:r>
          </a:p>
          <a:p>
            <a:pPr marL="342900" lvl="0" indent="-342900" algn="just">
              <a:buFont typeface="Arial" panose="020B0604020202020204" pitchFamily="34" charset="0"/>
              <a:buChar char="•"/>
            </a:pPr>
            <a:r>
              <a:rPr lang="ru-RU" sz="2400" dirty="0" smtClean="0"/>
              <a:t>обоснование </a:t>
            </a:r>
            <a:r>
              <a:rPr lang="ru-RU" sz="2400" dirty="0"/>
              <a:t>признаков биологических объектов (клеток и организмов растений, животных и бактерий, организма человека, вида, экосистемы, биосферы); характеристика вирусов как неклеточной формы жизни</a:t>
            </a:r>
            <a:r>
              <a:rPr lang="ru-RU" sz="2400" dirty="0" smtClean="0"/>
              <a:t>;</a:t>
            </a:r>
            <a:endParaRPr lang="ru-RU" sz="2400" dirty="0"/>
          </a:p>
        </p:txBody>
      </p:sp>
    </p:spTree>
    <p:extLst>
      <p:ext uri="{BB962C8B-B14F-4D97-AF65-F5344CB8AC3E}">
        <p14:creationId xmlns:p14="http://schemas.microsoft.com/office/powerpoint/2010/main" val="911121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424936" cy="6463308"/>
          </a:xfrm>
          <a:prstGeom prst="rect">
            <a:avLst/>
          </a:prstGeom>
        </p:spPr>
        <p:txBody>
          <a:bodyPr wrap="square">
            <a:spAutoFit/>
          </a:bodyPr>
          <a:lstStyle/>
          <a:p>
            <a:pPr marL="342900" indent="-342900" algn="just">
              <a:buFont typeface="Arial" panose="020B0604020202020204" pitchFamily="34" charset="0"/>
              <a:buChar char="•"/>
            </a:pPr>
            <a:r>
              <a:rPr lang="ru-RU" dirty="0" smtClean="0"/>
              <a:t>понимание процессов, происходящих в живых системах;</a:t>
            </a:r>
          </a:p>
          <a:p>
            <a:pPr marL="342900" lvl="0" indent="-342900" algn="just">
              <a:buFont typeface="Arial" panose="020B0604020202020204" pitchFamily="34" charset="0"/>
              <a:buChar char="•"/>
            </a:pPr>
            <a:r>
              <a:rPr lang="ru-RU" dirty="0" smtClean="0"/>
              <a:t>определение связи строения и функций тканей, органов; выявление сходства и различий растительных и животных клеток;</a:t>
            </a:r>
          </a:p>
          <a:p>
            <a:pPr marL="342900" lvl="0" indent="-342900" algn="just">
              <a:buFont typeface="Arial" panose="020B0604020202020204" pitchFamily="34" charset="0"/>
              <a:buChar char="•"/>
            </a:pPr>
            <a:r>
              <a:rPr lang="ru-RU" dirty="0" smtClean="0"/>
              <a:t>объяснение связи организма с окружающей средой;</a:t>
            </a:r>
          </a:p>
          <a:p>
            <a:pPr marL="342900" lvl="0" indent="-342900" algn="just">
              <a:buFont typeface="Arial" panose="020B0604020202020204" pitchFamily="34" charset="0"/>
              <a:buChar char="•"/>
            </a:pPr>
            <a:r>
              <a:rPr lang="ru-RU" dirty="0" smtClean="0"/>
              <a:t>распознавание биологических объектов и их изображений (клеток, тканей, органов, организмов, ядовитых грибов, растений и животных);</a:t>
            </a:r>
          </a:p>
          <a:p>
            <a:pPr marL="342900" lvl="0" indent="-342900" algn="just">
              <a:buFont typeface="Arial" panose="020B0604020202020204" pitchFamily="34" charset="0"/>
              <a:buChar char="•"/>
            </a:pPr>
            <a:r>
              <a:rPr lang="ru-RU" dirty="0" smtClean="0"/>
              <a:t>обоснование роли растений, животных, бактерий и вирусов в природе и жизни человека;</a:t>
            </a:r>
          </a:p>
          <a:p>
            <a:pPr marL="342900" lvl="0" indent="-342900" algn="just">
              <a:buFont typeface="Arial" panose="020B0604020202020204" pitchFamily="34" charset="0"/>
              <a:buChar char="•"/>
            </a:pPr>
            <a:r>
              <a:rPr lang="ru-RU" dirty="0" smtClean="0"/>
              <a:t>объяснение места человека в системе живой природы, связи организма человека со средой обитания, зависимости здоровья от состояния окружающей среды и образа жизни человека;</a:t>
            </a:r>
          </a:p>
          <a:p>
            <a:pPr marL="342900" lvl="0" indent="-342900" algn="just">
              <a:buFont typeface="Arial" panose="020B0604020202020204" pitchFamily="34" charset="0"/>
              <a:buChar char="•"/>
            </a:pPr>
            <a:r>
              <a:rPr lang="ru-RU" dirty="0" smtClean="0"/>
              <a:t>обоснование мер профилактики заболеваний человека и мер оказания неотложной помощи при кровотечениях, отравлениях, ожогах, обморожениях, травмах;</a:t>
            </a:r>
          </a:p>
          <a:p>
            <a:pPr marL="342900" lvl="0" indent="-342900" algn="just">
              <a:buFont typeface="Arial" panose="020B0604020202020204" pitchFamily="34" charset="0"/>
              <a:buChar char="•"/>
            </a:pPr>
            <a:r>
              <a:rPr lang="ru-RU" dirty="0" smtClean="0"/>
              <a:t>определение принадлежности биологических объектов к определенной систематической группе;</a:t>
            </a:r>
          </a:p>
          <a:p>
            <a:pPr marL="342900" lvl="0" indent="-342900" algn="just">
              <a:buFont typeface="Arial" panose="020B0604020202020204" pitchFamily="34" charset="0"/>
              <a:buChar char="•"/>
            </a:pPr>
            <a:r>
              <a:rPr lang="ru-RU" dirty="0" smtClean="0"/>
              <a:t>выявление черт приспособленности организмов к условиям среды обитания; </a:t>
            </a:r>
          </a:p>
          <a:p>
            <a:pPr marL="342900" lvl="0" indent="-342900" algn="just">
              <a:buFont typeface="Arial" panose="020B0604020202020204" pitchFamily="34" charset="0"/>
              <a:buChar char="•"/>
            </a:pPr>
            <a:r>
              <a:rPr lang="ru-RU" dirty="0" smtClean="0"/>
              <a:t>определение и классификация основных биологических понятий;</a:t>
            </a:r>
          </a:p>
          <a:p>
            <a:pPr marL="342900" lvl="0" indent="-342900" algn="just">
              <a:buFont typeface="Arial" panose="020B0604020202020204" pitchFamily="34" charset="0"/>
              <a:buChar char="•"/>
            </a:pPr>
            <a:r>
              <a:rPr lang="ru-RU" dirty="0" smtClean="0"/>
              <a:t>осознание роли биологического разнообразия в сохранении устойчивости жизни на Земле;</a:t>
            </a:r>
          </a:p>
          <a:p>
            <a:pPr marL="342900" lvl="0" indent="-342900" algn="just">
              <a:buFont typeface="Arial" panose="020B0604020202020204" pitchFamily="34" charset="0"/>
              <a:buChar char="•"/>
            </a:pPr>
            <a:r>
              <a:rPr lang="ru-RU" dirty="0" smtClean="0"/>
              <a:t>понимание значимости биологической науки и биологического образования.</a:t>
            </a:r>
            <a:endParaRPr lang="ru-RU" dirty="0"/>
          </a:p>
        </p:txBody>
      </p:sp>
    </p:spTree>
    <p:extLst>
      <p:ext uri="{BB962C8B-B14F-4D97-AF65-F5344CB8AC3E}">
        <p14:creationId xmlns:p14="http://schemas.microsoft.com/office/powerpoint/2010/main" val="605122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32656"/>
            <a:ext cx="8280920" cy="6186309"/>
          </a:xfrm>
          <a:prstGeom prst="rect">
            <a:avLst/>
          </a:prstGeom>
        </p:spPr>
        <p:txBody>
          <a:bodyPr wrap="square">
            <a:spAutoFit/>
          </a:bodyPr>
          <a:lstStyle/>
          <a:p>
            <a:r>
              <a:rPr lang="ru-RU" b="1" i="1" dirty="0"/>
              <a:t>Учебно-практическими задачами </a:t>
            </a:r>
            <a:r>
              <a:rPr lang="ru-RU" b="1" dirty="0"/>
              <a:t>школьного предмета биологии </a:t>
            </a:r>
            <a:r>
              <a:rPr lang="ru-RU" b="1" dirty="0" smtClean="0"/>
              <a:t>в основной школе выступают </a:t>
            </a:r>
            <a:r>
              <a:rPr lang="ru-RU" b="1" dirty="0"/>
              <a:t>следующие:</a:t>
            </a:r>
          </a:p>
          <a:p>
            <a:pPr marL="285750" lvl="0" indent="-285750">
              <a:buFont typeface="Arial" panose="020B0604020202020204" pitchFamily="34" charset="0"/>
              <a:buChar char="•"/>
            </a:pPr>
            <a:r>
              <a:rPr lang="ru-RU" dirty="0"/>
              <a:t>уверенное пользование биологической терминологией и </a:t>
            </a:r>
            <a:r>
              <a:rPr lang="ru-RU" dirty="0" smtClean="0"/>
              <a:t>символикой;</a:t>
            </a:r>
          </a:p>
          <a:p>
            <a:pPr marL="285750" lvl="0" indent="-285750">
              <a:buFont typeface="Arial" panose="020B0604020202020204" pitchFamily="34" charset="0"/>
              <a:buChar char="•"/>
            </a:pPr>
            <a:r>
              <a:rPr lang="ru-RU" dirty="0" smtClean="0"/>
              <a:t>овладение </a:t>
            </a:r>
            <a:r>
              <a:rPr lang="ru-RU" dirty="0"/>
              <a:t>основными методами биологии: наблюдение и описание биологических объектов и процессов; проведение простых биологических экспериментов, объяснение полученных </a:t>
            </a:r>
            <a:r>
              <a:rPr lang="ru-RU" dirty="0" smtClean="0"/>
              <a:t>результатов;</a:t>
            </a:r>
          </a:p>
          <a:p>
            <a:pPr marL="285750" lvl="0" indent="-285750">
              <a:buFont typeface="Arial" panose="020B0604020202020204" pitchFamily="34" charset="0"/>
              <a:buChar char="•"/>
            </a:pPr>
            <a:r>
              <a:rPr lang="ru-RU" dirty="0" smtClean="0"/>
              <a:t>овладение </a:t>
            </a:r>
            <a:r>
              <a:rPr lang="ru-RU" dirty="0"/>
              <a:t>умением  объяснять  результаты  биологических экспериментов, решать элементарные биологические </a:t>
            </a:r>
            <a:r>
              <a:rPr lang="ru-RU" dirty="0" smtClean="0"/>
              <a:t>задачи;</a:t>
            </a:r>
          </a:p>
          <a:p>
            <a:pPr marL="285750" lvl="0" indent="-285750">
              <a:buFont typeface="Arial" panose="020B0604020202020204" pitchFamily="34" charset="0"/>
              <a:buChar char="•"/>
            </a:pPr>
            <a:r>
              <a:rPr lang="ru-RU" dirty="0" smtClean="0"/>
              <a:t>овладение </a:t>
            </a:r>
            <a:r>
              <a:rPr lang="ru-RU" dirty="0"/>
              <a:t>умениями выявлять и оценивать антропогенные изменения в </a:t>
            </a:r>
            <a:r>
              <a:rPr lang="ru-RU" dirty="0" smtClean="0"/>
              <a:t>природе;</a:t>
            </a:r>
          </a:p>
          <a:p>
            <a:pPr marL="285750" lvl="0" indent="-285750">
              <a:buFont typeface="Arial" panose="020B0604020202020204" pitchFamily="34" charset="0"/>
              <a:buChar char="•"/>
            </a:pPr>
            <a:r>
              <a:rPr lang="ru-RU" dirty="0" smtClean="0"/>
              <a:t>овладение </a:t>
            </a:r>
            <a:r>
              <a:rPr lang="ru-RU" dirty="0"/>
              <a:t>умениями доказывать необходимость соблюдения правил поведения в природе и норм здорового образа </a:t>
            </a:r>
            <a:r>
              <a:rPr lang="ru-RU" dirty="0" smtClean="0"/>
              <a:t>жизни;</a:t>
            </a:r>
          </a:p>
          <a:p>
            <a:pPr marL="285750" lvl="0" indent="-285750">
              <a:buFont typeface="Arial" panose="020B0604020202020204" pitchFamily="34" charset="0"/>
              <a:buChar char="•"/>
            </a:pPr>
            <a:r>
              <a:rPr lang="ru-RU" dirty="0" smtClean="0"/>
              <a:t>знание </a:t>
            </a:r>
            <a:r>
              <a:rPr lang="ru-RU" dirty="0"/>
              <a:t>и соблюдение техники безопасности работы на уроках  биологии, на экскурсиях; правил безопасности работы с лабораторным оборудованием и биологическими </a:t>
            </a:r>
            <a:r>
              <a:rPr lang="ru-RU" dirty="0" smtClean="0"/>
              <a:t>объектами;</a:t>
            </a:r>
          </a:p>
          <a:p>
            <a:pPr marL="285750" lvl="0" indent="-285750">
              <a:buFont typeface="Arial" panose="020B0604020202020204" pitchFamily="34" charset="0"/>
              <a:buChar char="•"/>
            </a:pPr>
            <a:r>
              <a:rPr lang="ru-RU" dirty="0" smtClean="0"/>
              <a:t>владение </a:t>
            </a:r>
            <a:r>
              <a:rPr lang="ru-RU" dirty="0"/>
              <a:t>приемами оказания первой медицинской помощи при отравлениях, ожогах, обморожениях, вывихах, переломах костей, кровотечениях, при спасении </a:t>
            </a:r>
            <a:r>
              <a:rPr lang="ru-RU" dirty="0" smtClean="0"/>
              <a:t>утопающих;</a:t>
            </a:r>
          </a:p>
          <a:p>
            <a:pPr marL="285750" lvl="0" indent="-285750">
              <a:buFont typeface="Arial" panose="020B0604020202020204" pitchFamily="34" charset="0"/>
              <a:buChar char="•"/>
            </a:pPr>
            <a:r>
              <a:rPr lang="ru-RU" dirty="0" smtClean="0"/>
              <a:t>овладение </a:t>
            </a:r>
            <a:r>
              <a:rPr lang="ru-RU" dirty="0"/>
              <a:t>методами размножения растений и способами ухода за комнатными </a:t>
            </a:r>
            <a:r>
              <a:rPr lang="ru-RU" dirty="0" smtClean="0"/>
              <a:t>растениями;</a:t>
            </a:r>
          </a:p>
          <a:p>
            <a:pPr marL="285750" lvl="0" indent="-285750">
              <a:buFont typeface="Arial" panose="020B0604020202020204" pitchFamily="34" charset="0"/>
              <a:buChar char="•"/>
            </a:pPr>
            <a:r>
              <a:rPr lang="ru-RU" dirty="0" smtClean="0"/>
              <a:t>овладение </a:t>
            </a:r>
            <a:r>
              <a:rPr lang="ru-RU" dirty="0"/>
              <a:t>гигиеническими умениями и правилами ухода за своим организмом.</a:t>
            </a:r>
          </a:p>
        </p:txBody>
      </p:sp>
    </p:spTree>
    <p:extLst>
      <p:ext uri="{BB962C8B-B14F-4D97-AF65-F5344CB8AC3E}">
        <p14:creationId xmlns:p14="http://schemas.microsoft.com/office/powerpoint/2010/main" val="4161343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443841"/>
            <a:ext cx="7848872" cy="2677656"/>
          </a:xfrm>
          <a:prstGeom prst="rect">
            <a:avLst/>
          </a:prstGeom>
        </p:spPr>
        <p:txBody>
          <a:bodyPr wrap="square">
            <a:spAutoFit/>
          </a:bodyPr>
          <a:lstStyle/>
          <a:p>
            <a:pPr algn="just"/>
            <a:r>
              <a:rPr lang="ru-RU" sz="2400" b="1" i="1" dirty="0"/>
              <a:t>Задачное построение содержания </a:t>
            </a:r>
            <a:r>
              <a:rPr lang="ru-RU" sz="2400" dirty="0"/>
              <a:t>предмета биологии обусловливает </a:t>
            </a:r>
            <a:r>
              <a:rPr lang="ru-RU" sz="2400" b="1" i="1" dirty="0"/>
              <a:t>процесс усвоения содержания как процесс решения задач,</a:t>
            </a:r>
            <a:r>
              <a:rPr lang="ru-RU" sz="2400" dirty="0"/>
              <a:t> с одной стороны, требующий от учащихся применения </a:t>
            </a:r>
            <a:r>
              <a:rPr lang="ru-RU" sz="2400" dirty="0" smtClean="0"/>
              <a:t>различных умений;   </a:t>
            </a:r>
            <a:r>
              <a:rPr lang="ru-RU" sz="2400" dirty="0"/>
              <a:t>с другой стороны, – определяющий условия развития </a:t>
            </a:r>
            <a:r>
              <a:rPr lang="ru-RU" sz="2400" dirty="0" smtClean="0"/>
              <a:t>универсальных учебных действий</a:t>
            </a:r>
            <a:r>
              <a:rPr lang="ru-RU" sz="2400" dirty="0" smtClean="0"/>
              <a:t>. </a:t>
            </a:r>
            <a:endParaRPr lang="ru-RU" sz="2400" dirty="0" smtClean="0"/>
          </a:p>
        </p:txBody>
      </p:sp>
    </p:spTree>
    <p:extLst>
      <p:ext uri="{BB962C8B-B14F-4D97-AF65-F5344CB8AC3E}">
        <p14:creationId xmlns:p14="http://schemas.microsoft.com/office/powerpoint/2010/main" val="2475910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0648"/>
            <a:ext cx="8136904" cy="5632311"/>
          </a:xfrm>
          <a:prstGeom prst="rect">
            <a:avLst/>
          </a:prstGeom>
        </p:spPr>
        <p:txBody>
          <a:bodyPr wrap="square">
            <a:spAutoFit/>
          </a:bodyPr>
          <a:lstStyle/>
          <a:p>
            <a:pPr algn="just"/>
            <a:r>
              <a:rPr lang="ru-RU" sz="2400" dirty="0" smtClean="0"/>
              <a:t>В соответствии </a:t>
            </a:r>
            <a:r>
              <a:rPr lang="ru-RU" sz="2400" dirty="0"/>
              <a:t>с </a:t>
            </a:r>
            <a:r>
              <a:rPr lang="ru-RU" sz="2400" dirty="0" smtClean="0"/>
              <a:t>задачным подходом к отбору содержания  в процесс обучения биологии можно широко включать :</a:t>
            </a:r>
            <a:endParaRPr lang="ru-RU" sz="2400" dirty="0"/>
          </a:p>
          <a:p>
            <a:pPr marL="342900" lvl="0" indent="-342900">
              <a:buFont typeface="Arial" panose="020B0604020202020204" pitchFamily="34" charset="0"/>
              <a:buChar char="•"/>
            </a:pPr>
            <a:r>
              <a:rPr lang="ru-RU" sz="2400" dirty="0" smtClean="0"/>
              <a:t>ситуационные задачи; </a:t>
            </a:r>
          </a:p>
          <a:p>
            <a:pPr marL="342900" lvl="0" indent="-342900">
              <a:buFont typeface="Arial" panose="020B0604020202020204" pitchFamily="34" charset="0"/>
              <a:buChar char="•"/>
            </a:pPr>
            <a:r>
              <a:rPr lang="ru-RU" sz="2400" dirty="0" smtClean="0"/>
              <a:t>задачи, требующие </a:t>
            </a:r>
            <a:r>
              <a:rPr lang="ru-RU" sz="2400" dirty="0"/>
              <a:t>ценностной </a:t>
            </a:r>
            <a:r>
              <a:rPr lang="ru-RU" sz="2400" dirty="0" smtClean="0"/>
              <a:t>оценки;</a:t>
            </a:r>
          </a:p>
          <a:p>
            <a:pPr marL="342900" lvl="0" indent="-342900">
              <a:buFont typeface="Arial" panose="020B0604020202020204" pitchFamily="34" charset="0"/>
              <a:buChar char="•"/>
            </a:pPr>
            <a:r>
              <a:rPr lang="ru-RU" sz="2400" dirty="0" smtClean="0"/>
              <a:t>практико-ориентированные задачи и задания.</a:t>
            </a:r>
            <a:endParaRPr lang="ru-RU" sz="2400" dirty="0"/>
          </a:p>
          <a:p>
            <a:pPr algn="just"/>
            <a:r>
              <a:rPr lang="ru-RU" sz="2400" b="1" i="1" dirty="0" smtClean="0"/>
              <a:t>Задача </a:t>
            </a:r>
            <a:r>
              <a:rPr lang="ru-RU" sz="2400" dirty="0" smtClean="0"/>
              <a:t>задает содержание </a:t>
            </a:r>
            <a:r>
              <a:rPr lang="ru-RU" sz="2400" dirty="0"/>
              <a:t>и форму деятельности, </a:t>
            </a:r>
            <a:endParaRPr lang="ru-RU" sz="2400" dirty="0" smtClean="0"/>
          </a:p>
          <a:p>
            <a:pPr algn="just"/>
            <a:r>
              <a:rPr lang="ru-RU" sz="2400" dirty="0" smtClean="0"/>
              <a:t>ее </a:t>
            </a:r>
            <a:r>
              <a:rPr lang="ru-RU" sz="2400" dirty="0"/>
              <a:t>цель и </a:t>
            </a:r>
            <a:r>
              <a:rPr lang="ru-RU" sz="2400" dirty="0" smtClean="0"/>
              <a:t>способы. </a:t>
            </a:r>
          </a:p>
          <a:p>
            <a:pPr algn="just"/>
            <a:r>
              <a:rPr lang="ru-RU" sz="2400" b="1" i="1" dirty="0" smtClean="0"/>
              <a:t>Задача</a:t>
            </a:r>
            <a:r>
              <a:rPr lang="ru-RU" sz="2400" dirty="0" smtClean="0"/>
              <a:t> служит </a:t>
            </a:r>
            <a:r>
              <a:rPr lang="ru-RU" sz="2400" dirty="0"/>
              <a:t>и способом управления этой деятельностью. </a:t>
            </a:r>
            <a:endParaRPr lang="ru-RU" sz="2400" dirty="0" smtClean="0"/>
          </a:p>
          <a:p>
            <a:pPr algn="just"/>
            <a:r>
              <a:rPr lang="ru-RU" sz="2400" b="1" i="1" dirty="0" smtClean="0"/>
              <a:t>Деятельность </a:t>
            </a:r>
            <a:r>
              <a:rPr lang="ru-RU" sz="2400" b="1" i="1" dirty="0"/>
              <a:t>по решению задач </a:t>
            </a:r>
            <a:r>
              <a:rPr lang="ru-RU" sz="2400" dirty="0"/>
              <a:t>(заданий) - это не только усвоение знаний по предмету, но и предмет </a:t>
            </a:r>
            <a:r>
              <a:rPr lang="ru-RU" sz="2400" dirty="0" smtClean="0"/>
              <a:t>усвоения учебных действий – познавательных, регулятивных, коммуникативных. </a:t>
            </a:r>
            <a:endParaRPr lang="ru-RU" sz="2400" dirty="0" smtClean="0"/>
          </a:p>
          <a:p>
            <a:pPr algn="just"/>
            <a:endParaRPr lang="ru-RU" sz="2400" dirty="0"/>
          </a:p>
        </p:txBody>
      </p:sp>
    </p:spTree>
    <p:extLst>
      <p:ext uri="{BB962C8B-B14F-4D97-AF65-F5344CB8AC3E}">
        <p14:creationId xmlns:p14="http://schemas.microsoft.com/office/powerpoint/2010/main" val="1452586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74345"/>
            <a:ext cx="8136904" cy="6740307"/>
          </a:xfrm>
          <a:prstGeom prst="rect">
            <a:avLst/>
          </a:prstGeom>
        </p:spPr>
        <p:txBody>
          <a:bodyPr wrap="square">
            <a:spAutoFit/>
          </a:bodyPr>
          <a:lstStyle/>
          <a:p>
            <a:pPr algn="just"/>
            <a:r>
              <a:rPr lang="ru-RU" sz="2400" b="1" dirty="0" smtClean="0"/>
              <a:t>Примеры </a:t>
            </a:r>
            <a:r>
              <a:rPr lang="ru-RU" sz="2400" b="1" dirty="0"/>
              <a:t>заданий на применение знаний, для решения которых необходимы </a:t>
            </a:r>
            <a:r>
              <a:rPr lang="ru-RU" sz="2400" b="1" i="1" dirty="0" smtClean="0"/>
              <a:t>логические учебные действия.</a:t>
            </a:r>
            <a:endParaRPr lang="ru-RU" sz="2400" b="1" dirty="0"/>
          </a:p>
          <a:p>
            <a:pPr algn="just"/>
            <a:r>
              <a:rPr lang="ru-RU" sz="2400" i="1" dirty="0"/>
              <a:t>Задания на сравнение, выбор оснований и критериев для сравнения:</a:t>
            </a:r>
          </a:p>
          <a:p>
            <a:pPr lvl="0" algn="just"/>
            <a:r>
              <a:rPr lang="ru-RU" sz="2400" dirty="0" smtClean="0"/>
              <a:t>1. Дайте </a:t>
            </a:r>
            <a:r>
              <a:rPr lang="ru-RU" sz="2400" dirty="0"/>
              <a:t>определение понятиям «дыхание» и «газообмен». Сравните эти понятия. Можно ли эти понятия употреблять как синонимы? Сравните процессы газообмена в легких и тканях. По каким основаниям различаются эти процессы? С чем связаны различия в составе вдыхаемого и выдыхаемого воздуха?</a:t>
            </a:r>
            <a:endParaRPr lang="ru-RU" sz="2400" dirty="0" smtClean="0">
              <a:effectLst/>
            </a:endParaRPr>
          </a:p>
          <a:p>
            <a:pPr lvl="0" algn="just"/>
            <a:r>
              <a:rPr lang="ru-RU" sz="2400" dirty="0" smtClean="0"/>
              <a:t>2. Сравните </a:t>
            </a:r>
            <a:r>
              <a:rPr lang="ru-RU" sz="2400" dirty="0"/>
              <a:t>понятия «орган слуха» и «слуховой анализатор». В чем состоит отличие слухового анализатора от органа слуха? Какое значение имеют знания о строении органа слуха и структуре слухового анализатора для установления причин глухоты?</a:t>
            </a:r>
          </a:p>
        </p:txBody>
      </p:sp>
    </p:spTree>
    <p:extLst>
      <p:ext uri="{BB962C8B-B14F-4D97-AF65-F5344CB8AC3E}">
        <p14:creationId xmlns:p14="http://schemas.microsoft.com/office/powerpoint/2010/main" val="2766401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3623" y="692696"/>
            <a:ext cx="7560840" cy="4154984"/>
          </a:xfrm>
          <a:prstGeom prst="rect">
            <a:avLst/>
          </a:prstGeom>
        </p:spPr>
        <p:txBody>
          <a:bodyPr wrap="square">
            <a:spAutoFit/>
          </a:bodyPr>
          <a:lstStyle/>
          <a:p>
            <a:r>
              <a:rPr lang="ru-RU" sz="2400" i="1" dirty="0"/>
              <a:t>Задания на классификацию объектов, выбор оснований и критериев для подразделения:</a:t>
            </a:r>
          </a:p>
          <a:p>
            <a:pPr lvl="0"/>
            <a:r>
              <a:rPr lang="ru-RU" sz="2400" dirty="0" smtClean="0"/>
              <a:t>1.Определите </a:t>
            </a:r>
            <a:r>
              <a:rPr lang="ru-RU" sz="2400" dirty="0"/>
              <a:t>критерий, который лежит в основе классификации тканей. На какие группы и подгруппы классифицируют ткани организма человека? Составьте схему понятий, отражающую классификацию тканей организма человека.</a:t>
            </a:r>
            <a:endParaRPr lang="ru-RU" sz="2400" dirty="0" smtClean="0">
              <a:effectLst/>
            </a:endParaRPr>
          </a:p>
          <a:p>
            <a:pPr lvl="0"/>
            <a:r>
              <a:rPr lang="ru-RU" sz="2400" dirty="0" smtClean="0"/>
              <a:t>2.Составьте </a:t>
            </a:r>
            <a:r>
              <a:rPr lang="ru-RU" sz="2400" dirty="0"/>
              <a:t>схему понятий, отражающую классификацию нервной системы. </a:t>
            </a:r>
            <a:r>
              <a:rPr lang="ru-RU" sz="2400" dirty="0" smtClean="0"/>
              <a:t>Какие критерии можно применять при классификации отделов нервной системы?</a:t>
            </a:r>
            <a:endParaRPr lang="ru-RU" sz="2400" dirty="0">
              <a:effectLst/>
            </a:endParaRPr>
          </a:p>
        </p:txBody>
      </p:sp>
    </p:spTree>
    <p:extLst>
      <p:ext uri="{BB962C8B-B14F-4D97-AF65-F5344CB8AC3E}">
        <p14:creationId xmlns:p14="http://schemas.microsoft.com/office/powerpoint/2010/main" val="669944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332656"/>
            <a:ext cx="7776864" cy="2677656"/>
          </a:xfrm>
          <a:prstGeom prst="rect">
            <a:avLst/>
          </a:prstGeom>
        </p:spPr>
        <p:txBody>
          <a:bodyPr wrap="square">
            <a:spAutoFit/>
          </a:bodyPr>
          <a:lstStyle/>
          <a:p>
            <a:r>
              <a:rPr lang="ru-RU" sz="2400" b="1" dirty="0"/>
              <a:t>«…</a:t>
            </a:r>
            <a:r>
              <a:rPr lang="ru-RU" sz="2800" b="1" i="1" dirty="0"/>
              <a:t>Научное и педагогическое изложение науки – </a:t>
            </a:r>
            <a:r>
              <a:rPr lang="ru-RU" sz="2800" b="1" i="1" dirty="0" smtClean="0"/>
              <a:t>это </a:t>
            </a:r>
            <a:r>
              <a:rPr lang="ru-RU" sz="2800" b="1" i="1" dirty="0"/>
              <a:t>две разные вещи… </a:t>
            </a:r>
            <a:r>
              <a:rPr lang="ru-RU" sz="2800" b="1" i="1" dirty="0" smtClean="0"/>
              <a:t>Педагоги </a:t>
            </a:r>
            <a:r>
              <a:rPr lang="ru-RU" sz="2800" b="1" i="1" dirty="0"/>
              <a:t>всех стран </a:t>
            </a:r>
            <a:r>
              <a:rPr lang="ru-RU" sz="2800" b="1" i="1" dirty="0" smtClean="0"/>
              <a:t>деятельно </a:t>
            </a:r>
            <a:r>
              <a:rPr lang="ru-RU" sz="2800" b="1" i="1" dirty="0"/>
              <a:t>трудятся над переработкой </a:t>
            </a:r>
            <a:endParaRPr lang="ru-RU" sz="2800" dirty="0"/>
          </a:p>
          <a:p>
            <a:r>
              <a:rPr lang="ru-RU" sz="2800" b="1" i="1" dirty="0"/>
              <a:t>научных систем в педагогические»</a:t>
            </a:r>
            <a:endParaRPr lang="ru-RU" sz="2800" dirty="0"/>
          </a:p>
          <a:p>
            <a:pPr algn="r"/>
            <a:r>
              <a:rPr lang="ru-RU" sz="2800" dirty="0"/>
              <a:t>К. Д. Ушинский</a:t>
            </a:r>
          </a:p>
        </p:txBody>
      </p:sp>
    </p:spTree>
    <p:extLst>
      <p:ext uri="{BB962C8B-B14F-4D97-AF65-F5344CB8AC3E}">
        <p14:creationId xmlns:p14="http://schemas.microsoft.com/office/powerpoint/2010/main" val="2883213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443841"/>
            <a:ext cx="7848872" cy="4524315"/>
          </a:xfrm>
          <a:prstGeom prst="rect">
            <a:avLst/>
          </a:prstGeom>
        </p:spPr>
        <p:txBody>
          <a:bodyPr wrap="square">
            <a:spAutoFit/>
          </a:bodyPr>
          <a:lstStyle/>
          <a:p>
            <a:pPr algn="just"/>
            <a:r>
              <a:rPr lang="ru-RU" sz="2400" i="1" dirty="0"/>
              <a:t>Задания на установление причинно-следственных связе</a:t>
            </a:r>
            <a:r>
              <a:rPr lang="ru-RU" sz="2400" dirty="0"/>
              <a:t>й:</a:t>
            </a:r>
          </a:p>
          <a:p>
            <a:pPr lvl="0" algn="just"/>
            <a:r>
              <a:rPr lang="ru-RU" sz="2400" dirty="0" smtClean="0"/>
              <a:t>1. Установите </a:t>
            </a:r>
            <a:r>
              <a:rPr lang="ru-RU" sz="2400" dirty="0"/>
              <a:t>связь строения эритроцитов (артерий, вен, капилляров; дыхательных путей и легких; оболочек глаза; органа слуха) с выполняемыми функциями. </a:t>
            </a:r>
            <a:endParaRPr lang="ru-RU" sz="2400" dirty="0" smtClean="0">
              <a:effectLst/>
            </a:endParaRPr>
          </a:p>
          <a:p>
            <a:pPr lvl="0" algn="just"/>
            <a:r>
              <a:rPr lang="ru-RU" sz="2400" dirty="0" smtClean="0"/>
              <a:t>2. Определите </a:t>
            </a:r>
            <a:r>
              <a:rPr lang="ru-RU" sz="2400" dirty="0"/>
              <a:t>связь строения дермы с выполняемыми функциями. Перечислите функции кожи. С какими особенностями строения кожи связана каждая из функций? Какова роль кожи в терморегуляции организма человека? Каков механизм потоотделения? </a:t>
            </a:r>
            <a:endParaRPr lang="ru-RU" sz="2400" dirty="0">
              <a:effectLst/>
            </a:endParaRPr>
          </a:p>
        </p:txBody>
      </p:sp>
    </p:spTree>
    <p:extLst>
      <p:ext uri="{BB962C8B-B14F-4D97-AF65-F5344CB8AC3E}">
        <p14:creationId xmlns:p14="http://schemas.microsoft.com/office/powerpoint/2010/main" val="32711797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04664"/>
            <a:ext cx="8064896" cy="5693866"/>
          </a:xfrm>
          <a:prstGeom prst="rect">
            <a:avLst/>
          </a:prstGeom>
        </p:spPr>
        <p:txBody>
          <a:bodyPr wrap="square">
            <a:spAutoFit/>
          </a:bodyPr>
          <a:lstStyle/>
          <a:p>
            <a:pPr algn="just"/>
            <a:r>
              <a:rPr lang="ru-RU" sz="2800" i="1" dirty="0"/>
              <a:t>Задания на выведение следствий, формулирование умозаключений и выводов на основе аргументации:</a:t>
            </a:r>
          </a:p>
          <a:p>
            <a:pPr lvl="0" algn="just"/>
            <a:r>
              <a:rPr lang="ru-RU" sz="2800" dirty="0" smtClean="0"/>
              <a:t>1. Докажите</a:t>
            </a:r>
            <a:r>
              <a:rPr lang="ru-RU" sz="2800" dirty="0"/>
              <a:t>, что клетка является структурной и функциональной единицей организма человека; «клетка – сложная живая система», исходя из положения «система – совокупность взаимосвязанных элементов, образующих определенную целостность, единство».</a:t>
            </a:r>
            <a:endParaRPr lang="ru-RU" sz="2800" dirty="0" smtClean="0">
              <a:effectLst/>
            </a:endParaRPr>
          </a:p>
          <a:p>
            <a:pPr lvl="0" algn="just"/>
            <a:r>
              <a:rPr lang="ru-RU" sz="2800" dirty="0" smtClean="0"/>
              <a:t>2. На </a:t>
            </a:r>
            <a:r>
              <a:rPr lang="ru-RU" sz="2800" dirty="0"/>
              <a:t>примере фактов о регуляции дыхания докажите, что организм человека - саморегулирующаяся система.</a:t>
            </a:r>
            <a:endParaRPr lang="ru-RU" sz="2800" dirty="0">
              <a:effectLst/>
            </a:endParaRPr>
          </a:p>
        </p:txBody>
      </p:sp>
    </p:spTree>
    <p:extLst>
      <p:ext uri="{BB962C8B-B14F-4D97-AF65-F5344CB8AC3E}">
        <p14:creationId xmlns:p14="http://schemas.microsoft.com/office/powerpoint/2010/main" val="4198963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836712"/>
            <a:ext cx="8352928" cy="5324535"/>
          </a:xfrm>
          <a:prstGeom prst="rect">
            <a:avLst/>
          </a:prstGeom>
        </p:spPr>
        <p:txBody>
          <a:bodyPr wrap="square">
            <a:spAutoFit/>
          </a:bodyPr>
          <a:lstStyle/>
          <a:p>
            <a:pPr algn="just"/>
            <a:r>
              <a:rPr lang="ru-RU" sz="2400" b="1" i="1" dirty="0" smtClean="0"/>
              <a:t>Задания</a:t>
            </a:r>
            <a:r>
              <a:rPr lang="ru-RU" sz="2400" b="1" i="1" dirty="0"/>
              <a:t>, для решения которых необходимы </a:t>
            </a:r>
            <a:r>
              <a:rPr lang="ru-RU" sz="2400" b="1" i="1" dirty="0" err="1"/>
              <a:t>общеучебные</a:t>
            </a:r>
            <a:r>
              <a:rPr lang="ru-RU" sz="2400" b="1" i="1" dirty="0"/>
              <a:t> УУД </a:t>
            </a:r>
            <a:endParaRPr lang="ru-RU" sz="2400" b="1" i="1" dirty="0" smtClean="0"/>
          </a:p>
          <a:p>
            <a:r>
              <a:rPr lang="ru-RU" sz="2400" i="1" dirty="0" smtClean="0"/>
              <a:t>Задания </a:t>
            </a:r>
            <a:r>
              <a:rPr lang="ru-RU" sz="2400" i="1" dirty="0"/>
              <a:t>на применение методов информационного поиска, определение основной и второстепенной информации, выделение необходимой информации:</a:t>
            </a:r>
          </a:p>
          <a:p>
            <a:pPr lvl="0" algn="just"/>
            <a:r>
              <a:rPr lang="ru-RU" sz="2000" dirty="0" smtClean="0"/>
              <a:t>1. В </a:t>
            </a:r>
            <a:r>
              <a:rPr lang="ru-RU" sz="2000" dirty="0"/>
              <a:t>тексте параграфа «Методы изучения пищеварения» и дополнительных источниках  найдите информацию о фистульной методике. Объясните значение этой методики для изучения пищеварения. Кто из ученых впервые предложил ее и применил ее на практике? В чем было выражено признание научных достижений этого ученого на международном уровне?</a:t>
            </a:r>
            <a:endParaRPr lang="ru-RU" sz="2000" dirty="0" smtClean="0">
              <a:effectLst/>
            </a:endParaRPr>
          </a:p>
          <a:p>
            <a:pPr lvl="0" algn="just"/>
            <a:r>
              <a:rPr lang="ru-RU" sz="2000" dirty="0" smtClean="0"/>
              <a:t>2. Из </a:t>
            </a:r>
            <a:r>
              <a:rPr lang="ru-RU" sz="2000" dirty="0"/>
              <a:t>текста параграфа «Развитие организма человека» и дополнительных источников информации выясните, какие факторы могут влиять на развитие зародыша и плода. Какими причинами определяются критические периода развития зародыша человека? Почему это важно знать каждому человеку?</a:t>
            </a:r>
          </a:p>
        </p:txBody>
      </p:sp>
    </p:spTree>
    <p:extLst>
      <p:ext uri="{BB962C8B-B14F-4D97-AF65-F5344CB8AC3E}">
        <p14:creationId xmlns:p14="http://schemas.microsoft.com/office/powerpoint/2010/main" val="40265308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166843"/>
            <a:ext cx="7992888" cy="4893647"/>
          </a:xfrm>
          <a:prstGeom prst="rect">
            <a:avLst/>
          </a:prstGeom>
        </p:spPr>
        <p:txBody>
          <a:bodyPr wrap="square">
            <a:spAutoFit/>
          </a:bodyPr>
          <a:lstStyle/>
          <a:p>
            <a:pPr algn="just"/>
            <a:r>
              <a:rPr lang="ru-RU" sz="2400" i="1" dirty="0"/>
              <a:t>Задания на выдвижение гипотез о связях и закономерностях событий, процессов, объектов и явлений:</a:t>
            </a:r>
          </a:p>
          <a:p>
            <a:pPr lvl="0" algn="just"/>
            <a:r>
              <a:rPr lang="ru-RU" sz="2400" dirty="0" smtClean="0"/>
              <a:t>1.Объясните</a:t>
            </a:r>
            <a:r>
              <a:rPr lang="ru-RU" sz="2400" dirty="0"/>
              <a:t>, почему людям с хроническими заболеваниями органов дыхания полезно проводить отпуск в хвойных лесах, в горных местностях, на морском побережье с сухим климатом. Почему горожане чаще страдают от болезней органов дыхания, чем сельские жители?</a:t>
            </a:r>
            <a:endParaRPr lang="ru-RU" sz="2400" dirty="0" smtClean="0">
              <a:effectLst/>
            </a:endParaRPr>
          </a:p>
          <a:p>
            <a:pPr lvl="0" algn="just"/>
            <a:r>
              <a:rPr lang="ru-RU" sz="2400" dirty="0" smtClean="0"/>
              <a:t>2. Предположите</a:t>
            </a:r>
            <a:r>
              <a:rPr lang="ru-RU" sz="2400" dirty="0"/>
              <a:t>, какими могут быть причины глухоты, помимо нарушений строения и функций органа слуха? Какими могут быть причины слепоты без нарушения целостности глаз?</a:t>
            </a:r>
          </a:p>
        </p:txBody>
      </p:sp>
    </p:spTree>
    <p:extLst>
      <p:ext uri="{BB962C8B-B14F-4D97-AF65-F5344CB8AC3E}">
        <p14:creationId xmlns:p14="http://schemas.microsoft.com/office/powerpoint/2010/main" val="33631366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58847"/>
            <a:ext cx="7992888" cy="6370975"/>
          </a:xfrm>
          <a:prstGeom prst="rect">
            <a:avLst/>
          </a:prstGeom>
        </p:spPr>
        <p:txBody>
          <a:bodyPr wrap="square">
            <a:spAutoFit/>
          </a:bodyPr>
          <a:lstStyle/>
          <a:p>
            <a:pPr algn="just"/>
            <a:r>
              <a:rPr lang="ru-RU" sz="2400" i="1" dirty="0"/>
              <a:t>Задания на преобразование информации из одного вида в другой (таблицу, текст и т.п.):</a:t>
            </a:r>
          </a:p>
          <a:p>
            <a:pPr lvl="0" algn="just"/>
            <a:r>
              <a:rPr lang="ru-RU" sz="2400" dirty="0" smtClean="0"/>
              <a:t>1. Текст </a:t>
            </a:r>
            <a:r>
              <a:rPr lang="ru-RU" sz="2400" dirty="0"/>
              <a:t>параграфа преобразуйте в таблицу «Нарушения деятельности желез внутренней секреции», где укажите: а) название железы; б) признаки гиперфункции; в) признаки гипофункции.</a:t>
            </a:r>
          </a:p>
          <a:p>
            <a:pPr lvl="0" algn="just"/>
            <a:r>
              <a:rPr lang="ru-RU" sz="2400" dirty="0" smtClean="0"/>
              <a:t>2. На </a:t>
            </a:r>
            <a:r>
              <a:rPr lang="ru-RU" sz="2400" dirty="0"/>
              <a:t>основе изучения рисунка «Поперечный срез спинного мозга» опишите, какие структуры спинного мозга можно различить. Выполните рисунок-схему «Поперечный разрез спинного мозга» (в правой половине поперечного среза обозначьте рефлекторную дугу безусловного </a:t>
            </a:r>
            <a:r>
              <a:rPr lang="ru-RU" sz="2400" dirty="0" err="1"/>
              <a:t>двухнейронного</a:t>
            </a:r>
            <a:r>
              <a:rPr lang="ru-RU" sz="2400" dirty="0"/>
              <a:t> рефлекса, в левой – </a:t>
            </a:r>
            <a:r>
              <a:rPr lang="ru-RU" sz="2400" dirty="0" err="1"/>
              <a:t>трехнейронного</a:t>
            </a:r>
            <a:r>
              <a:rPr lang="ru-RU" sz="2400" dirty="0"/>
              <a:t>).</a:t>
            </a:r>
            <a:endParaRPr lang="ru-RU" sz="2400" dirty="0" smtClean="0">
              <a:effectLst/>
            </a:endParaRPr>
          </a:p>
          <a:p>
            <a:pPr lvl="0" algn="just"/>
            <a:r>
              <a:rPr lang="ru-RU" sz="2400" dirty="0" smtClean="0"/>
              <a:t>3.Изучите </a:t>
            </a:r>
            <a:r>
              <a:rPr lang="ru-RU" sz="2400" dirty="0"/>
              <a:t>текст параграфа «Гуморальная регуляция» и составьте логическую схему понятий, отражающую механизм действия адреналина на сосуды.</a:t>
            </a:r>
            <a:endParaRPr lang="ru-RU" sz="2400" dirty="0">
              <a:effectLst/>
            </a:endParaRPr>
          </a:p>
        </p:txBody>
      </p:sp>
    </p:spTree>
    <p:extLst>
      <p:ext uri="{BB962C8B-B14F-4D97-AF65-F5344CB8AC3E}">
        <p14:creationId xmlns:p14="http://schemas.microsoft.com/office/powerpoint/2010/main" val="6900822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720840"/>
            <a:ext cx="8208912" cy="3785652"/>
          </a:xfrm>
          <a:prstGeom prst="rect">
            <a:avLst/>
          </a:prstGeom>
        </p:spPr>
        <p:txBody>
          <a:bodyPr wrap="square">
            <a:spAutoFit/>
          </a:bodyPr>
          <a:lstStyle/>
          <a:p>
            <a:pPr algn="just"/>
            <a:r>
              <a:rPr lang="ru-RU" sz="2400" i="1" dirty="0"/>
              <a:t>Задания на осознание свойств предмета – общих, различных, существенных, несущественных:</a:t>
            </a:r>
            <a:endParaRPr lang="ru-RU" sz="2400" i="1" dirty="0" smtClean="0">
              <a:effectLst/>
            </a:endParaRPr>
          </a:p>
          <a:p>
            <a:pPr lvl="0" algn="just"/>
            <a:r>
              <a:rPr lang="ru-RU" sz="2400" dirty="0" smtClean="0"/>
              <a:t>1.Объясните </a:t>
            </a:r>
            <a:r>
              <a:rPr lang="ru-RU" sz="2400" dirty="0"/>
              <a:t>влияние гормонов поджелудочной железы на углеводный обмен. Назовите факторы, стимулирующие развитие сахарного диабета. Докажите, что поджелудочная железа – орган смешанной секреции.</a:t>
            </a:r>
          </a:p>
          <a:p>
            <a:pPr lvl="0" algn="just"/>
            <a:r>
              <a:rPr lang="ru-RU" sz="2400" dirty="0" smtClean="0"/>
              <a:t>2.Объясните</a:t>
            </a:r>
            <a:r>
              <a:rPr lang="ru-RU" sz="2400" dirty="0"/>
              <a:t>, в чем состоят сущность и значение иммунитета. Определите роль фагоцитоза в иммунитете.</a:t>
            </a:r>
            <a:endParaRPr lang="ru-RU" sz="2400" dirty="0">
              <a:effectLst/>
            </a:endParaRPr>
          </a:p>
        </p:txBody>
      </p:sp>
    </p:spTree>
    <p:extLst>
      <p:ext uri="{BB962C8B-B14F-4D97-AF65-F5344CB8AC3E}">
        <p14:creationId xmlns:p14="http://schemas.microsoft.com/office/powerpoint/2010/main" val="1531225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280920" cy="5509200"/>
          </a:xfrm>
          <a:prstGeom prst="rect">
            <a:avLst/>
          </a:prstGeom>
        </p:spPr>
        <p:txBody>
          <a:bodyPr wrap="square">
            <a:spAutoFit/>
          </a:bodyPr>
          <a:lstStyle/>
          <a:p>
            <a:pPr algn="just"/>
            <a:r>
              <a:rPr lang="ru-RU" sz="2400" i="1" dirty="0"/>
              <a:t>Задания на рефлексию способов и условий действия, контроль и оценку процесса и результата деятельности:</a:t>
            </a:r>
          </a:p>
          <a:p>
            <a:pPr lvl="0" algn="just"/>
            <a:r>
              <a:rPr lang="ru-RU" sz="2000" dirty="0" smtClean="0"/>
              <a:t>1. Назовите </a:t>
            </a:r>
            <a:r>
              <a:rPr lang="ru-RU" sz="2000" dirty="0"/>
              <a:t>правила транспортировки пострадавших с подозрением на перелом кости. Дайте обоснование правилам наложения шины при переломах конечностей. Выполните упражнения по наложению шины при подозрении на перелом костей предплечья; перелом бедренной кости. Какие знания необходимы для выполнения этих упражнений? Как проверить правильность выполненных вами действий по наложению шины?</a:t>
            </a:r>
          </a:p>
          <a:p>
            <a:pPr lvl="0" algn="just"/>
            <a:r>
              <a:rPr lang="ru-RU" sz="2000" dirty="0" smtClean="0"/>
              <a:t>2. Обоснуйте  </a:t>
            </a:r>
            <a:r>
              <a:rPr lang="ru-RU" sz="2000" dirty="0"/>
              <a:t>правила остановки артериального (венозного, капиллярного) кровотечения. Назовите меры, которые следует применять для остановки носового кровотечения. Почему при носовом кровотечении нельзя запрокидывать голову? Выполните упражнения по остановке  предполагаемого кровотечения (венозного, артериального). Какие знания необходимы для правильного проведения мероприятия остановки кровотечения? </a:t>
            </a:r>
            <a:endParaRPr lang="ru-RU" sz="2000" dirty="0">
              <a:effectLst/>
            </a:endParaRPr>
          </a:p>
        </p:txBody>
      </p:sp>
    </p:spTree>
    <p:extLst>
      <p:ext uri="{BB962C8B-B14F-4D97-AF65-F5344CB8AC3E}">
        <p14:creationId xmlns:p14="http://schemas.microsoft.com/office/powerpoint/2010/main" val="4063854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9852" y="117693"/>
            <a:ext cx="8208912" cy="6740307"/>
          </a:xfrm>
          <a:prstGeom prst="rect">
            <a:avLst/>
          </a:prstGeom>
        </p:spPr>
        <p:txBody>
          <a:bodyPr wrap="square">
            <a:spAutoFit/>
          </a:bodyPr>
          <a:lstStyle/>
          <a:p>
            <a:pPr algn="just"/>
            <a:r>
              <a:rPr lang="ru-RU" sz="2400" b="1" i="1" dirty="0"/>
              <a:t>Задания, решение которых предполагает применение и развитие коммуникативных </a:t>
            </a:r>
            <a:r>
              <a:rPr lang="ru-RU" sz="2400" b="1" i="1" dirty="0" smtClean="0"/>
              <a:t>учебных действий:</a:t>
            </a:r>
            <a:endParaRPr lang="ru-RU" sz="2400" b="1" i="1" dirty="0" smtClean="0"/>
          </a:p>
          <a:p>
            <a:pPr algn="just"/>
            <a:r>
              <a:rPr lang="ru-RU" sz="2000" dirty="0" smtClean="0"/>
              <a:t>Задания </a:t>
            </a:r>
            <a:r>
              <a:rPr lang="ru-RU" sz="2000" dirty="0"/>
              <a:t>для выполнения в </a:t>
            </a:r>
            <a:r>
              <a:rPr lang="ru-RU" sz="2000" dirty="0" smtClean="0"/>
              <a:t>группе предполагают </a:t>
            </a:r>
            <a:r>
              <a:rPr lang="ru-RU" sz="2000" dirty="0"/>
              <a:t>применение умений определять общие цели, распределять роли, договариваться друг с другом, выражать свои мысли в соответствии с задачами и условиями коммуникации; планировать учебное сотрудничество с учителем и сверстниками; разрешать возникающие конфликты и др.)</a:t>
            </a:r>
          </a:p>
          <a:p>
            <a:pPr lvl="0" algn="just"/>
            <a:r>
              <a:rPr lang="ru-RU" sz="2000" dirty="0" smtClean="0"/>
              <a:t>1.Используя </a:t>
            </a:r>
            <a:r>
              <a:rPr lang="ru-RU" sz="2000" dirty="0"/>
              <a:t>дополнительную литературу и Интернет-ресурсы (каталог ссылок на образовательные ресурсы Интернета по разделу "Биология"), найдите  информацию об истории переливания крови и  о достижениях современной трансфузиологии.  Обсудите новые для вас факты  с  другими учащимися, подготовьте групповое сообщение и дополните рубрику «Это интересно».</a:t>
            </a:r>
          </a:p>
          <a:p>
            <a:pPr lvl="0" algn="just"/>
            <a:r>
              <a:rPr lang="ru-RU" sz="2000" dirty="0" smtClean="0"/>
              <a:t>2.В </a:t>
            </a:r>
            <a:r>
              <a:rPr lang="ru-RU" sz="2000" dirty="0"/>
              <a:t>рамках исследовательского проекта сообщения подготовьте групповые сообщения к урокам на тему: «Биологи - лауреаты Нобелевской премии», «Роль науки биологии в жизни современного человека», «Биология для решения глобальных проблем человечества» и др.</a:t>
            </a:r>
          </a:p>
        </p:txBody>
      </p:sp>
    </p:spTree>
    <p:extLst>
      <p:ext uri="{BB962C8B-B14F-4D97-AF65-F5344CB8AC3E}">
        <p14:creationId xmlns:p14="http://schemas.microsoft.com/office/powerpoint/2010/main" val="22091381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2656"/>
            <a:ext cx="8352928" cy="5724644"/>
          </a:xfrm>
          <a:prstGeom prst="rect">
            <a:avLst/>
          </a:prstGeom>
        </p:spPr>
        <p:txBody>
          <a:bodyPr wrap="square">
            <a:spAutoFit/>
          </a:bodyPr>
          <a:lstStyle/>
          <a:p>
            <a:pPr algn="just"/>
            <a:r>
              <a:rPr lang="ru-RU" sz="2400" b="1" i="1" dirty="0"/>
              <a:t>Задания, решение которых направлено на развитие личностных </a:t>
            </a:r>
            <a:r>
              <a:rPr lang="ru-RU" sz="2400" b="1" i="1" dirty="0" smtClean="0"/>
              <a:t>учебных действий:</a:t>
            </a:r>
            <a:endParaRPr lang="ru-RU" sz="2400" b="1" dirty="0"/>
          </a:p>
          <a:p>
            <a:pPr lvl="0" algn="just"/>
            <a:r>
              <a:rPr lang="ru-RU" sz="2000" dirty="0" smtClean="0"/>
              <a:t>1. Сахарный </a:t>
            </a:r>
            <a:r>
              <a:rPr lang="ru-RU" sz="2000" dirty="0"/>
              <a:t>диабет – тяжелое заболевание, распространенное среди взрослого и даже детского населения. Как вы считаете, знания о факторах развития этого заболевания могут быть полезными в практической жизни людей? Сформулируйте меры профилактики заболевания сахарным диабетом.</a:t>
            </a:r>
            <a:endParaRPr lang="ru-RU" sz="2000" dirty="0" smtClean="0">
              <a:effectLst/>
            </a:endParaRPr>
          </a:p>
          <a:p>
            <a:pPr lvl="0" algn="just"/>
            <a:r>
              <a:rPr lang="ru-RU" sz="2000" dirty="0" smtClean="0"/>
              <a:t>2. Приведите </a:t>
            </a:r>
            <a:r>
              <a:rPr lang="ru-RU" sz="2000" dirty="0"/>
              <a:t>доказательства в пользу этого суждения: «Здоровые зубы –  это не только красота, но и благополучие организма человека».  Оцените свои ежедневные действия по уходу зубов и ротовой полости с точки зрения их соответствия гигиеническим правилам.</a:t>
            </a:r>
            <a:endParaRPr lang="ru-RU" sz="2000" dirty="0" smtClean="0">
              <a:effectLst/>
            </a:endParaRPr>
          </a:p>
          <a:p>
            <a:pPr lvl="0" algn="just"/>
            <a:r>
              <a:rPr lang="ru-RU" sz="2000" dirty="0" smtClean="0"/>
              <a:t>3. На </a:t>
            </a:r>
            <a:r>
              <a:rPr lang="ru-RU" sz="2000" dirty="0"/>
              <a:t>кожу оказывает влияние множество внутренних и внешних факторов. Что нового и важного для себя вы узнали при изучении темы «Покровы тела»? Назовите возможные меры профилактики кожных заболеваний. Какими из них вы пренебрегали в своей жизни? Какие знания станут для вас руководством к </a:t>
            </a:r>
            <a:r>
              <a:rPr lang="ru-RU" dirty="0"/>
              <a:t>действию в целях защиты кожи и ногтей от грибковых заболеваний?</a:t>
            </a:r>
          </a:p>
        </p:txBody>
      </p:sp>
    </p:spTree>
    <p:extLst>
      <p:ext uri="{BB962C8B-B14F-4D97-AF65-F5344CB8AC3E}">
        <p14:creationId xmlns:p14="http://schemas.microsoft.com/office/powerpoint/2010/main" val="366849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3036" y="548680"/>
            <a:ext cx="7848872" cy="4524315"/>
          </a:xfrm>
          <a:prstGeom prst="rect">
            <a:avLst/>
          </a:prstGeom>
        </p:spPr>
        <p:txBody>
          <a:bodyPr wrap="square">
            <a:spAutoFit/>
          </a:bodyPr>
          <a:lstStyle/>
          <a:p>
            <a:pPr algn="just"/>
            <a:r>
              <a:rPr lang="ru-RU" sz="3600" kern="50" dirty="0" smtClean="0">
                <a:solidFill>
                  <a:srgbClr val="202020"/>
                </a:solidFill>
                <a:effectLst/>
                <a:latin typeface="Times New Roman"/>
                <a:ea typeface="NSimSun"/>
                <a:cs typeface="Aharoni" panose="02010803020104030203" pitchFamily="2" charset="-79"/>
              </a:rPr>
              <a:t>Культура и социальный опыт - </a:t>
            </a:r>
            <a:r>
              <a:rPr lang="ru-RU" sz="3600" kern="50" dirty="0" smtClean="0">
                <a:solidFill>
                  <a:srgbClr val="202020"/>
                </a:solidFill>
                <a:latin typeface="Times New Roman"/>
                <a:ea typeface="NSimSun"/>
                <a:cs typeface="Aharoni" panose="02010803020104030203" pitchFamily="2" charset="-79"/>
              </a:rPr>
              <a:t>и</a:t>
            </a:r>
            <a:r>
              <a:rPr lang="ru-RU" sz="3600" kern="50" dirty="0" smtClean="0">
                <a:solidFill>
                  <a:srgbClr val="202020"/>
                </a:solidFill>
                <a:effectLst/>
                <a:latin typeface="Times New Roman"/>
                <a:ea typeface="NSimSun"/>
                <a:cs typeface="Aharoni" panose="02010803020104030203" pitchFamily="2" charset="-79"/>
              </a:rPr>
              <a:t>сточники формирования содержания образования. </a:t>
            </a:r>
          </a:p>
          <a:p>
            <a:pPr algn="just"/>
            <a:r>
              <a:rPr lang="ru-RU" sz="3600" kern="50" dirty="0" smtClean="0">
                <a:solidFill>
                  <a:srgbClr val="202020"/>
                </a:solidFill>
                <a:effectLst/>
                <a:latin typeface="Times New Roman"/>
                <a:ea typeface="NSimSun"/>
                <a:cs typeface="Aharoni" panose="02010803020104030203" pitchFamily="2" charset="-79"/>
              </a:rPr>
              <a:t>Включение содержания образования в контекст культуры представляет наибольшую трудность как в концептуальном, так в психолого-педагогическом плане.</a:t>
            </a:r>
            <a:endParaRPr lang="ru-RU" sz="3600" dirty="0">
              <a:cs typeface="Aharoni" panose="02010803020104030203" pitchFamily="2" charset="-79"/>
            </a:endParaRPr>
          </a:p>
        </p:txBody>
      </p:sp>
    </p:spTree>
    <p:extLst>
      <p:ext uri="{BB962C8B-B14F-4D97-AF65-F5344CB8AC3E}">
        <p14:creationId xmlns:p14="http://schemas.microsoft.com/office/powerpoint/2010/main" val="1510818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1612" y="332656"/>
            <a:ext cx="7776864" cy="2739211"/>
          </a:xfrm>
          <a:prstGeom prst="rect">
            <a:avLst/>
          </a:prstGeom>
        </p:spPr>
        <p:txBody>
          <a:bodyPr wrap="square">
            <a:spAutoFit/>
          </a:bodyPr>
          <a:lstStyle/>
          <a:p>
            <a:pPr algn="just"/>
            <a:r>
              <a:rPr lang="ru-RU" sz="2800" dirty="0"/>
              <a:t> </a:t>
            </a:r>
            <a:r>
              <a:rPr lang="ru-RU" sz="2400" dirty="0"/>
              <a:t>При проектировании </a:t>
            </a:r>
            <a:r>
              <a:rPr lang="ru-RU" sz="2400" i="1" dirty="0"/>
              <a:t>современного</a:t>
            </a:r>
            <a:r>
              <a:rPr lang="ru-RU" sz="2400" dirty="0"/>
              <a:t> </a:t>
            </a:r>
            <a:r>
              <a:rPr lang="ru-RU" sz="2400" i="1" dirty="0"/>
              <a:t>педагогического процесса  </a:t>
            </a:r>
            <a:r>
              <a:rPr lang="ru-RU" sz="2400" dirty="0"/>
              <a:t>необходимо учитывать одно из важнейших открытий выдающегося </a:t>
            </a:r>
            <a:r>
              <a:rPr lang="ru-RU" sz="2400" dirty="0" smtClean="0"/>
              <a:t>американского </a:t>
            </a:r>
            <a:r>
              <a:rPr lang="ru-RU" sz="2400" dirty="0"/>
              <a:t>антрополога ХХ в. </a:t>
            </a:r>
            <a:r>
              <a:rPr lang="ru-RU" sz="2400" b="1" dirty="0"/>
              <a:t>Маргарет </a:t>
            </a:r>
            <a:r>
              <a:rPr lang="ru-RU" sz="2400" b="1" dirty="0" err="1" smtClean="0"/>
              <a:t>Мид</a:t>
            </a:r>
            <a:r>
              <a:rPr lang="ru-RU" sz="2400" dirty="0" smtClean="0"/>
              <a:t> (1903 – 1978) о </a:t>
            </a:r>
            <a:r>
              <a:rPr lang="ru-RU" sz="2400" dirty="0"/>
              <a:t>смене </a:t>
            </a:r>
            <a:r>
              <a:rPr lang="ru-RU" sz="2400" b="1" i="1" dirty="0" err="1"/>
              <a:t>постфигуративной</a:t>
            </a:r>
            <a:r>
              <a:rPr lang="ru-RU" sz="2400" dirty="0"/>
              <a:t> и </a:t>
            </a:r>
            <a:r>
              <a:rPr lang="ru-RU" sz="2400" b="1" i="1" dirty="0" err="1"/>
              <a:t>кофигуративной</a:t>
            </a:r>
            <a:r>
              <a:rPr lang="ru-RU" sz="2400" b="1" i="1" dirty="0"/>
              <a:t> культуры </a:t>
            </a:r>
            <a:r>
              <a:rPr lang="ru-RU" sz="2400" dirty="0"/>
              <a:t>на </a:t>
            </a:r>
            <a:r>
              <a:rPr lang="ru-RU" sz="2400" b="1" i="1" dirty="0" err="1" smtClean="0"/>
              <a:t>префигуративную</a:t>
            </a:r>
            <a:r>
              <a:rPr lang="ru-RU" sz="2400" b="1" i="1" dirty="0" smtClean="0"/>
              <a:t>.</a:t>
            </a:r>
            <a:r>
              <a:rPr lang="ru-RU" sz="2400" dirty="0" smtClean="0"/>
              <a:t> </a:t>
            </a:r>
            <a:endParaRPr lang="ru-RU" sz="2400" dirty="0"/>
          </a:p>
        </p:txBody>
      </p:sp>
      <p:pic>
        <p:nvPicPr>
          <p:cNvPr id="2050" name="Picture 2" descr="http://static.enotes.com/images/magill/0111206378-Mead_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3105969"/>
            <a:ext cx="5715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6441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398607"/>
            <a:ext cx="7776864" cy="3046988"/>
          </a:xfrm>
          <a:prstGeom prst="rect">
            <a:avLst/>
          </a:prstGeom>
        </p:spPr>
        <p:txBody>
          <a:bodyPr wrap="square">
            <a:spAutoFit/>
          </a:bodyPr>
          <a:lstStyle/>
          <a:p>
            <a:r>
              <a:rPr lang="ru-RU" sz="2400" b="1" i="1" dirty="0" err="1"/>
              <a:t>П</a:t>
            </a:r>
            <a:r>
              <a:rPr lang="ru-RU" sz="2400" b="1" i="1" dirty="0" err="1" smtClean="0"/>
              <a:t>остфигуративная</a:t>
            </a:r>
            <a:r>
              <a:rPr lang="ru-RU" sz="2400" b="1" i="1" dirty="0" smtClean="0"/>
              <a:t> культура </a:t>
            </a:r>
            <a:r>
              <a:rPr lang="ru-RU" sz="2400" dirty="0" smtClean="0"/>
              <a:t>— дети прежде всего учатся у своих предшественников.</a:t>
            </a:r>
          </a:p>
          <a:p>
            <a:r>
              <a:rPr lang="ru-RU" sz="2400" b="1" i="1" dirty="0" err="1"/>
              <a:t>К</a:t>
            </a:r>
            <a:r>
              <a:rPr lang="ru-RU" sz="2400" b="1" i="1" dirty="0" err="1" smtClean="0"/>
              <a:t>офигуративная</a:t>
            </a:r>
            <a:r>
              <a:rPr lang="ru-RU" sz="2400" b="1" i="1" dirty="0" smtClean="0"/>
              <a:t> культура</a:t>
            </a:r>
            <a:r>
              <a:rPr lang="ru-RU" sz="2400" dirty="0" smtClean="0"/>
              <a:t>— дети и взрослые учатся у сверстников. </a:t>
            </a:r>
          </a:p>
          <a:p>
            <a:r>
              <a:rPr lang="ru-RU" sz="2400" b="1" i="1" dirty="0" err="1" smtClean="0"/>
              <a:t>Префигуративная</a:t>
            </a:r>
            <a:r>
              <a:rPr lang="ru-RU" sz="2400" b="1" i="1" dirty="0" smtClean="0"/>
              <a:t> культура</a:t>
            </a:r>
            <a:r>
              <a:rPr lang="ru-RU" sz="2400" dirty="0" smtClean="0"/>
              <a:t>— взрослые учатся также у своих детей, что отражает тенденции </a:t>
            </a:r>
            <a:r>
              <a:rPr lang="ru-RU" sz="2400" dirty="0" err="1" smtClean="0"/>
              <a:t>постнеклассической</a:t>
            </a:r>
            <a:r>
              <a:rPr lang="ru-RU" sz="2400" dirty="0" smtClean="0"/>
              <a:t> реальности [ </a:t>
            </a:r>
            <a:r>
              <a:rPr lang="ru-RU" sz="2400" dirty="0" err="1" smtClean="0"/>
              <a:t>Мид</a:t>
            </a:r>
            <a:r>
              <a:rPr lang="ru-RU" sz="2400" dirty="0" smtClean="0"/>
              <a:t> М. Культура и мир детства. - М., 1988]</a:t>
            </a:r>
            <a:endParaRPr lang="ru-RU"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501008"/>
            <a:ext cx="2520280" cy="324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1034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04664"/>
            <a:ext cx="8208912" cy="4401205"/>
          </a:xfrm>
          <a:prstGeom prst="rect">
            <a:avLst/>
          </a:prstGeom>
        </p:spPr>
        <p:txBody>
          <a:bodyPr wrap="square">
            <a:spAutoFit/>
          </a:bodyPr>
          <a:lstStyle/>
          <a:p>
            <a:pPr lvl="0" algn="just"/>
            <a:r>
              <a:rPr lang="ru-RU" sz="2800" b="1" dirty="0" smtClean="0"/>
              <a:t>Основные источники </a:t>
            </a:r>
            <a:r>
              <a:rPr lang="ru-RU" sz="2800" b="1" dirty="0"/>
              <a:t>формирования содержания</a:t>
            </a:r>
            <a:r>
              <a:rPr lang="ru-RU" sz="2800" dirty="0"/>
              <a:t> </a:t>
            </a:r>
            <a:r>
              <a:rPr lang="ru-RU" sz="2800" b="1" dirty="0"/>
              <a:t>биологического </a:t>
            </a:r>
            <a:r>
              <a:rPr lang="ru-RU" sz="2800" b="1" dirty="0" smtClean="0"/>
              <a:t>образования:</a:t>
            </a:r>
            <a:r>
              <a:rPr lang="ru-RU" sz="2800" dirty="0" smtClean="0"/>
              <a:t> </a:t>
            </a:r>
            <a:endParaRPr lang="ru-RU" sz="2800" dirty="0" smtClean="0">
              <a:effectLst/>
            </a:endParaRPr>
          </a:p>
          <a:p>
            <a:pPr algn="just"/>
            <a:r>
              <a:rPr lang="ru-RU" sz="2800" i="1" dirty="0"/>
              <a:t>Внешний источник</a:t>
            </a:r>
            <a:r>
              <a:rPr lang="ru-RU" sz="2800" dirty="0"/>
              <a:t> - наука биология и другие естественные </a:t>
            </a:r>
            <a:r>
              <a:rPr lang="ru-RU" sz="2800" dirty="0" smtClean="0"/>
              <a:t>и гуманитарные науки</a:t>
            </a:r>
            <a:r>
              <a:rPr lang="ru-RU" sz="2800" dirty="0"/>
              <a:t>. </a:t>
            </a:r>
          </a:p>
          <a:p>
            <a:pPr algn="just"/>
            <a:r>
              <a:rPr lang="ru-RU" sz="2800" i="1" dirty="0"/>
              <a:t>Внутренний источник</a:t>
            </a:r>
            <a:r>
              <a:rPr lang="ru-RU" sz="2800" dirty="0"/>
              <a:t> - педагогика и психология, адаптирующие содержание образования в соответствии с возрастными </a:t>
            </a:r>
            <a:r>
              <a:rPr lang="ru-RU" sz="2800" dirty="0" smtClean="0"/>
              <a:t>и психологическими особенностями школьников</a:t>
            </a:r>
            <a:r>
              <a:rPr lang="ru-RU" sz="2800" dirty="0"/>
              <a:t>. </a:t>
            </a:r>
          </a:p>
        </p:txBody>
      </p:sp>
    </p:spTree>
    <p:extLst>
      <p:ext uri="{BB962C8B-B14F-4D97-AF65-F5344CB8AC3E}">
        <p14:creationId xmlns:p14="http://schemas.microsoft.com/office/powerpoint/2010/main" val="1023429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640960" cy="6740307"/>
          </a:xfrm>
          <a:prstGeom prst="rect">
            <a:avLst/>
          </a:prstGeom>
        </p:spPr>
        <p:txBody>
          <a:bodyPr wrap="square">
            <a:spAutoFit/>
          </a:bodyPr>
          <a:lstStyle/>
          <a:p>
            <a:pPr lvl="0" algn="just"/>
            <a:r>
              <a:rPr lang="ru-RU" sz="2400" dirty="0" smtClean="0"/>
              <a:t>Источником  содержания биологического образования  традиционно служила наука биология. </a:t>
            </a:r>
          </a:p>
          <a:p>
            <a:pPr lvl="0" algn="just"/>
            <a:r>
              <a:rPr lang="ru-RU" sz="2400" dirty="0" smtClean="0"/>
              <a:t>Формирование содержания биологического образования на основе </a:t>
            </a:r>
            <a:r>
              <a:rPr lang="ru-RU" sz="2400" b="1" i="1" dirty="0" smtClean="0"/>
              <a:t>энциклопедического подхода</a:t>
            </a:r>
            <a:r>
              <a:rPr lang="ru-RU" sz="2400" dirty="0" smtClean="0"/>
              <a:t> и изучение биологии как изучение </a:t>
            </a:r>
            <a:r>
              <a:rPr lang="ru-RU" sz="2400" b="1" i="1" dirty="0" smtClean="0"/>
              <a:t>основ наук </a:t>
            </a:r>
            <a:r>
              <a:rPr lang="ru-RU" sz="2400" dirty="0" smtClean="0"/>
              <a:t>происходило на протяжении всего ХХ в. и происходит вплоть до настоящего времени. </a:t>
            </a:r>
          </a:p>
          <a:p>
            <a:pPr lvl="0" algn="just"/>
            <a:r>
              <a:rPr lang="ru-RU" sz="2400" b="1" i="1" dirty="0" smtClean="0"/>
              <a:t>Новым </a:t>
            </a:r>
            <a:r>
              <a:rPr lang="ru-RU" sz="2400" b="1" i="1" dirty="0"/>
              <a:t>для методики обучения биологии является переориентация процесса обучения от подхода, в котором на первый план выходит освоение предметных знаний, к подходу, направленному на развитие личности средствами школьной </a:t>
            </a:r>
            <a:r>
              <a:rPr lang="ru-RU" sz="2400" b="1" i="1" dirty="0" smtClean="0"/>
              <a:t>биологии, </a:t>
            </a:r>
            <a:r>
              <a:rPr lang="ru-RU" sz="2400" b="1" i="1" dirty="0"/>
              <a:t>что переносит акцент на </a:t>
            </a:r>
            <a:r>
              <a:rPr lang="ru-RU" sz="2400" b="1" i="1" dirty="0" smtClean="0"/>
              <a:t>самоопределение </a:t>
            </a:r>
            <a:r>
              <a:rPr lang="ru-RU" sz="2400" b="1" i="1" dirty="0"/>
              <a:t>ученика, его </a:t>
            </a:r>
            <a:r>
              <a:rPr lang="ru-RU" sz="2400" b="1" i="1" dirty="0" smtClean="0"/>
              <a:t>поведение </a:t>
            </a:r>
            <a:r>
              <a:rPr lang="ru-RU" sz="2400" b="1" i="1" dirty="0"/>
              <a:t>в будущих ситуациях, его </a:t>
            </a:r>
            <a:r>
              <a:rPr lang="ru-RU" sz="2400" b="1" i="1" dirty="0" smtClean="0"/>
              <a:t>умение </a:t>
            </a:r>
            <a:r>
              <a:rPr lang="ru-RU" sz="2400" b="1" i="1" dirty="0"/>
              <a:t>решать задачи, осуществлять самооценку.</a:t>
            </a:r>
            <a:endParaRPr lang="ru-RU" sz="2400" b="1" i="1" dirty="0" smtClean="0"/>
          </a:p>
          <a:p>
            <a:pPr lvl="0" algn="just"/>
            <a:r>
              <a:rPr lang="ru-RU" sz="2400" dirty="0" smtClean="0"/>
              <a:t> </a:t>
            </a:r>
          </a:p>
          <a:p>
            <a:pPr lvl="0" algn="just"/>
            <a:r>
              <a:rPr lang="ru-RU" sz="2400" dirty="0" smtClean="0"/>
              <a:t> </a:t>
            </a:r>
            <a:endParaRPr lang="ru-RU" sz="2400" dirty="0"/>
          </a:p>
        </p:txBody>
      </p:sp>
    </p:spTree>
    <p:extLst>
      <p:ext uri="{BB962C8B-B14F-4D97-AF65-F5344CB8AC3E}">
        <p14:creationId xmlns:p14="http://schemas.microsoft.com/office/powerpoint/2010/main" val="4224094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136904" cy="6186309"/>
          </a:xfrm>
          <a:prstGeom prst="rect">
            <a:avLst/>
          </a:prstGeom>
        </p:spPr>
        <p:txBody>
          <a:bodyPr wrap="square">
            <a:spAutoFit/>
          </a:bodyPr>
          <a:lstStyle/>
          <a:p>
            <a:pPr algn="just"/>
            <a:r>
              <a:rPr lang="ru-RU" sz="2400" b="1" dirty="0"/>
              <a:t>Современное понимание содержания школьного образования </a:t>
            </a:r>
            <a:r>
              <a:rPr lang="ru-RU" sz="2400" dirty="0"/>
              <a:t>отражает произошедшее под воздействием социокультурных факторов </a:t>
            </a:r>
            <a:r>
              <a:rPr lang="ru-RU" sz="2400" dirty="0" smtClean="0"/>
              <a:t>изменение</a:t>
            </a:r>
            <a:r>
              <a:rPr lang="ru-RU" sz="2400" dirty="0"/>
              <a:t> </a:t>
            </a:r>
            <a:r>
              <a:rPr lang="ru-RU" sz="2400" dirty="0" smtClean="0"/>
              <a:t>- </a:t>
            </a:r>
            <a:r>
              <a:rPr lang="ru-RU" sz="2400" b="1" i="1" dirty="0" smtClean="0"/>
              <a:t>от </a:t>
            </a:r>
            <a:r>
              <a:rPr lang="ru-RU" sz="2400" b="1" i="1" dirty="0"/>
              <a:t>понимания содержания образования как системы предметного знания основ наук - к пониманию его как целостной системы различных видов знаний, характеризующих общественный и личностный опыт субъектов обучения, освоение которой в учебной и </a:t>
            </a:r>
            <a:r>
              <a:rPr lang="ru-RU" sz="2400" b="1" i="1" dirty="0" err="1"/>
              <a:t>внеучебной</a:t>
            </a:r>
            <a:r>
              <a:rPr lang="ru-RU" sz="2400" b="1" i="1" dirty="0"/>
              <a:t> деятельности способствует осознанию целей, ценностей и мотивов получения образования школьником и развитию личности, готовой к жизни в обществе «знания</a:t>
            </a:r>
            <a:r>
              <a:rPr lang="ru-RU" sz="2400" b="1" i="1" dirty="0" smtClean="0"/>
              <a:t>»</a:t>
            </a:r>
            <a:r>
              <a:rPr lang="ru-RU" sz="2400" dirty="0" smtClean="0"/>
              <a:t> </a:t>
            </a:r>
            <a:r>
              <a:rPr lang="ru-RU" sz="2000" dirty="0" smtClean="0"/>
              <a:t>(О.Н. Крылова «Развитие </a:t>
            </a:r>
            <a:r>
              <a:rPr lang="ru-RU" sz="2000" dirty="0" err="1"/>
              <a:t>знаниевой</a:t>
            </a:r>
            <a:r>
              <a:rPr lang="ru-RU" sz="2000" dirty="0"/>
              <a:t> традиции в современном содержании отечественного школьного </a:t>
            </a:r>
            <a:r>
              <a:rPr lang="ru-RU" sz="2000" dirty="0" smtClean="0"/>
              <a:t>образования». </a:t>
            </a:r>
            <a:r>
              <a:rPr lang="ru-RU" sz="2000" dirty="0"/>
              <a:t>Диссертация на соискание ученой степени доктора педагогических наук. </a:t>
            </a:r>
            <a:r>
              <a:rPr lang="ru-RU" sz="2000" dirty="0" smtClean="0"/>
              <a:t>СПб</a:t>
            </a:r>
            <a:r>
              <a:rPr lang="ru-RU" sz="2000" dirty="0"/>
              <a:t>, </a:t>
            </a:r>
            <a:r>
              <a:rPr lang="ru-RU" sz="2000" dirty="0" smtClean="0"/>
              <a:t>2010) </a:t>
            </a:r>
            <a:endParaRPr lang="ru-RU" sz="2000" i="1" dirty="0"/>
          </a:p>
        </p:txBody>
      </p:sp>
    </p:spTree>
    <p:extLst>
      <p:ext uri="{BB962C8B-B14F-4D97-AF65-F5344CB8AC3E}">
        <p14:creationId xmlns:p14="http://schemas.microsoft.com/office/powerpoint/2010/main" val="2240572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509441"/>
            <a:ext cx="7632848" cy="5262979"/>
          </a:xfrm>
          <a:prstGeom prst="rect">
            <a:avLst/>
          </a:prstGeom>
        </p:spPr>
        <p:txBody>
          <a:bodyPr wrap="square">
            <a:spAutoFit/>
          </a:bodyPr>
          <a:lstStyle/>
          <a:p>
            <a:pPr algn="just"/>
            <a:r>
              <a:rPr lang="ru-RU" sz="2800" dirty="0" smtClean="0"/>
              <a:t>Совокупность видов знаний, характеризующих современное содержание школьного образования, может быть представлена </a:t>
            </a:r>
            <a:r>
              <a:rPr lang="ru-RU" sz="2800" dirty="0" err="1" smtClean="0"/>
              <a:t>видологией</a:t>
            </a:r>
            <a:r>
              <a:rPr lang="ru-RU" sz="2800" dirty="0" smtClean="0"/>
              <a:t> знаний, которая включает в себя:</a:t>
            </a:r>
          </a:p>
          <a:p>
            <a:pPr marL="285750" indent="-285750" algn="just">
              <a:buFont typeface="Arial" panose="020B0604020202020204" pitchFamily="34" charset="0"/>
              <a:buChar char="•"/>
            </a:pPr>
            <a:r>
              <a:rPr lang="ru-RU" sz="2800" b="1" i="1" dirty="0" smtClean="0"/>
              <a:t>информационные, </a:t>
            </a:r>
          </a:p>
          <a:p>
            <a:pPr marL="285750" indent="-285750" algn="just">
              <a:buFont typeface="Arial" panose="020B0604020202020204" pitchFamily="34" charset="0"/>
              <a:buChar char="•"/>
            </a:pPr>
            <a:r>
              <a:rPr lang="ru-RU" sz="2800" b="1" i="1" dirty="0" smtClean="0"/>
              <a:t>процедурные, </a:t>
            </a:r>
          </a:p>
          <a:p>
            <a:pPr marL="285750" indent="-285750" algn="just">
              <a:buFont typeface="Arial" panose="020B0604020202020204" pitchFamily="34" charset="0"/>
              <a:buChar char="•"/>
            </a:pPr>
            <a:r>
              <a:rPr lang="ru-RU" sz="2800" b="1" i="1" dirty="0"/>
              <a:t>о</a:t>
            </a:r>
            <a:r>
              <a:rPr lang="ru-RU" sz="2800" b="1" i="1" dirty="0" smtClean="0"/>
              <a:t>ценочные, </a:t>
            </a:r>
          </a:p>
          <a:p>
            <a:pPr marL="285750" indent="-285750" algn="just">
              <a:buFont typeface="Arial" panose="020B0604020202020204" pitchFamily="34" charset="0"/>
              <a:buChar char="•"/>
            </a:pPr>
            <a:r>
              <a:rPr lang="ru-RU" sz="2800" b="1" i="1" dirty="0" smtClean="0"/>
              <a:t>рефлексивные знания</a:t>
            </a:r>
            <a:r>
              <a:rPr lang="ru-RU" sz="2800" dirty="0" smtClean="0"/>
              <a:t>.</a:t>
            </a:r>
          </a:p>
          <a:p>
            <a:pPr algn="just"/>
            <a:r>
              <a:rPr lang="ru-RU" sz="2800" dirty="0" smtClean="0"/>
              <a:t>Все эти знания реализуются в предметном, </a:t>
            </a:r>
            <a:r>
              <a:rPr lang="ru-RU" sz="2800" dirty="0" err="1" smtClean="0"/>
              <a:t>межпредметном</a:t>
            </a:r>
            <a:r>
              <a:rPr lang="ru-RU" sz="2800" dirty="0" smtClean="0"/>
              <a:t> и </a:t>
            </a:r>
            <a:r>
              <a:rPr lang="ru-RU" sz="2800" dirty="0" err="1" smtClean="0"/>
              <a:t>надпредметном</a:t>
            </a:r>
            <a:r>
              <a:rPr lang="ru-RU" sz="2800" dirty="0" smtClean="0"/>
              <a:t> контекстах. </a:t>
            </a:r>
            <a:endParaRPr lang="ru-RU" sz="2800" i="1" dirty="0"/>
          </a:p>
        </p:txBody>
      </p:sp>
    </p:spTree>
    <p:extLst>
      <p:ext uri="{BB962C8B-B14F-4D97-AF65-F5344CB8AC3E}">
        <p14:creationId xmlns:p14="http://schemas.microsoft.com/office/powerpoint/2010/main" val="4182738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566</TotalTime>
  <Words>2245</Words>
  <Application>Microsoft Office PowerPoint</Application>
  <PresentationFormat>Экран (4:3)</PresentationFormat>
  <Paragraphs>108</Paragraphs>
  <Slides>28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28</vt:i4>
      </vt:variant>
    </vt:vector>
  </HeadingPairs>
  <TitlesOfParts>
    <vt:vector size="36" baseType="lpstr">
      <vt:lpstr>NSimSun</vt:lpstr>
      <vt:lpstr>Aharoni</vt:lpstr>
      <vt:lpstr>Arial</vt:lpstr>
      <vt:lpstr>Century Schoolbook</vt:lpstr>
      <vt:lpstr>Times New Roman</vt:lpstr>
      <vt:lpstr>Wingdings</vt:lpstr>
      <vt:lpstr>Wingdings 2</vt:lpstr>
      <vt:lpstr>Эркер</vt:lpstr>
      <vt:lpstr>ЗАДАЧНЫЙ ПОДХОД К ФОРМИРОВАНИЮ СОДЕРЖАНИЯ ШКОЛЬНОГО ПРЕДМЕТА БИОЛОГИИ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ЗАДАЧНЫЙ ПОДХОД К ФОРМИРОВАНИЮ СОДЕРЖАНИЯ ШКОЛЬНОГО ПРЕДМЕТА БИОЛОГИИ КАК СПОСОБ РАЗВИТИЯ УНИВЕРСАЛЬНЫХ УЧЕБНЫХ ДЕЙСТВИЙ</dc:title>
  <dc:creator>Natalia Andreeva</dc:creator>
  <cp:lastModifiedBy>Наталья</cp:lastModifiedBy>
  <cp:revision>33</cp:revision>
  <dcterms:created xsi:type="dcterms:W3CDTF">2015-11-22T10:03:48Z</dcterms:created>
  <dcterms:modified xsi:type="dcterms:W3CDTF">2022-10-05T17:12:56Z</dcterms:modified>
</cp:coreProperties>
</file>