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9"/>
  </p:notesMasterIdLst>
  <p:sldIdLst>
    <p:sldId id="256" r:id="rId3"/>
    <p:sldId id="344" r:id="rId4"/>
    <p:sldId id="277" r:id="rId5"/>
    <p:sldId id="329" r:id="rId6"/>
    <p:sldId id="376" r:id="rId7"/>
    <p:sldId id="375" r:id="rId8"/>
    <p:sldId id="278" r:id="rId9"/>
    <p:sldId id="377" r:id="rId10"/>
    <p:sldId id="332" r:id="rId11"/>
    <p:sldId id="334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9" r:id="rId22"/>
    <p:sldId id="390" r:id="rId23"/>
    <p:sldId id="391" r:id="rId24"/>
    <p:sldId id="291" r:id="rId25"/>
    <p:sldId id="392" r:id="rId26"/>
    <p:sldId id="394" r:id="rId27"/>
    <p:sldId id="395" r:id="rId28"/>
    <p:sldId id="396" r:id="rId29"/>
    <p:sldId id="397" r:id="rId30"/>
    <p:sldId id="398" r:id="rId31"/>
    <p:sldId id="403" r:id="rId32"/>
    <p:sldId id="409" r:id="rId33"/>
    <p:sldId id="341" r:id="rId34"/>
    <p:sldId id="300" r:id="rId35"/>
    <p:sldId id="411" r:id="rId36"/>
    <p:sldId id="305" r:id="rId37"/>
    <p:sldId id="30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0" autoAdjust="0"/>
    <p:restoredTop sz="94660"/>
  </p:normalViewPr>
  <p:slideViewPr>
    <p:cSldViewPr>
      <p:cViewPr varScale="1">
        <p:scale>
          <a:sx n="83" d="100"/>
          <a:sy n="83" d="100"/>
        </p:scale>
        <p:origin x="172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5A824-3AB5-4E40-A39F-756C6328D6E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7774C-D3CE-4D1E-9C7D-6CA6C9B85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0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06EC-7295-42B6-A78B-F5233D4FF3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3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A51A-993D-43C8-933D-EB23E534C7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6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149C-0A87-4DDA-9E3F-77F1E19626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5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595F-9A20-48A6-8EBC-3DA6BF4BC17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710-42B4-4F0A-B1A3-FC17D0E741B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925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595F-9A20-48A6-8EBC-3DA6BF4BC17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710-42B4-4F0A-B1A3-FC17D0E7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0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595F-9A20-48A6-8EBC-3DA6BF4BC17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710-42B4-4F0A-B1A3-FC17D0E741B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06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595F-9A20-48A6-8EBC-3DA6BF4BC17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710-42B4-4F0A-B1A3-FC17D0E7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6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595F-9A20-48A6-8EBC-3DA6BF4BC17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710-42B4-4F0A-B1A3-FC17D0E7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3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595F-9A20-48A6-8EBC-3DA6BF4BC17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710-42B4-4F0A-B1A3-FC17D0E7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40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595F-9A20-48A6-8EBC-3DA6BF4BC17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710-42B4-4F0A-B1A3-FC17D0E7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5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3C595F-9A20-48A6-8EBC-3DA6BF4BC17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2B6710-42B4-4F0A-B1A3-FC17D0E7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2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5F04-CA6E-4642-8711-998675082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595F-9A20-48A6-8EBC-3DA6BF4BC17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710-42B4-4F0A-B1A3-FC17D0E7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10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595F-9A20-48A6-8EBC-3DA6BF4BC17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710-42B4-4F0A-B1A3-FC17D0E7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96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595F-9A20-48A6-8EBC-3DA6BF4BC17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710-42B4-4F0A-B1A3-FC17D0E7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1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595F-9A20-48A6-8EBC-3DA6BF4BC17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6710-42B4-4F0A-B1A3-FC17D0E741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3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1C5D-5BE2-4661-8C9A-52BFDB96FA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4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5FC2-00FD-4BEC-A7B3-7547FBFDC2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3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4BA2-593C-469A-9C4F-C636B60A9A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8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A012-604D-4865-9AFD-8A92B59A9D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8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1E48-59D4-4A0E-9755-7A0789B62A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0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17B5-224C-48EC-AEB3-A8D710BB89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6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00F7-6AE7-43D8-ABA2-476362C941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8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6851F-20BC-4894-A3CE-CD8706960B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2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3C595F-9A20-48A6-8EBC-3DA6BF4BC17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2B6710-42B4-4F0A-B1A3-FC17D0E741B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19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anacademy.org/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3"/>
            <a:ext cx="6887319" cy="223224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Современный у</a:t>
            </a:r>
            <a:r>
              <a:rPr lang="ru-RU" sz="48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рок</a:t>
            </a:r>
            <a:r>
              <a:rPr lang="ru-RU" sz="48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cs typeface="Aharoni" panose="02010803020104030203" pitchFamily="2" charset="-79"/>
              </a:rPr>
            </a:br>
            <a:r>
              <a:rPr lang="ru-RU" sz="48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биологии</a:t>
            </a:r>
            <a:endParaRPr lang="ru-RU" sz="4800" b="1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89240"/>
            <a:ext cx="4320480" cy="88211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Доктор педагогических наук, профессор, заведующая кафедрой методики обучения биологии и экологии  Российского государственного педагогического университета Андреева Наталья Дмитриевна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13689"/>
            <a:ext cx="3887192" cy="3359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Архитектура современного образовательного процесса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9779899"/>
              </p:ext>
            </p:extLst>
          </p:nvPr>
        </p:nvGraphicFramePr>
        <p:xfrm>
          <a:off x="467544" y="1123003"/>
          <a:ext cx="8280920" cy="502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8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Компоненты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Характеристики </a:t>
                      </a: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398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Информационный ресурс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ограничен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только разные виды учебных книг, но 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доступ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электронной библиотеке, доступ в Интернет,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консультации у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квалифицированных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преподавателей,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специалистов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 профилю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т.д.)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398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 процесса обучения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Самостоятельное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ознакомление учащихся с учебным содержанием,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освоение содержания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основе процедур понимания,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коммуникации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проектирования, применения, анализа, синтеза,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оценки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 рефлексии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69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Среда обучения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Конструируется учениками и учителями в совместной деятельности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69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Время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ограничено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временной отрезок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урока,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 время,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необходимое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выполнение задачи).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445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Пространство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ограничено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(индивидуальный стол, библиотека, </a:t>
                      </a: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компьютерный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класс, дом, другое учебное заведение, </a:t>
                      </a: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университетская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лаборатория, учебная фирма, производство и т.д.)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476672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Архитектура современного образовательного процесса</a:t>
            </a:r>
            <a:r>
              <a:rPr lang="ru-RU" b="1" dirty="0" smtClean="0">
                <a:solidFill>
                  <a:srgbClr val="C00000"/>
                </a:solidFill>
              </a:rPr>
              <a:t> (по А.П. </a:t>
            </a:r>
            <a:r>
              <a:rPr lang="ru-RU" b="1" dirty="0" err="1" smtClean="0">
                <a:solidFill>
                  <a:srgbClr val="C00000"/>
                </a:solidFill>
              </a:rPr>
              <a:t>Тряпицыной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5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844824"/>
            <a:ext cx="3456384" cy="302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/>
            <a:r>
              <a:rPr lang="ru-RU" sz="2000" b="1" dirty="0" smtClean="0">
                <a:solidFill>
                  <a:prstClr val="black"/>
                </a:solidFill>
              </a:rPr>
              <a:t>Содержание </a:t>
            </a:r>
            <a:r>
              <a:rPr lang="ru-RU" sz="2000" b="1" dirty="0">
                <a:solidFill>
                  <a:prstClr val="black"/>
                </a:solidFill>
              </a:rPr>
              <a:t>как система предметного знания основ наук 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4664"/>
            <a:ext cx="82809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>
                <a:solidFill>
                  <a:srgbClr val="FF0000"/>
                </a:solidFill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</a:rPr>
              <a:t>овое </a:t>
            </a:r>
            <a:r>
              <a:rPr lang="ru-RU" sz="2800" b="1" dirty="0">
                <a:solidFill>
                  <a:srgbClr val="FF0000"/>
                </a:solidFill>
              </a:rPr>
              <a:t>понимание содержания </a:t>
            </a:r>
            <a:r>
              <a:rPr lang="ru-RU" sz="2800" b="1" dirty="0" smtClean="0">
                <a:solidFill>
                  <a:srgbClr val="FF0000"/>
                </a:solidFill>
              </a:rPr>
              <a:t>образования:</a:t>
            </a:r>
          </a:p>
          <a:p>
            <a:pPr indent="457200" algn="just"/>
            <a:endParaRPr lang="ru-RU" sz="1200" i="1" dirty="0" smtClean="0"/>
          </a:p>
          <a:p>
            <a:pPr indent="457200" algn="just"/>
            <a:endParaRPr lang="ru-RU" sz="1200" i="1" dirty="0"/>
          </a:p>
          <a:p>
            <a:pPr indent="457200" algn="just"/>
            <a:endParaRPr lang="ru-RU" sz="1200" i="1" dirty="0" smtClean="0"/>
          </a:p>
          <a:p>
            <a:pPr indent="457200" algn="just"/>
            <a:endParaRPr lang="ru-RU" sz="1200" i="1" dirty="0"/>
          </a:p>
          <a:p>
            <a:pPr indent="457200" algn="just"/>
            <a:endParaRPr lang="ru-RU" sz="1200" i="1" dirty="0" smtClean="0"/>
          </a:p>
          <a:p>
            <a:pPr indent="457200" algn="just"/>
            <a:endParaRPr lang="ru-RU" sz="1200" i="1" dirty="0"/>
          </a:p>
          <a:p>
            <a:pPr indent="457200" algn="just"/>
            <a:endParaRPr lang="ru-RU" sz="1200" i="1" dirty="0" smtClean="0"/>
          </a:p>
          <a:p>
            <a:pPr indent="457200" algn="just"/>
            <a:endParaRPr lang="ru-RU" sz="1200" i="1" dirty="0"/>
          </a:p>
          <a:p>
            <a:pPr indent="457200" algn="just"/>
            <a:endParaRPr lang="ru-RU" sz="1200" i="1" dirty="0" smtClean="0"/>
          </a:p>
          <a:p>
            <a:pPr indent="457200" algn="just"/>
            <a:endParaRPr lang="ru-RU" sz="1200" i="1" dirty="0"/>
          </a:p>
          <a:p>
            <a:pPr indent="457200" algn="just"/>
            <a:endParaRPr lang="ru-RU" sz="1200" i="1" dirty="0" smtClean="0"/>
          </a:p>
          <a:p>
            <a:pPr indent="457200" algn="just"/>
            <a:endParaRPr lang="ru-RU" sz="1200" i="1" dirty="0"/>
          </a:p>
          <a:p>
            <a:pPr indent="457200" algn="just"/>
            <a:endParaRPr lang="ru-RU" sz="1200" i="1" dirty="0" smtClean="0"/>
          </a:p>
          <a:p>
            <a:pPr indent="457200" algn="just"/>
            <a:endParaRPr lang="ru-RU" sz="1200" i="1" dirty="0"/>
          </a:p>
          <a:p>
            <a:pPr indent="457200" algn="just"/>
            <a:endParaRPr lang="ru-RU" sz="1200" i="1" dirty="0" smtClean="0"/>
          </a:p>
          <a:p>
            <a:pPr indent="457200" algn="just"/>
            <a:endParaRPr lang="ru-RU" sz="1200" i="1" dirty="0"/>
          </a:p>
          <a:p>
            <a:pPr indent="457200" algn="just"/>
            <a:endParaRPr lang="ru-RU" sz="1200" i="1" dirty="0" smtClean="0"/>
          </a:p>
          <a:p>
            <a:pPr indent="457200" algn="just"/>
            <a:endParaRPr lang="ru-RU" sz="1200" dirty="0" smtClean="0"/>
          </a:p>
          <a:p>
            <a:pPr indent="457200" algn="just"/>
            <a:endParaRPr lang="ru-RU" sz="1200" dirty="0"/>
          </a:p>
          <a:p>
            <a:pPr indent="457200" algn="just"/>
            <a:endParaRPr lang="ru-RU" sz="1200" dirty="0" smtClean="0"/>
          </a:p>
          <a:p>
            <a:pPr indent="457200" algn="just"/>
            <a:endParaRPr lang="ru-RU" sz="1200" dirty="0"/>
          </a:p>
          <a:p>
            <a:pPr indent="457200" algn="just"/>
            <a:endParaRPr lang="ru-RU" sz="1200" dirty="0" smtClean="0"/>
          </a:p>
          <a:p>
            <a:pPr indent="457200" algn="just"/>
            <a:endParaRPr lang="ru-RU" sz="1200" dirty="0"/>
          </a:p>
          <a:p>
            <a:pPr indent="457200" algn="just"/>
            <a:endParaRPr lang="ru-RU" sz="1200" dirty="0" smtClean="0"/>
          </a:p>
          <a:p>
            <a:pPr indent="457200" algn="just"/>
            <a:endParaRPr lang="ru-RU" sz="1200" dirty="0"/>
          </a:p>
        </p:txBody>
      </p:sp>
      <p:sp>
        <p:nvSpPr>
          <p:cNvPr id="5" name="Овал 4"/>
          <p:cNvSpPr/>
          <p:nvPr/>
        </p:nvSpPr>
        <p:spPr>
          <a:xfrm>
            <a:off x="5076056" y="1844824"/>
            <a:ext cx="3384376" cy="302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Содержание как система </a:t>
            </a:r>
            <a:r>
              <a:rPr lang="ru-RU" b="1" dirty="0">
                <a:solidFill>
                  <a:prstClr val="black"/>
                </a:solidFill>
              </a:rPr>
              <a:t>различных видов знаний, характеризующих общественный и личностный опыт субъектов </a:t>
            </a:r>
            <a:r>
              <a:rPr lang="ru-RU" b="1" dirty="0" smtClean="0">
                <a:solidFill>
                  <a:prstClr val="black"/>
                </a:solidFill>
              </a:rPr>
              <a:t>обучения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984165" y="3356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62573" y="5445224"/>
            <a:ext cx="3497859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/>
            <a:r>
              <a:rPr lang="ru-RU" b="1" kern="50" dirty="0" smtClean="0">
                <a:solidFill>
                  <a:prstClr val="black"/>
                </a:solidFill>
                <a:latin typeface="Times New Roman"/>
                <a:ea typeface="SimSun"/>
                <a:cs typeface="Mangal"/>
              </a:rPr>
              <a:t>О</a:t>
            </a:r>
            <a:r>
              <a:rPr kumimoji="0" lang="ru-RU" b="1" i="0" u="none" strike="noStrike" kern="5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SimSun"/>
                <a:cs typeface="Mangal"/>
              </a:rPr>
              <a:t>своение</a:t>
            </a:r>
            <a:r>
              <a:rPr kumimoji="0" lang="ru-RU" b="1" i="0" u="none" strike="noStrike" kern="5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SimSun"/>
                <a:cs typeface="Mangal"/>
              </a:rPr>
              <a:t> содержания -</a:t>
            </a:r>
            <a:r>
              <a:rPr kumimoji="0" lang="ru-RU" b="1" i="0" u="none" strike="noStrike" kern="5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SimSun"/>
                <a:cs typeface="Mangal"/>
              </a:rPr>
              <a:t> </a:t>
            </a:r>
            <a:r>
              <a:rPr kumimoji="0" lang="ru-RU" b="1" i="0" u="none" strike="noStrike" kern="5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SimSun"/>
                <a:cs typeface="Mangal"/>
              </a:rPr>
              <a:t>осознание целей, ценностей и мотивов получения образования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469186" y="4958324"/>
            <a:ext cx="484632" cy="432048"/>
          </a:xfrm>
          <a:prstGeom prst="downArrow">
            <a:avLst>
              <a:gd name="adj1" fmla="val 50000"/>
              <a:gd name="adj2" fmla="val 43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3" y="5390372"/>
            <a:ext cx="3516621" cy="1257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50" dirty="0" smtClean="0">
                <a:solidFill>
                  <a:schemeClr val="tx1"/>
                </a:solidFill>
                <a:latin typeface="Times New Roman"/>
                <a:ea typeface="Calibri"/>
              </a:rPr>
              <a:t>Освоение содержания - </a:t>
            </a:r>
            <a:r>
              <a:rPr lang="ru-RU" b="1" kern="5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накопление «строительного материала», часто не система знаний, а их совокупность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810146" y="492974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kern="50" dirty="0" smtClean="0">
                <a:solidFill>
                  <a:srgbClr val="FF0000"/>
                </a:solidFill>
                <a:effectLst/>
                <a:latin typeface="Times New Roman"/>
                <a:ea typeface="SimSun"/>
                <a:cs typeface="Mangal"/>
              </a:rPr>
              <a:t>Современное содержание школьного образования может быть представлено видами знаний:</a:t>
            </a:r>
          </a:p>
          <a:p>
            <a:pPr algn="just"/>
            <a:endParaRPr lang="ru-RU" sz="2400" kern="50" dirty="0">
              <a:latin typeface="Times New Roman"/>
              <a:ea typeface="SimSun"/>
              <a:cs typeface="Mangal"/>
            </a:endParaRPr>
          </a:p>
          <a:p>
            <a:pPr algn="just"/>
            <a:endParaRPr lang="ru-RU" sz="2400" kern="50" dirty="0" smtClean="0">
              <a:effectLst/>
              <a:latin typeface="Times New Roman"/>
              <a:ea typeface="SimSun"/>
              <a:cs typeface="Mangal"/>
            </a:endParaRPr>
          </a:p>
          <a:p>
            <a:pPr algn="just"/>
            <a:endParaRPr lang="ru-RU" sz="2400" kern="50" dirty="0" smtClean="0">
              <a:effectLst/>
              <a:latin typeface="Times New Roman"/>
              <a:ea typeface="SimSun"/>
              <a:cs typeface="Mangal"/>
            </a:endParaRPr>
          </a:p>
          <a:p>
            <a:pPr algn="just"/>
            <a:endParaRPr lang="ru-RU" sz="2400" kern="50" dirty="0">
              <a:latin typeface="Times New Roman"/>
              <a:ea typeface="SimSun"/>
              <a:cs typeface="Mangal"/>
            </a:endParaRPr>
          </a:p>
          <a:p>
            <a:pPr algn="just"/>
            <a:endParaRPr lang="ru-RU" sz="2400" kern="50" dirty="0" smtClean="0">
              <a:effectLst/>
              <a:latin typeface="Times New Roman"/>
              <a:ea typeface="SimSun"/>
              <a:cs typeface="Mangal"/>
            </a:endParaRPr>
          </a:p>
          <a:p>
            <a:pPr algn="just"/>
            <a:endParaRPr lang="ru-RU" sz="2400" kern="50" dirty="0">
              <a:latin typeface="Times New Roman"/>
              <a:ea typeface="SimSun"/>
              <a:cs typeface="Mangal"/>
            </a:endParaRPr>
          </a:p>
          <a:p>
            <a:pPr algn="just"/>
            <a:endParaRPr lang="ru-RU" sz="2400" kern="50" dirty="0" smtClean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7821" y="2719651"/>
            <a:ext cx="4040889" cy="588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</a:rPr>
              <a:t>роцедурные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959" y="1654196"/>
            <a:ext cx="4059564" cy="550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И</a:t>
            </a:r>
            <a:r>
              <a:rPr lang="ru-RU" sz="2400" b="1" dirty="0" smtClean="0">
                <a:solidFill>
                  <a:schemeClr val="tx1"/>
                </a:solidFill>
              </a:rPr>
              <a:t>нформационные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8368" y="3771835"/>
            <a:ext cx="4047390" cy="530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ценочные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959" y="5013176"/>
            <a:ext cx="39964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</a:rPr>
              <a:t>ефлексивные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931505" y="1959924"/>
            <a:ext cx="97840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4855305" y="2941392"/>
            <a:ext cx="1130808" cy="162535"/>
          </a:xfrm>
          <a:prstGeom prst="rightArrow">
            <a:avLst>
              <a:gd name="adj1" fmla="val 50000"/>
              <a:gd name="adj2" fmla="val 67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4855306" y="3897048"/>
            <a:ext cx="1103334" cy="139960"/>
          </a:xfrm>
          <a:prstGeom prst="rightArrow">
            <a:avLst>
              <a:gd name="adj1" fmla="val 50000"/>
              <a:gd name="adj2" fmla="val 67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4882779" y="5195224"/>
            <a:ext cx="1103334" cy="139960"/>
          </a:xfrm>
          <a:prstGeom prst="rightArrow">
            <a:avLst>
              <a:gd name="adj1" fmla="val 50000"/>
              <a:gd name="adj2" fmla="val 67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86113" y="1654196"/>
            <a:ext cx="2762351" cy="386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реализуемые в предметном, </a:t>
            </a:r>
            <a:r>
              <a:rPr lang="ru-RU" sz="2400" b="1" dirty="0" err="1" smtClean="0">
                <a:solidFill>
                  <a:schemeClr val="tx1"/>
                </a:solidFill>
              </a:rPr>
              <a:t>межпредметном</a:t>
            </a:r>
            <a:r>
              <a:rPr lang="ru-RU" sz="2400" b="1" dirty="0" smtClean="0">
                <a:solidFill>
                  <a:schemeClr val="tx1"/>
                </a:solidFill>
              </a:rPr>
              <a:t> и </a:t>
            </a:r>
            <a:r>
              <a:rPr lang="ru-RU" sz="2400" b="1" dirty="0" err="1" smtClean="0">
                <a:solidFill>
                  <a:schemeClr val="tx1"/>
                </a:solidFill>
              </a:rPr>
              <a:t>надпредметном</a:t>
            </a:r>
            <a:r>
              <a:rPr lang="ru-RU" sz="2400" b="1" dirty="0" smtClean="0">
                <a:solidFill>
                  <a:schemeClr val="tx1"/>
                </a:solidFill>
              </a:rPr>
              <a:t> контекстах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12845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Основные изменения содержания образования проявляются: </a:t>
            </a:r>
          </a:p>
          <a:p>
            <a:pPr algn="just"/>
            <a:r>
              <a:rPr lang="ru-RU" sz="2400" dirty="0" smtClean="0"/>
              <a:t>•	 в усилении роли процедурных знаний, направленных на освоение методологии познания; </a:t>
            </a:r>
          </a:p>
          <a:p>
            <a:pPr algn="just"/>
            <a:r>
              <a:rPr lang="ru-RU" sz="2400" dirty="0" smtClean="0"/>
              <a:t>•	во включении в содержание оценочных знаний, направленных на оценку окружающего мира, принятие общественных ценностных установок;</a:t>
            </a:r>
          </a:p>
          <a:p>
            <a:pPr algn="just"/>
            <a:r>
              <a:rPr lang="ru-RU" sz="2400" dirty="0" smtClean="0"/>
              <a:t>•	в появлении рефлексивных (личностных) знаний, направленных на познание себя, развитие личностной мотивации, формирование собственных ценностей и критическую интерпретацию информации, оценок, мнений, суждений;</a:t>
            </a:r>
          </a:p>
          <a:p>
            <a:pPr algn="just"/>
            <a:r>
              <a:rPr lang="ru-RU" sz="2400" dirty="0" smtClean="0"/>
              <a:t>•	в расширении контекста извлечения, применения, трансляции знаний (</a:t>
            </a:r>
            <a:r>
              <a:rPr lang="ru-RU" sz="2400" dirty="0" err="1" smtClean="0"/>
              <a:t>межпредметного</a:t>
            </a:r>
            <a:r>
              <a:rPr lang="ru-RU" sz="2400" dirty="0" smtClean="0"/>
              <a:t> и </a:t>
            </a:r>
            <a:r>
              <a:rPr lang="ru-RU" sz="2400" dirty="0" err="1" smtClean="0"/>
              <a:t>надпредметного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192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talia\AppData\Local\Microsoft\Windows\INetCache\IE\BB47XJBS\204px-Illustration_Pisum_sativum0_cle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5" y="3284984"/>
            <a:ext cx="154150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16632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 smtClean="0">
                <a:solidFill>
                  <a:srgbClr val="FF0000"/>
                </a:solidFill>
              </a:rPr>
              <a:t>Изменения содержания образования проявляются на разных уровнях: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концепций,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учебного предмета,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школьного учебника,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учебного материала. </a:t>
            </a:r>
          </a:p>
          <a:p>
            <a:pPr algn="just"/>
            <a:endParaRPr lang="ru-RU" sz="3200" dirty="0"/>
          </a:p>
          <a:p>
            <a:pPr algn="just"/>
            <a:endParaRPr lang="ru-RU" sz="2800" dirty="0"/>
          </a:p>
        </p:txBody>
      </p:sp>
      <p:pic>
        <p:nvPicPr>
          <p:cNvPr id="3076" name="Picture 4" descr="C:\Users\Natalia\AppData\Local\Microsoft\Windows\INetCache\IE\BB47XJBS\Human_Heart_and_Circulatory_System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36355"/>
            <a:ext cx="230425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Natalia\AppData\Local\Microsoft\Windows\INetCache\IE\O7FVQ5LA\dna-model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892" y="476510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atalia\AppData\Local\Microsoft\Windows\INetCache\IE\1ERBE2SQ\220px-Vogelskelett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94522"/>
            <a:ext cx="1800200" cy="2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Natalia\AppData\Local\Microsoft\Windows\INetCache\IE\BB47XJBS\204px-Illustration_Pisum_sativum0_cle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2" y="2740496"/>
            <a:ext cx="1946530" cy="28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7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476672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>
                <a:solidFill>
                  <a:srgbClr val="FF0000"/>
                </a:solidFill>
              </a:rPr>
              <a:t>На уровне концепций </a:t>
            </a:r>
            <a:r>
              <a:rPr lang="ru-RU" sz="2400" dirty="0" smtClean="0"/>
              <a:t>изменение содержания биологического образования проявляется: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в ограничении удельного веса предметных информационных знаний основ наук;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в увеличении других видов знания, отвечающих на вопросы «как?» «зачем?», «почему?»;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в уточнении смысла принципов конструирования содержания образования – </a:t>
            </a:r>
            <a:r>
              <a:rPr lang="ru-RU" sz="2400" dirty="0" err="1" smtClean="0"/>
              <a:t>фундаментализации</a:t>
            </a:r>
            <a:r>
              <a:rPr lang="ru-RU" sz="2400" dirty="0" smtClean="0"/>
              <a:t> (научности), </a:t>
            </a:r>
            <a:r>
              <a:rPr lang="ru-RU" sz="2400" dirty="0" err="1" smtClean="0"/>
              <a:t>гуманизации</a:t>
            </a:r>
            <a:r>
              <a:rPr lang="ru-RU" sz="2400" dirty="0" smtClean="0"/>
              <a:t>, </a:t>
            </a:r>
            <a:r>
              <a:rPr lang="ru-RU" sz="2400" dirty="0" err="1" smtClean="0"/>
              <a:t>культуросообразности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98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777686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i="1" dirty="0" smtClean="0">
                <a:solidFill>
                  <a:srgbClr val="FF0000"/>
                </a:solidFill>
              </a:rPr>
              <a:t>На уровне учебного предмета </a:t>
            </a:r>
            <a:r>
              <a:rPr lang="ru-RU" sz="2400" dirty="0" smtClean="0"/>
              <a:t>изменение содержания курса школьной биологии связано с выходом за пределы предметных информационных знаний основ биологии как науки посредством расширения </a:t>
            </a:r>
            <a:r>
              <a:rPr lang="ru-RU" sz="2400" dirty="0" err="1" smtClean="0"/>
              <a:t>межпредметного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надпредметного</a:t>
            </a:r>
            <a:r>
              <a:rPr lang="ru-RU" sz="2400" dirty="0" smtClean="0"/>
              <a:t> контекстов.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123" name="Picture 3" descr="C:\Users\Natalia\AppData\Local\Microsoft\Windows\INetCache\IE\VVDCNJV8\220px-Illustration_Acer_platanoides0_cle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024336" cy="3240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atalia\AppData\Local\Microsoft\Windows\INetCache\IE\BB47XJBS\Neuron-no_label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581128"/>
            <a:ext cx="4464496" cy="22960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96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2918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 уровне школьного учебника биологии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изменение содержания образования обусловило: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 диалоговый характер построения учебного содержания;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 включение вопросов и заданий, направленных на формирование процедурных и оценочных знаний,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формирование мировоззрения и ценностных ориентаций школьников. </a:t>
            </a:r>
            <a:endParaRPr lang="ru-RU" sz="2400" dirty="0"/>
          </a:p>
          <a:p>
            <a:r>
              <a:rPr lang="ru-RU" sz="2400" dirty="0" smtClean="0"/>
              <a:t>Диалоговый характер учебного содержания  - возможности для формирования у учащихся рефлексивных знаний, для осознанного построения индивидуального способа освоения содержания.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6248">
            <a:off x="5216887" y="4425050"/>
            <a:ext cx="1512168" cy="19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917">
            <a:off x="3538638" y="4594258"/>
            <a:ext cx="1584176" cy="181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med-books.by/uploads/posts/2017-03/1489308402_1032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429">
            <a:off x="6829244" y="4596224"/>
            <a:ext cx="1404542" cy="18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30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5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 smtClean="0">
                <a:solidFill>
                  <a:srgbClr val="FF0000"/>
                </a:solidFill>
              </a:rPr>
              <a:t>На уровне учебных материалов </a:t>
            </a:r>
          </a:p>
          <a:p>
            <a:pPr algn="just"/>
            <a:r>
              <a:rPr lang="ru-RU" sz="2000" dirty="0" smtClean="0"/>
              <a:t>изменение содержания проявилось:</a:t>
            </a:r>
          </a:p>
          <a:p>
            <a:pPr marL="628650" indent="-342900" algn="just">
              <a:buFont typeface="Wingdings" panose="05000000000000000000" pitchFamily="2" charset="2"/>
              <a:buChar char="§"/>
            </a:pPr>
            <a:r>
              <a:rPr lang="ru-RU" sz="2000" dirty="0" smtClean="0"/>
              <a:t>в изменении соотношения информационных, повествовательных и дискуссионных текстов; </a:t>
            </a:r>
          </a:p>
          <a:p>
            <a:pPr marL="628650" indent="-342900" algn="just">
              <a:buFont typeface="Wingdings" panose="05000000000000000000" pitchFamily="2" charset="2"/>
              <a:buChar char="§"/>
            </a:pPr>
            <a:r>
              <a:rPr lang="ru-RU" sz="2000" dirty="0" smtClean="0"/>
              <a:t>в увеличении объема дискуссионных текстов, ориентированных на формирование оценочных и рефлексивных знаний с целью развития самостоятельной позиции учащихся и обогащения их личностного опыта; </a:t>
            </a:r>
          </a:p>
          <a:p>
            <a:pPr marL="628650" indent="-342900" algn="just">
              <a:buFont typeface="Wingdings" panose="05000000000000000000" pitchFamily="2" charset="2"/>
              <a:buChar char="§"/>
            </a:pPr>
            <a:r>
              <a:rPr lang="ru-RU" sz="2000" dirty="0"/>
              <a:t>в</a:t>
            </a:r>
            <a:r>
              <a:rPr lang="ru-RU" sz="2000" dirty="0" smtClean="0"/>
              <a:t> увеличении информации о способах и методах познания,</a:t>
            </a:r>
          </a:p>
          <a:p>
            <a:pPr marL="628650" indent="-342900" algn="just">
              <a:buFont typeface="Wingdings" panose="05000000000000000000" pitchFamily="2" charset="2"/>
              <a:buChar char="§"/>
            </a:pPr>
            <a:r>
              <a:rPr lang="ru-RU" sz="2000" dirty="0" smtClean="0"/>
              <a:t>увеличении количества ситуационных учебных задач, направленных на формирование рефлексивных, оценочных, процедурных знаний, отражающих личностный и общественный опыт педагогов и учащихся;</a:t>
            </a:r>
          </a:p>
          <a:p>
            <a:pPr marL="628650" indent="-342900" algn="just">
              <a:buFont typeface="Wingdings" panose="05000000000000000000" pitchFamily="2" charset="2"/>
              <a:buChar char="§"/>
            </a:pPr>
            <a:r>
              <a:rPr lang="ru-RU" sz="2000" dirty="0"/>
              <a:t>в</a:t>
            </a:r>
            <a:r>
              <a:rPr lang="ru-RU" sz="2000" dirty="0" smtClean="0"/>
              <a:t>о включении сведений </a:t>
            </a:r>
            <a:r>
              <a:rPr lang="ru-RU" sz="2000" dirty="0"/>
              <a:t>о достижениях и методах современной </a:t>
            </a:r>
            <a:r>
              <a:rPr lang="ru-RU" sz="2000" dirty="0" smtClean="0"/>
              <a:t>науки, практико-ориентированных знаний </a:t>
            </a: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6981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887" y="620688"/>
            <a:ext cx="86409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Информационные ресурсы современного образовательного </a:t>
            </a:r>
            <a:r>
              <a:rPr lang="ru-RU" sz="2400" b="1" dirty="0" smtClean="0">
                <a:solidFill>
                  <a:srgbClr val="FF0000"/>
                </a:solidFill>
              </a:rPr>
              <a:t>процесса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/>
              <a:t>не ограничены учебной литературой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/>
              <a:t>способны обеспечивать свободный доступ к нужной учебной, научной, культурной информации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/>
              <a:t>значительная часть информационных ресурсов и потребляется и производится в сфере образования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включают технические, программные, телекоммуникационные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/>
              <a:t>локальные, региональные сети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/>
              <a:t>образовательные порталы: многоуровневые средства навигации и поиска; электронные учебники и библиотеки; каталоги образовательных ресурсов; интерактивные обучающие средства; виртуальные среды учебно-практической деятельности; </a:t>
            </a:r>
            <a:r>
              <a:rPr lang="ru-RU" sz="2000" dirty="0" smtClean="0"/>
              <a:t>базы </a:t>
            </a:r>
            <a:r>
              <a:rPr lang="ru-RU" sz="2000" dirty="0"/>
              <a:t>данных и архивы; справочный отдел для поиска информации, </a:t>
            </a:r>
            <a:r>
              <a:rPr lang="ru-RU" sz="2000" dirty="0" smtClean="0"/>
              <a:t>обучающие </a:t>
            </a:r>
            <a:r>
              <a:rPr lang="ru-RU" sz="2000" dirty="0"/>
              <a:t>игры; средства дистанционного </a:t>
            </a:r>
            <a:r>
              <a:rPr lang="ru-RU" sz="2000" dirty="0" smtClean="0"/>
              <a:t>обучения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07" y="548680"/>
            <a:ext cx="818388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Наиболее значимые характеристики современной образовательной ситуации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отсутствие единой и очевидной национальной и государственной идеологии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отказ от ценностей и целей недавнего прошлого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сложившееся в обществе часто критическое отношение к отечественной системе образования и ее достижениям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распространение идей личной свободы и </a:t>
            </a:r>
            <a:r>
              <a:rPr lang="ru-RU" sz="2000" dirty="0" err="1"/>
              <a:t>самоценности</a:t>
            </a:r>
            <a:r>
              <a:rPr lang="ru-RU" sz="2000" dirty="0"/>
              <a:t> личности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возрастающее религиозное и национальное влияние на общественное сознание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возросший уровень информационных и коммуникационных технологий, развитие IP-технологий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низкий уровень доверия работодателя к компетенциям молодого специалиста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err="1"/>
              <a:t>невостребованность</a:t>
            </a:r>
            <a:r>
              <a:rPr lang="ru-RU" sz="2000" dirty="0"/>
              <a:t> результатов обучения на рынке труда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снижение профессионального уровня специалистов, работающих, в первую очередь, в общеобразовательной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10425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Портал </a:t>
            </a:r>
            <a:r>
              <a:rPr lang="en-US" sz="2400" dirty="0">
                <a:solidFill>
                  <a:srgbClr val="FF0000"/>
                </a:solidFill>
              </a:rPr>
              <a:t>Khan Academy </a:t>
            </a:r>
            <a:r>
              <a:rPr lang="ru-RU" sz="2400" dirty="0">
                <a:solidFill>
                  <a:srgbClr val="FF0000"/>
                </a:solidFill>
              </a:rPr>
              <a:t>бесплатной образовательной сети (</a:t>
            </a:r>
            <a:r>
              <a:rPr lang="ru-RU" sz="2400" u="sng" dirty="0" smtClean="0">
                <a:solidFill>
                  <a:srgbClr val="002060"/>
                </a:solidFill>
                <a:hlinkClick r:id="rId2"/>
              </a:rPr>
              <a:t>www.khanacademy.org</a:t>
            </a:r>
            <a:r>
              <a:rPr lang="ru-RU" sz="2400" u="sng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предоставляет доступ к коллекции лекций по математике, истории, здравоохранению и медицине, физике, химии, биологии, астрономии, экономике, истории искусства, экономике (всего более 4300 лекций)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/>
              <a:t>iOS</a:t>
            </a:r>
            <a:r>
              <a:rPr lang="ru-RU" dirty="0"/>
              <a:t>-версия приложения </a:t>
            </a:r>
            <a:r>
              <a:rPr lang="ru-RU" dirty="0" err="1"/>
              <a:t>Khan</a:t>
            </a:r>
            <a:r>
              <a:rPr lang="ru-RU" dirty="0"/>
              <a:t> </a:t>
            </a:r>
            <a:r>
              <a:rPr lang="ru-RU" dirty="0" err="1"/>
              <a:t>Academy</a:t>
            </a:r>
            <a:r>
              <a:rPr lang="ru-RU" dirty="0"/>
              <a:t> имеет доступ в библиотеку всех образовательных курсов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просмотр видео-уроков (их продолжительность около 10 мин) в потоковом режиме с сайта или после загрузки при отсутствии сети Интернет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уроки точны, легко понятны и очень разнообразны, что делает </a:t>
            </a:r>
            <a:r>
              <a:rPr lang="ru-RU" dirty="0" err="1"/>
              <a:t>Khan</a:t>
            </a:r>
            <a:r>
              <a:rPr lang="ru-RU" dirty="0"/>
              <a:t> </a:t>
            </a:r>
            <a:r>
              <a:rPr lang="ru-RU" dirty="0" err="1"/>
              <a:t>Academy</a:t>
            </a:r>
            <a:r>
              <a:rPr lang="ru-RU" dirty="0"/>
              <a:t> хорошим ресурсом для  учащихся всех возрастов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в профиле  пользователи могут просматривать историю своих достижений и выбирать направление для дальнейшего обучения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материалы можно использовать и дома, и на уроке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у учителя есть специальный инструмент – график, который показывает прогресс каждого учащегося </a:t>
            </a:r>
            <a:r>
              <a:rPr lang="ru-RU" dirty="0" smtClean="0"/>
              <a:t>(разным цветом </a:t>
            </a:r>
            <a:r>
              <a:rPr lang="ru-RU" dirty="0"/>
              <a:t>отображена работа в классе и дома, при этом каждый ученик может учиться в своем индивидуальном темпе)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по каждому из заданий в реальном времени отображаются все проблемы и ошибки, которые были допущены учеником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1" y="836712"/>
            <a:ext cx="790850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Что делает учебный материал информацией?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У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чебный материал становится информацией, если: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Calibri" panose="020F0502020204030204" pitchFamily="34" charset="0"/>
              </a:rPr>
              <a:t>увеличивает разнообразие представлений учащихся об изучаемом объекте;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Calibri" panose="020F0502020204030204" pitchFamily="34" charset="0"/>
              </a:rPr>
              <a:t>снимает возникшую неопределенность или отвечает на вопросы учащихся;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Calibri" panose="020F0502020204030204" pitchFamily="34" charset="0"/>
              </a:rPr>
              <a:t>помогает адаптации к сегодняшней жизни;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Calibri" panose="020F0502020204030204" pitchFamily="34" charset="0"/>
              </a:rPr>
              <a:t> дает основания для выработки стратегии собственной жизни в будущем;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Calibri" panose="020F0502020204030204" pitchFamily="34" charset="0"/>
              </a:rPr>
              <a:t>п</a:t>
            </a:r>
            <a:r>
              <a:rPr lang="ru-RU" sz="2400" b="1" dirty="0" smtClean="0">
                <a:latin typeface="Calibri" panose="020F0502020204030204" pitchFamily="34" charset="0"/>
              </a:rPr>
              <a:t>редлагает материал для самопознания.</a:t>
            </a:r>
          </a:p>
        </p:txBody>
      </p:sp>
    </p:spTree>
    <p:extLst>
      <p:ext uri="{BB962C8B-B14F-4D97-AF65-F5344CB8AC3E}">
        <p14:creationId xmlns:p14="http://schemas.microsoft.com/office/powerpoint/2010/main" val="90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Calibri" panose="020F0502020204030204" pitchFamily="34" charset="0"/>
              </a:rPr>
              <a:t>Сегодня важна работа не только с адаптированным учебным материалом, но и с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неадаптированными текстами</a:t>
            </a:r>
            <a:r>
              <a:rPr lang="ru-RU" sz="2800" b="1" dirty="0" smtClean="0">
                <a:latin typeface="Calibri" panose="020F0502020204030204" pitchFamily="34" charset="0"/>
              </a:rPr>
              <a:t> (научными, художественными, журнальными статьями). </a:t>
            </a:r>
          </a:p>
          <a:p>
            <a:pPr algn="just"/>
            <a:r>
              <a:rPr lang="ru-RU" sz="2800" b="1" dirty="0" smtClean="0">
                <a:latin typeface="Calibri" panose="020F0502020204030204" pitchFamily="34" charset="0"/>
              </a:rPr>
              <a:t>Учащимся важно научиться работать с любыми источниками информации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7170" name="Picture 2" descr="http://www.bgproxy.net/bg/?__new_url=aHR0cDovL3d3dy5jb2x0YS5ydS9zdG9yYWdlL3Bvc3QvMTA2OC9wb3N0X2NvdmVyX3BpY3R1cmUuanBn&amp;__proxy_form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repetitru.files.wordpress.com/2015/06/1.jpg?w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04" y="4574957"/>
            <a:ext cx="2857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648072"/>
          </a:xfrm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Дидактические </a:t>
            </a:r>
            <a:r>
              <a:rPr lang="ru-RU" sz="2700" b="1" dirty="0">
                <a:solidFill>
                  <a:srgbClr val="C00000"/>
                </a:solidFill>
                <a:cs typeface="Aharoni" panose="02010803020104030203" pitchFamily="2" charset="-79"/>
              </a:rPr>
              <a:t>ориентиры современного </a:t>
            </a:r>
            <a:r>
              <a:rPr lang="ru-RU" sz="27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урока</a:t>
            </a:r>
            <a:br>
              <a:rPr lang="ru-RU" sz="2700" b="1" dirty="0" smtClean="0">
                <a:solidFill>
                  <a:srgbClr val="C00000"/>
                </a:solidFill>
                <a:cs typeface="Aharoni" panose="02010803020104030203" pitchFamily="2" charset="-79"/>
              </a:rPr>
            </a:br>
            <a:r>
              <a:rPr lang="ru-RU" sz="27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(по А.П. </a:t>
            </a:r>
            <a:r>
              <a:rPr lang="ru-RU" sz="2700" b="1" dirty="0" err="1" smtClean="0">
                <a:solidFill>
                  <a:srgbClr val="C00000"/>
                </a:solidFill>
                <a:cs typeface="Aharoni" panose="02010803020104030203" pitchFamily="2" charset="-79"/>
              </a:rPr>
              <a:t>Тряпицыной</a:t>
            </a:r>
            <a:r>
              <a:rPr lang="ru-RU" sz="27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)</a:t>
            </a:r>
            <a:endParaRPr lang="ru-RU" sz="27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856984" cy="4968552"/>
          </a:xfrm>
        </p:spPr>
        <p:txBody>
          <a:bodyPr>
            <a:noAutofit/>
          </a:bodyPr>
          <a:lstStyle/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  <a:latin typeface="+mn-lt"/>
              </a:rPr>
              <a:t>основа образовательного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процесса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-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личная деятельность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ученика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. Все мастерство учителя должно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сводиться к тому, чтобы направлять и регулировать эту деятельность;</a:t>
            </a:r>
          </a:p>
          <a:p>
            <a:pPr marL="685800" lvl="0" indent="-685800"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смена дискурса: учителя учат - учителя как наставники, «учителя» и «ученики» взаимно обучаются (новые формы взаимодействия);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  <a:latin typeface="+mn-lt"/>
              </a:rPr>
              <a:t>свобода выбора элементов образовательной деятельности -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целей, задач, темпа, форм и методов обучения, личностного содержания образования, системы контроля и оценки результатов;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наличие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возможности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создания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собственной образовательной траектории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освоения всех учебных дисциплин;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  <a:latin typeface="+mn-lt"/>
              </a:rPr>
              <a:t>изменение  пространственно-временных закономерных связей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хронотропа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) образовательного процесса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13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399" y="476672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kern="50" dirty="0" smtClean="0">
                <a:effectLst/>
                <a:latin typeface="Calibri" panose="020F0502020204030204" pitchFamily="34" charset="0"/>
                <a:ea typeface="SimSun"/>
                <a:cs typeface="Mangal"/>
              </a:rPr>
              <a:t>В настоящее время, когда акцент в постановке задач урока переносится с  усвоения учебного содержания на развитие личности ученика посредством усвоения содержания, меняется весь методический рисунок урока.</a:t>
            </a:r>
          </a:p>
          <a:p>
            <a:pPr lvl="0" algn="just"/>
            <a:r>
              <a:rPr lang="ru-RU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Современный урок – это совместная деятельность по проектированию, взаимодействие, диалог, партнерство   учителя и ученика.</a:t>
            </a:r>
          </a:p>
          <a:p>
            <a:pPr lvl="0" algn="just"/>
            <a:r>
              <a:rPr lang="ru-RU" sz="2400" b="1" dirty="0">
                <a:latin typeface="Calibri" panose="020F0502020204030204" pitchFamily="34" charset="0"/>
              </a:rPr>
              <a:t>Сегодня в школе необходимы условия для становления учащихся как субъектов, авторов собственной деятельности; важно наличие ценностно-смыслового равенства учителя и учащихся.</a:t>
            </a:r>
          </a:p>
          <a:p>
            <a:pPr algn="just"/>
            <a:endParaRPr lang="ru-RU" sz="2400" b="1" kern="5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SimSun"/>
              <a:cs typeface="Mangal"/>
            </a:endParaRPr>
          </a:p>
          <a:p>
            <a:pPr algn="just"/>
            <a:r>
              <a:rPr lang="ru-RU" sz="2400" b="1" kern="5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/>
                <a:cs typeface="Mangal"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 descr="http://udetstvo.ru/thumb/-kP9hveK_SZBwdhDILl4Rw/360r300/513216/deti_ru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34856"/>
            <a:ext cx="34290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2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247" y="275496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50" dirty="0" smtClean="0">
                <a:solidFill>
                  <a:srgbClr val="FF0000"/>
                </a:solidFill>
                <a:effectLst/>
                <a:latin typeface="+mj-lt"/>
                <a:ea typeface="SimSun"/>
                <a:cs typeface="Mangal"/>
              </a:rPr>
              <a:t>Современный урок должен быть направлен:</a:t>
            </a:r>
            <a:r>
              <a:rPr lang="ru-RU" sz="2800" b="1" i="1" kern="50" dirty="0" smtClean="0">
                <a:solidFill>
                  <a:srgbClr val="FF0000"/>
                </a:solidFill>
                <a:effectLst/>
                <a:latin typeface="+mj-lt"/>
                <a:ea typeface="SimSun"/>
                <a:cs typeface="Mangal"/>
              </a:rPr>
              <a:t>  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kern="50" dirty="0">
                <a:latin typeface="+mj-lt"/>
                <a:ea typeface="SimSun"/>
                <a:cs typeface="Mangal"/>
              </a:rPr>
              <a:t>Н</a:t>
            </a:r>
            <a:r>
              <a:rPr lang="ru-RU" sz="2400" kern="50" dirty="0" smtClean="0">
                <a:effectLst/>
                <a:latin typeface="+mj-lt"/>
                <a:ea typeface="SimSun"/>
                <a:cs typeface="Mangal"/>
              </a:rPr>
              <a:t>а реализацию взаимосвязи и единства личностных и предметных целей ученика;</a:t>
            </a:r>
            <a:endParaRPr lang="ru-RU" sz="2400" kern="50" dirty="0">
              <a:latin typeface="+mj-lt"/>
              <a:ea typeface="SimSun"/>
              <a:cs typeface="Mangal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kern="50" dirty="0">
                <a:latin typeface="+mj-lt"/>
                <a:ea typeface="SimSun"/>
                <a:cs typeface="Mangal"/>
              </a:rPr>
              <a:t>Н</a:t>
            </a:r>
            <a:r>
              <a:rPr lang="ru-RU" sz="2400" kern="50" dirty="0" smtClean="0">
                <a:effectLst/>
                <a:latin typeface="+mj-lt"/>
                <a:ea typeface="SimSun"/>
                <a:cs typeface="Mangal"/>
              </a:rPr>
              <a:t>а предоставление возможности свободного выбора учащимися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kern="50" dirty="0" smtClean="0">
                <a:effectLst/>
                <a:latin typeface="+mj-lt"/>
                <a:ea typeface="SimSun"/>
                <a:cs typeface="Mangal"/>
              </a:rPr>
              <a:t> видов и способов деятельности,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kern="50" dirty="0" smtClean="0">
                <a:effectLst/>
                <a:latin typeface="+mj-lt"/>
                <a:ea typeface="SimSun"/>
                <a:cs typeface="Mangal"/>
              </a:rPr>
              <a:t> типа учебных задач,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kern="50" dirty="0" smtClean="0">
                <a:effectLst/>
                <a:latin typeface="+mj-lt"/>
                <a:ea typeface="SimSun"/>
                <a:cs typeface="Mangal"/>
              </a:rPr>
              <a:t> способов самостоятельного или при поддержке учителя (соучеников) их   решения. </a:t>
            </a:r>
            <a:endParaRPr lang="ru-RU" sz="2400" dirty="0">
              <a:latin typeface="+mj-lt"/>
            </a:endParaRPr>
          </a:p>
        </p:txBody>
      </p:sp>
      <p:sp>
        <p:nvSpPr>
          <p:cNvPr id="3" name="AutoShape 2" descr="http://kiatrictai.000a.biz/pic-erudyt.net/wp-content/uploads/2014/11/13039398271.jpg?i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kiatrictai.000a.biz/pic-erudyt.net/wp-content/uploads/2014/11/13039398271.jpg?i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kiatrictai.000a.biz/pic-erudyt.net/wp-content/uploads/2014/11/13039398271.jpg?i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kiatrictai.000a.biz/pic-erudyt.net/wp-content/uploads/2014/11/13039398271.jpg?i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http://www.liveedu.ru/uploads/posts/2012-12/thumbs/1356539244_img_7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91" y="3861048"/>
            <a:ext cx="2986341" cy="213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euromedia24.com/timthumb.php?src=http://euromedia24.com/disc/30-10-15/082d6781821ad02de3bd392ac1169311.jpg&amp;w=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93096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4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89844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Calibri" panose="020F0502020204030204" pitchFamily="34" charset="0"/>
              </a:rPr>
              <a:t>Новые стратегии обучения должны включать ученика в познавательные процедуры -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понимания, проектирования, коммуникации, рефлексии: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Процедура понимани</a:t>
            </a:r>
            <a:r>
              <a:rPr lang="ru-RU" sz="24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я </a:t>
            </a:r>
            <a:r>
              <a:rPr lang="ru-RU" sz="2400" i="1" dirty="0" smtClean="0">
                <a:latin typeface="Calibri" panose="020F0502020204030204" pitchFamily="34" charset="0"/>
              </a:rPr>
              <a:t>- </a:t>
            </a:r>
            <a:r>
              <a:rPr lang="ru-RU" sz="2400" dirty="0" smtClean="0">
                <a:latin typeface="Calibri" panose="020F0502020204030204" pitchFamily="34" charset="0"/>
              </a:rPr>
              <a:t>форма взаимодействия между предметной </a:t>
            </a:r>
            <a:r>
              <a:rPr lang="ru-RU" sz="2400" dirty="0" err="1" smtClean="0">
                <a:latin typeface="Calibri" panose="020F0502020204030204" pitchFamily="34" charset="0"/>
              </a:rPr>
              <a:t>заданностью</a:t>
            </a:r>
            <a:r>
              <a:rPr lang="ru-RU" sz="2400" dirty="0" smtClean="0">
                <a:latin typeface="Calibri" panose="020F0502020204030204" pitchFamily="34" charset="0"/>
              </a:rPr>
              <a:t> учебного материала и учеником с целью постижения или порождения смысла. В  связи с этим возрастает роль логических умений.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Процедура проектировани</a:t>
            </a:r>
            <a:r>
              <a:rPr lang="ru-RU" sz="24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я  </a:t>
            </a:r>
            <a:r>
              <a:rPr lang="ru-RU" sz="2400" i="1" dirty="0" smtClean="0">
                <a:latin typeface="Calibri" panose="020F0502020204030204" pitchFamily="34" charset="0"/>
              </a:rPr>
              <a:t>- </a:t>
            </a:r>
            <a:r>
              <a:rPr lang="ru-RU" sz="2400" dirty="0" smtClean="0">
                <a:latin typeface="Calibri" panose="020F0502020204030204" pitchFamily="34" charset="0"/>
              </a:rPr>
              <a:t>проблемная организация мышления и деятельности с целью постановки задач, выбора средств их решения, включающая освоение школьниками приемов и способов разнообразных видов деятельности. В связи с этим важны </a:t>
            </a:r>
            <a:r>
              <a:rPr lang="ru-RU" sz="2400" dirty="0" err="1" smtClean="0">
                <a:latin typeface="Calibri" panose="020F0502020204030204" pitchFamily="34" charset="0"/>
              </a:rPr>
              <a:t>общеучебные</a:t>
            </a:r>
            <a:r>
              <a:rPr lang="ru-RU" sz="2400" dirty="0" smtClean="0">
                <a:latin typeface="Calibri" panose="020F0502020204030204" pitchFamily="34" charset="0"/>
              </a:rPr>
              <a:t> умения.</a:t>
            </a:r>
          </a:p>
        </p:txBody>
      </p:sp>
    </p:spTree>
    <p:extLst>
      <p:ext uri="{BB962C8B-B14F-4D97-AF65-F5344CB8AC3E}">
        <p14:creationId xmlns:p14="http://schemas.microsoft.com/office/powerpoint/2010/main" val="40986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1941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Процедура коммуникации</a:t>
            </a:r>
            <a:r>
              <a:rPr lang="ru-RU" sz="2400" i="1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 предполагает формирование способностей к обмену информацией, интерпретации и обсуждению результатов, полученных в ходе решения задач.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Процедура рефлексии</a:t>
            </a:r>
            <a:r>
              <a:rPr lang="ru-RU" sz="2400" b="1" i="1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основана на включении учащихся в процесс личностно значимых проблем, на развитие умений оценивать свою деятельность и способностей к самоанализу и самоконтролю.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13314" name="Picture 2" descr="http://www.mundoescolar.com/fotosoferta/150693471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30861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3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568952" cy="610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Этапы обучения в контексте современного образовательного </a:t>
            </a:r>
            <a:r>
              <a:rPr lang="ru-RU" sz="2400" b="1" dirty="0" smtClean="0">
                <a:solidFill>
                  <a:srgbClr val="FF0000"/>
                </a:solidFill>
              </a:rPr>
              <a:t>процесса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ea typeface="Calibri"/>
                <a:cs typeface="Arial" panose="020B0604020202020204" pitchFamily="34" charset="0"/>
              </a:rPr>
              <a:t>Самостоятельное</a:t>
            </a:r>
            <a:r>
              <a:rPr lang="ru-RU" sz="2400" b="1" dirty="0">
                <a:solidFill>
                  <a:srgbClr val="C00000"/>
                </a:solidFill>
                <a:ea typeface="Calibri"/>
                <a:cs typeface="Arial" panose="020B0604020202020204" pitchFamily="34" charset="0"/>
              </a:rPr>
              <a:t> </a:t>
            </a:r>
            <a:r>
              <a:rPr lang="ru-RU" sz="2400" b="1" dirty="0">
                <a:ea typeface="Calibri"/>
                <a:cs typeface="Arial" panose="020B0604020202020204" pitchFamily="34" charset="0"/>
              </a:rPr>
              <a:t>ознакомление учащихся с учебным </a:t>
            </a:r>
            <a:r>
              <a:rPr lang="ru-RU" sz="2400" b="1" dirty="0" smtClean="0">
                <a:ea typeface="Calibri"/>
                <a:cs typeface="Arial" panose="020B0604020202020204" pitchFamily="34" charset="0"/>
              </a:rPr>
              <a:t>содержанием;</a:t>
            </a:r>
            <a:endParaRPr lang="ru-RU" sz="2400" b="1" dirty="0"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ea typeface="Calibri"/>
                <a:cs typeface="Arial" panose="020B0604020202020204" pitchFamily="34" charset="0"/>
              </a:rPr>
              <a:t>освоение содержания</a:t>
            </a:r>
            <a:r>
              <a:rPr lang="ru-RU" sz="2400" b="1" dirty="0">
                <a:solidFill>
                  <a:srgbClr val="C00000"/>
                </a:solidFill>
                <a:ea typeface="Calibri"/>
                <a:cs typeface="Arial" panose="020B0604020202020204" pitchFamily="34" charset="0"/>
              </a:rPr>
              <a:t> </a:t>
            </a:r>
            <a:r>
              <a:rPr lang="ru-RU" sz="2400" b="1" dirty="0">
                <a:ea typeface="Calibri"/>
                <a:cs typeface="Arial" panose="020B0604020202020204" pitchFamily="34" charset="0"/>
              </a:rPr>
              <a:t>на основе процедур понимания, коммуникации, проектирования, анализа, синтеза, оценки и </a:t>
            </a:r>
            <a:r>
              <a:rPr lang="ru-RU" sz="2400" b="1" dirty="0" smtClean="0">
                <a:ea typeface="Calibri"/>
                <a:cs typeface="Arial" panose="020B0604020202020204" pitchFamily="34" charset="0"/>
              </a:rPr>
              <a:t>рефлексии;</a:t>
            </a:r>
            <a:endParaRPr lang="ru-RU" sz="2400" b="1" dirty="0"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/>
              <a:t>ведущая роль самостоятельной деятельности учащихся (решение задач и заданий, направленных на освоение, систематизацию, обобщение знаний; разрешение проблемных ситуаций; сотрудничество и коммуникацию; самоорганизацию, рефлексию и ценностно-смысловые установки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5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7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Освоение содержания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учащимися путем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решения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учебно-познавательных и учебно-практических задач</a:t>
            </a:r>
            <a:r>
              <a:rPr lang="ru-RU" sz="2400" b="1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служит: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</a:rPr>
              <a:t>усвоению </a:t>
            </a:r>
            <a:r>
              <a:rPr lang="ru-RU" sz="2400" dirty="0">
                <a:latin typeface="Calibri" panose="020F0502020204030204" pitchFamily="34" charset="0"/>
              </a:rPr>
              <a:t>знаний и </a:t>
            </a:r>
            <a:r>
              <a:rPr lang="ru-RU" sz="2400" dirty="0" smtClean="0">
                <a:latin typeface="Calibri" panose="020F0502020204030204" pitchFamily="34" charset="0"/>
              </a:rPr>
              <a:t>умений</a:t>
            </a:r>
            <a:r>
              <a:rPr lang="ru-RU" sz="2400" dirty="0">
                <a:latin typeface="Calibri" panose="020F0502020204030204" pitchFamily="34" charset="0"/>
              </a:rPr>
              <a:t>;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</a:rPr>
              <a:t>формированию </a:t>
            </a:r>
            <a:r>
              <a:rPr lang="ru-RU" sz="2400" dirty="0">
                <a:latin typeface="Calibri" panose="020F0502020204030204" pitchFamily="34" charset="0"/>
              </a:rPr>
              <a:t>определенного  стиля </a:t>
            </a:r>
            <a:r>
              <a:rPr lang="ru-RU" sz="2400" dirty="0" smtClean="0">
                <a:latin typeface="Calibri" panose="020F0502020204030204" pitchFamily="34" charset="0"/>
              </a:rPr>
              <a:t>мышления;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</a:rPr>
              <a:t>овладению и развитию универсальных учебных действий (УУД).</a:t>
            </a:r>
          </a:p>
          <a:p>
            <a:pPr algn="just"/>
            <a:r>
              <a:rPr lang="ru-RU" sz="2400" dirty="0" smtClean="0">
                <a:latin typeface="Calibri" panose="020F0502020204030204" pitchFamily="34" charset="0"/>
              </a:rPr>
              <a:t>Учебно-познавательные и учебно-практические </a:t>
            </a:r>
            <a:r>
              <a:rPr lang="ru-RU" sz="2400" dirty="0">
                <a:latin typeface="Calibri" panose="020F0502020204030204" pitchFamily="34" charset="0"/>
              </a:rPr>
              <a:t>задачи при обучении биологии следует рассматривать как </a:t>
            </a:r>
            <a:r>
              <a:rPr lang="ru-RU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единицу учебной деятельности</a:t>
            </a:r>
            <a:r>
              <a:rPr lang="ru-RU" sz="2400" dirty="0">
                <a:latin typeface="Calibri" panose="020F0502020204030204" pitchFamily="34" charset="0"/>
              </a:rPr>
              <a:t>. </a:t>
            </a:r>
          </a:p>
          <a:p>
            <a:pPr algn="just"/>
            <a:r>
              <a:rPr lang="ru-RU" sz="2400" dirty="0">
                <a:latin typeface="Calibri" panose="020F0502020204030204" pitchFamily="34" charset="0"/>
              </a:rPr>
              <a:t>Современная трактовка решения учебных задач заключается не в формальном предъявлении фактических знаний, а в обязательном выявлении смысла полученных результатов и развитии познавательной деятельности </a:t>
            </a:r>
            <a:r>
              <a:rPr lang="ru-RU" sz="2400" dirty="0" smtClean="0">
                <a:latin typeface="Calibri" panose="020F0502020204030204" pitchFamily="34" charset="0"/>
              </a:rPr>
              <a:t>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23677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3440" y="1268760"/>
            <a:ext cx="5040560" cy="2592287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Calibri"/>
                <a:ea typeface="+mn-ea"/>
                <a:cs typeface="+mn-cs"/>
              </a:rPr>
              <a:t>«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Попытка  школы удержать 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свои позиции за счет 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2400" i="1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использования привычных </a:t>
            </a:r>
            <a:r>
              <a:rPr lang="en-US" sz="2400" i="1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en-US" sz="2400" i="1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2400" i="1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механизмов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 успеха не имеет: 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в школе учатся «</a:t>
            </a:r>
            <a:r>
              <a:rPr lang="ru-RU" sz="2400" i="1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другие»  дети»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2400" dirty="0" smtClean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>(О.Е. Лебедев)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sz="2400" dirty="0">
              <a:solidFill>
                <a:prstClr val="black"/>
              </a:solidFill>
              <a:effectLst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https://image.jimcdn.com/app/cms/image/transf/dimension=325x1024:format=jpg/path/s1b57450b9a5e2e7d/image/i738aad7e8d48ff06/version/1484054741/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r="7492"/>
          <a:stretch>
            <a:fillRect/>
          </a:stretch>
        </p:blipFill>
        <p:spPr bwMode="auto">
          <a:xfrm>
            <a:off x="4860032" y="260648"/>
            <a:ext cx="3672408" cy="408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15322" y="332656"/>
            <a:ext cx="4392488" cy="1080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Социокультурная  обусловленность образования</a:t>
            </a:r>
          </a:p>
          <a:p>
            <a:endParaRPr lang="ru-RU" dirty="0"/>
          </a:p>
        </p:txBody>
      </p:sp>
      <p:pic>
        <p:nvPicPr>
          <p:cNvPr id="1028" name="Picture 4" descr="http://m.chelny-izvest.ru/content/images/4ff6c757617e81341572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34864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соответствии </a:t>
            </a:r>
            <a:r>
              <a:rPr lang="ru-RU" sz="2400" dirty="0"/>
              <a:t>с </a:t>
            </a:r>
            <a:r>
              <a:rPr lang="ru-RU" sz="2400" dirty="0" smtClean="0"/>
              <a:t>задачным подходом к отбору содержания  в процесс обучения биологии можно широко включать :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ситуационные задачи;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задачи, требующие </a:t>
            </a:r>
            <a:r>
              <a:rPr lang="ru-RU" sz="2400" dirty="0"/>
              <a:t>ценностной </a:t>
            </a:r>
            <a:r>
              <a:rPr lang="ru-RU" sz="2400" dirty="0" smtClean="0"/>
              <a:t>оценки;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практико-ориентированные задачи и задания.</a:t>
            </a:r>
            <a:endParaRPr lang="ru-RU" sz="2400" dirty="0"/>
          </a:p>
          <a:p>
            <a:pPr algn="just"/>
            <a:r>
              <a:rPr lang="ru-RU" sz="2400" b="1" i="1" dirty="0" smtClean="0"/>
              <a:t>Задача </a:t>
            </a:r>
            <a:r>
              <a:rPr lang="ru-RU" sz="2400" dirty="0" smtClean="0"/>
              <a:t>задает содержание </a:t>
            </a:r>
            <a:r>
              <a:rPr lang="ru-RU" sz="2400" dirty="0"/>
              <a:t>и форму деятельности, </a:t>
            </a:r>
            <a:endParaRPr lang="ru-RU" sz="2400" dirty="0" smtClean="0"/>
          </a:p>
          <a:p>
            <a:pPr algn="just"/>
            <a:r>
              <a:rPr lang="ru-RU" sz="2400" dirty="0" smtClean="0"/>
              <a:t>ее </a:t>
            </a:r>
            <a:r>
              <a:rPr lang="ru-RU" sz="2400" dirty="0"/>
              <a:t>цель и </a:t>
            </a:r>
            <a:r>
              <a:rPr lang="ru-RU" sz="2400" dirty="0" smtClean="0"/>
              <a:t>способы. </a:t>
            </a:r>
            <a:r>
              <a:rPr lang="ru-RU" sz="2400" b="1" i="1" dirty="0" smtClean="0"/>
              <a:t>Задача</a:t>
            </a:r>
            <a:r>
              <a:rPr lang="ru-RU" sz="2400" dirty="0" smtClean="0"/>
              <a:t> служит </a:t>
            </a:r>
            <a:r>
              <a:rPr lang="ru-RU" sz="2400" dirty="0"/>
              <a:t>и способом управления этой деятельностью. </a:t>
            </a:r>
            <a:endParaRPr lang="ru-RU" sz="2400" dirty="0" smtClean="0"/>
          </a:p>
          <a:p>
            <a:pPr algn="just"/>
            <a:r>
              <a:rPr lang="ru-RU" sz="2400" b="1" i="1" dirty="0" smtClean="0"/>
              <a:t>Деятельность </a:t>
            </a:r>
            <a:r>
              <a:rPr lang="ru-RU" sz="2400" b="1" i="1" dirty="0"/>
              <a:t>по решению задач </a:t>
            </a:r>
            <a:r>
              <a:rPr lang="ru-RU" sz="2400" dirty="0"/>
              <a:t>(заданий) - это не только усвоение знаний по предмету, но </a:t>
            </a:r>
            <a:r>
              <a:rPr lang="ru-RU" sz="2400" dirty="0" smtClean="0"/>
              <a:t>и условие формирования УУД. 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0111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632848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Задачное </a:t>
            </a:r>
            <a:r>
              <a:rPr lang="ru-RU" sz="2400" b="1" dirty="0">
                <a:solidFill>
                  <a:srgbClr val="FF0000"/>
                </a:solidFill>
              </a:rPr>
              <a:t>построение </a:t>
            </a:r>
            <a:r>
              <a:rPr lang="ru-RU" sz="2400" b="1" dirty="0" smtClean="0">
                <a:solidFill>
                  <a:srgbClr val="FF0000"/>
                </a:solidFill>
              </a:rPr>
              <a:t>учебной деятельности учащихся на </a:t>
            </a:r>
            <a:r>
              <a:rPr lang="ru-RU" sz="2400" b="1" dirty="0">
                <a:solidFill>
                  <a:srgbClr val="FF0000"/>
                </a:solidFill>
              </a:rPr>
              <a:t>у</a:t>
            </a:r>
            <a:r>
              <a:rPr lang="ru-RU" sz="2400" b="1" dirty="0" smtClean="0">
                <a:solidFill>
                  <a:srgbClr val="FF0000"/>
                </a:solidFill>
              </a:rPr>
              <a:t>роках биологии: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обеспечивает</a:t>
            </a:r>
            <a:r>
              <a:rPr lang="ru-RU" sz="2000" b="1" i="1" dirty="0" smtClean="0"/>
              <a:t> </a:t>
            </a:r>
            <a:r>
              <a:rPr lang="ru-RU" sz="2000" dirty="0" smtClean="0"/>
              <a:t>освоение </a:t>
            </a:r>
            <a:r>
              <a:rPr lang="ru-RU" sz="2000" dirty="0"/>
              <a:t>содержания школьного предмета </a:t>
            </a:r>
            <a:r>
              <a:rPr lang="ru-RU" sz="2000" dirty="0" smtClean="0"/>
              <a:t>биологии.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обеспечивает</a:t>
            </a:r>
            <a:r>
              <a:rPr lang="ru-RU" sz="2000" b="1" i="1" dirty="0" smtClean="0"/>
              <a:t> </a:t>
            </a:r>
            <a:r>
              <a:rPr lang="ru-RU" sz="2000" dirty="0" smtClean="0"/>
              <a:t>систематическое применение  и развитие у учащихся УУД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с</a:t>
            </a:r>
            <a:r>
              <a:rPr lang="ru-RU" sz="2000" dirty="0" smtClean="0"/>
              <a:t>лужит механизмом </a:t>
            </a:r>
            <a:r>
              <a:rPr lang="ru-RU" sz="2000" dirty="0"/>
              <a:t>достижения личностных, </a:t>
            </a:r>
            <a:r>
              <a:rPr lang="ru-RU" sz="2000" dirty="0" err="1"/>
              <a:t>метапредметных</a:t>
            </a:r>
            <a:r>
              <a:rPr lang="ru-RU" sz="2000" dirty="0"/>
              <a:t> и предметных </a:t>
            </a:r>
            <a:r>
              <a:rPr lang="ru-RU" sz="2000" dirty="0" smtClean="0"/>
              <a:t>результатов</a:t>
            </a:r>
            <a:r>
              <a:rPr lang="ru-RU" sz="2400" dirty="0" smtClean="0"/>
              <a:t>.</a:t>
            </a:r>
          </a:p>
          <a:p>
            <a:pPr lvl="0" algn="just"/>
            <a:endParaRPr lang="ru-RU" sz="2400" dirty="0" smtClean="0"/>
          </a:p>
          <a:p>
            <a:pPr lvl="0" algn="just"/>
            <a:r>
              <a:rPr lang="ru-RU" sz="2400" b="1" dirty="0" smtClean="0">
                <a:solidFill>
                  <a:srgbClr val="FF0000"/>
                </a:solidFill>
              </a:rPr>
              <a:t>Задача </a:t>
            </a:r>
            <a:r>
              <a:rPr lang="ru-RU" sz="2400" b="1" dirty="0">
                <a:solidFill>
                  <a:srgbClr val="FF0000"/>
                </a:solidFill>
              </a:rPr>
              <a:t>(задание) задает содержание и форму деятельности, ее цель и способы, а в силу этого служит и способом управления этой деятельностью.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  <a:p>
            <a:pPr lvl="0" algn="just"/>
            <a:endParaRPr lang="ru-RU" sz="2400" dirty="0">
              <a:solidFill>
                <a:srgbClr val="FF0000"/>
              </a:solidFill>
            </a:endParaRPr>
          </a:p>
          <a:p>
            <a:pPr lvl="0" algn="just"/>
            <a:r>
              <a:rPr lang="ru-RU" sz="2400" b="1" dirty="0" smtClean="0"/>
              <a:t>Современный урок биологии    </a:t>
            </a:r>
          </a:p>
          <a:p>
            <a:pPr lvl="0" algn="just"/>
            <a:r>
              <a:rPr lang="ru-RU" sz="2400" b="1" dirty="0" smtClean="0"/>
              <a:t>реализация </a:t>
            </a:r>
            <a:r>
              <a:rPr lang="ru-RU" sz="2400" b="1" dirty="0"/>
              <a:t>взаимосвязи и единства личностных и предметных целей ученика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algn="just"/>
            <a:r>
              <a:rPr lang="ru-RU" sz="2400" dirty="0"/>
              <a:t> 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6012160" y="4720750"/>
            <a:ext cx="978408" cy="35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616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7458" y="0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Подготовка к уроку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Определение цели урока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</a:rPr>
              <a:t>определение </a:t>
            </a:r>
            <a:r>
              <a:rPr lang="ru-RU" sz="2400" b="1" dirty="0">
                <a:solidFill>
                  <a:srgbClr val="FF0000"/>
                </a:solidFill>
              </a:rPr>
              <a:t>ожидаемых образовательных результатов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+mj-lt"/>
              </a:rPr>
              <a:t>через деятельность учащихся  (что будем делать на уроке – исследовать, обсуждать, решать….).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+mj-lt"/>
              </a:rPr>
              <a:t>ч</a:t>
            </a:r>
            <a:r>
              <a:rPr lang="ru-RU" sz="2400" b="1" dirty="0" smtClean="0">
                <a:latin typeface="+mj-lt"/>
              </a:rPr>
              <a:t>ерез результат деятельности учащихся (связано с предложением четких критериев для будущей самооценки учащимися успешности и результативности своей познавательной деятельности на уроке)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э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тот способ наиболее подходящий для целеполагания современного урока.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194" y="476672"/>
            <a:ext cx="83529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Подготовка к уроку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</a:rPr>
              <a:t> Построение </a:t>
            </a:r>
            <a:r>
              <a:rPr lang="ru-RU" sz="2400" b="1" dirty="0">
                <a:solidFill>
                  <a:srgbClr val="FF0000"/>
                </a:solidFill>
              </a:rPr>
              <a:t>содержания как совокупности учебно-познавательных и учебно-практических задач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dirty="0"/>
              <a:t>Конструирование заданий, решение которых содействует усвоению школьниками содержания школьной биологии  </a:t>
            </a:r>
            <a:r>
              <a:rPr lang="ru-RU" sz="2400" b="1" dirty="0" smtClean="0"/>
              <a:t>и направленных:</a:t>
            </a:r>
            <a:endParaRPr lang="ru-RU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  </a:t>
            </a:r>
            <a:r>
              <a:rPr lang="ru-RU" sz="2400" dirty="0" smtClean="0"/>
              <a:t>на освоение </a:t>
            </a:r>
            <a:r>
              <a:rPr lang="ru-RU" sz="2400" b="1" dirty="0" smtClean="0">
                <a:solidFill>
                  <a:srgbClr val="FF0000"/>
                </a:solidFill>
              </a:rPr>
              <a:t>систематических знаний</a:t>
            </a:r>
            <a:r>
              <a:rPr lang="ru-RU" sz="2400" dirty="0" smtClean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FF0000"/>
                </a:solidFill>
              </a:rPr>
              <a:t>  на </a:t>
            </a:r>
            <a:r>
              <a:rPr lang="ru-RU" sz="2400" b="1" dirty="0" smtClean="0">
                <a:solidFill>
                  <a:srgbClr val="FF0000"/>
                </a:solidFill>
              </a:rPr>
              <a:t>самостоятельное приобретение и интеграцию знаний</a:t>
            </a:r>
            <a:r>
              <a:rPr lang="ru-RU" sz="2400" dirty="0" smtClean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FF0000"/>
                </a:solidFill>
              </a:rPr>
              <a:t>   на </a:t>
            </a:r>
            <a:r>
              <a:rPr lang="ru-RU" sz="2400" dirty="0">
                <a:solidFill>
                  <a:srgbClr val="FF0000"/>
                </a:solidFill>
              </a:rPr>
              <a:t>разрешение </a:t>
            </a:r>
            <a:r>
              <a:rPr lang="ru-RU" sz="2400" b="1" dirty="0">
                <a:solidFill>
                  <a:srgbClr val="FF0000"/>
                </a:solidFill>
              </a:rPr>
              <a:t>проблемных ситуаций</a:t>
            </a:r>
            <a:r>
              <a:rPr lang="ru-RU" sz="2400" dirty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FF0000"/>
                </a:solidFill>
              </a:rPr>
              <a:t>   на </a:t>
            </a:r>
            <a:r>
              <a:rPr lang="ru-RU" sz="2400" b="1" dirty="0">
                <a:solidFill>
                  <a:srgbClr val="FF0000"/>
                </a:solidFill>
              </a:rPr>
              <a:t>сотрудничество и коммуникацию</a:t>
            </a:r>
            <a:r>
              <a:rPr lang="ru-RU" sz="2400" dirty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FF0000"/>
                </a:solidFill>
              </a:rPr>
              <a:t>   на </a:t>
            </a:r>
            <a:r>
              <a:rPr lang="ru-RU" sz="2400" b="1" dirty="0">
                <a:solidFill>
                  <a:srgbClr val="FF0000"/>
                </a:solidFill>
              </a:rPr>
              <a:t>самоорганизацию и </a:t>
            </a:r>
            <a:r>
              <a:rPr lang="ru-RU" sz="2400" b="1" dirty="0" err="1">
                <a:solidFill>
                  <a:srgbClr val="FF0000"/>
                </a:solidFill>
              </a:rPr>
              <a:t>саморегуляцию</a:t>
            </a:r>
            <a:r>
              <a:rPr lang="ru-RU" sz="2400" dirty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FF0000"/>
                </a:solidFill>
              </a:rPr>
              <a:t>   на </a:t>
            </a:r>
            <a:r>
              <a:rPr lang="ru-RU" sz="2400" b="1" dirty="0">
                <a:solidFill>
                  <a:srgbClr val="FF0000"/>
                </a:solidFill>
              </a:rPr>
              <a:t>рефлексию</a:t>
            </a:r>
            <a:r>
              <a:rPr lang="ru-RU" sz="2400" dirty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FF0000"/>
                </a:solidFill>
              </a:rPr>
              <a:t>   на </a:t>
            </a:r>
            <a:r>
              <a:rPr lang="ru-RU" sz="2400" dirty="0">
                <a:solidFill>
                  <a:srgbClr val="FF0000"/>
                </a:solidFill>
              </a:rPr>
              <a:t>становление </a:t>
            </a:r>
            <a:r>
              <a:rPr lang="ru-RU" sz="2400" b="1" dirty="0">
                <a:solidFill>
                  <a:srgbClr val="FF0000"/>
                </a:solidFill>
              </a:rPr>
              <a:t>ценностно-смысловых установок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135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632848" cy="505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Подготовка к уроку. Выбор </a:t>
            </a:r>
            <a:r>
              <a:rPr lang="ru-RU" sz="2400" b="1" dirty="0">
                <a:solidFill>
                  <a:srgbClr val="FF0000"/>
                </a:solidFill>
              </a:rPr>
              <a:t>основных образовательных технологий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spcBef>
                <a:spcPts val="575"/>
              </a:spcBef>
              <a:buFont typeface="Wingdings" pitchFamily="2" charset="2"/>
              <a:buChar char="v"/>
            </a:pPr>
            <a:r>
              <a:rPr lang="ru-RU" altLang="ru-RU" sz="2400" dirty="0">
                <a:solidFill>
                  <a:srgbClr val="000000"/>
                </a:solidFill>
              </a:rPr>
              <a:t>Ключевым признаком образовательных технологий является их </a:t>
            </a:r>
            <a:r>
              <a:rPr lang="ru-RU" altLang="ru-RU" sz="2400" b="1" i="1" dirty="0">
                <a:solidFill>
                  <a:srgbClr val="FF0000"/>
                </a:solidFill>
              </a:rPr>
              <a:t>интерактивность</a:t>
            </a:r>
            <a:r>
              <a:rPr lang="ru-RU" altLang="ru-RU" sz="2400" b="1" i="1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(от англ. «</a:t>
            </a:r>
            <a:r>
              <a:rPr lang="ru-RU" altLang="ru-RU" sz="2400" dirty="0" err="1">
                <a:solidFill>
                  <a:srgbClr val="000000"/>
                </a:solidFill>
              </a:rPr>
              <a:t>interaction</a:t>
            </a:r>
            <a:r>
              <a:rPr lang="ru-RU" altLang="ru-RU" sz="2400" dirty="0">
                <a:solidFill>
                  <a:srgbClr val="000000"/>
                </a:solidFill>
              </a:rPr>
              <a:t>» - «взаимодействие»).</a:t>
            </a:r>
          </a:p>
          <a:p>
            <a:pPr algn="just">
              <a:lnSpc>
                <a:spcPct val="80000"/>
              </a:lnSpc>
              <a:spcBef>
                <a:spcPts val="575"/>
              </a:spcBef>
            </a:pPr>
            <a:endParaRPr lang="ru-RU" alt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ts val="575"/>
              </a:spcBef>
              <a:buFont typeface="Wingdings" pitchFamily="2" charset="2"/>
              <a:buChar char="v"/>
            </a:pPr>
            <a:r>
              <a:rPr lang="ru-RU" altLang="ru-RU" sz="2400" b="1" i="1" dirty="0">
                <a:solidFill>
                  <a:srgbClr val="FF0000"/>
                </a:solidFill>
              </a:rPr>
              <a:t>Степень интерактивности</a:t>
            </a:r>
            <a:r>
              <a:rPr lang="ru-RU" altLang="ru-RU" sz="2400" b="1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— показатель, характеризующий, насколько быстро и удобно пользователь может добиться своей цели. Среди наиболее реализуемых технологий используются </a:t>
            </a:r>
            <a:r>
              <a:rPr lang="ru-RU" altLang="ru-RU" sz="2400" b="1" i="1" dirty="0">
                <a:solidFill>
                  <a:srgbClr val="000000"/>
                </a:solidFill>
              </a:rPr>
              <a:t>технологии проектирования, исследовательские, модульные, информационно-диалоговые технологии</a:t>
            </a:r>
            <a:r>
              <a:rPr lang="ru-RU" altLang="ru-RU" sz="2400" i="1" dirty="0">
                <a:solidFill>
                  <a:srgbClr val="000000"/>
                </a:solidFill>
              </a:rPr>
              <a:t> и др</a:t>
            </a:r>
            <a:r>
              <a:rPr lang="ru-RU" altLang="ru-RU" sz="2400" dirty="0">
                <a:solidFill>
                  <a:srgbClr val="000000"/>
                </a:solidFill>
              </a:rPr>
              <a:t>.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35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072207"/>
            <a:ext cx="2133600" cy="42862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Изменение урока </a:t>
            </a:r>
            <a:r>
              <a:rPr lang="ru-RU" sz="2200" b="1" dirty="0" smtClean="0">
                <a:solidFill>
                  <a:srgbClr val="FF0000"/>
                </a:solidFill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</a:rPr>
              <a:t>по А.П. </a:t>
            </a:r>
            <a:r>
              <a:rPr lang="ru-RU" sz="2400" b="1" dirty="0" err="1" smtClean="0">
                <a:solidFill>
                  <a:srgbClr val="FF0000"/>
                </a:solidFill>
              </a:rPr>
              <a:t>Тряпицыной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24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9374743"/>
              </p:ext>
            </p:extLst>
          </p:nvPr>
        </p:nvGraphicFramePr>
        <p:xfrm>
          <a:off x="323528" y="761047"/>
          <a:ext cx="8496944" cy="543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Традиционный урок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Современный  урок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Содержание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образования представляется как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часть целого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с акцентом на основных умениях.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573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Содержание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образования представляется </a:t>
                      </a: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целостно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 акцентом на основных концепциях или понятиях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Очень важно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строгое соответствие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определенному в программе содержанию образования.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573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Очень важно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следование за познавательным интересом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учащихся.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Учебная деятельность базируется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на содержании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учебников и рабочих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тетрадей.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573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Учебная деятельность базируется на содержании аутентичных источников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информации.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Учащиеся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0" dirty="0" smtClean="0">
                          <a:latin typeface="Calibri"/>
                          <a:ea typeface="Calibri"/>
                          <a:cs typeface="Times New Roman"/>
                        </a:rPr>
                        <a:t>рассматриваются ка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к «белая доска»,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которую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учитель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помещает информацию.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573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Учащиеся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рассматриваются как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мыслители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, способные представить свое понимание мира.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583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Изменение урока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885773"/>
              </p:ext>
            </p:extLst>
          </p:nvPr>
        </p:nvGraphicFramePr>
        <p:xfrm>
          <a:off x="323528" y="1142985"/>
          <a:ext cx="8568954" cy="519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3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Традиционный урок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        Современный  урок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Педагоги чаще 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транслируют информацию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ученику.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Педагоги работают в 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интерактивном режиме как посредники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между учеником и образовательной средой.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51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Учителя 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ориентируются на правильный ответ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ученика, чтобы составить представление об их знаниях.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Учителя 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провоцируют учащихся на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формулирование собственного мнения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чтобы составить представление об их знаниях для учета на последующих уроках.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0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Оценивание знаний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ученика 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дистанцируется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от преподавания и производится путем тестирования в той или иной форме.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Оценивание знаний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ученика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интегрировано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 преподавание и происходит 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через наблюдение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педагогом за учащимися в учебной деятельности, 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через анализ достижений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учащихся и их портфолио.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Ученики работают в основном 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индивидуально.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Ученики работают в основном 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 группах.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cs typeface="Aharoni" panose="02010803020104030203" pitchFamily="2" charset="-79"/>
              </a:rPr>
              <a:t>Сегодня </a:t>
            </a:r>
            <a:r>
              <a:rPr lang="ru-RU" sz="2400" dirty="0">
                <a:cs typeface="Aharoni" panose="02010803020104030203" pitchFamily="2" charset="-79"/>
              </a:rPr>
              <a:t>в условиях утраты школой позиций монополиста в сфере образовательной информации снижается значимость сложившегося содержания школьного </a:t>
            </a:r>
            <a:r>
              <a:rPr lang="ru-RU" sz="2400" dirty="0" smtClean="0">
                <a:cs typeface="Aharoni" panose="02010803020104030203" pitchFamily="2" charset="-79"/>
              </a:rPr>
              <a:t>образования.</a:t>
            </a:r>
          </a:p>
          <a:p>
            <a:pPr indent="457200" algn="just"/>
            <a:r>
              <a:rPr lang="ru-RU" sz="2400" dirty="0">
                <a:cs typeface="Aharoni" panose="02010803020104030203" pitchFamily="2" charset="-79"/>
              </a:rPr>
              <a:t>Попытка же школы удержать свои позиции за счет использования привычных механизмов принудительного обучения успеха не имеет: в школе учатся «другие дети».</a:t>
            </a:r>
          </a:p>
        </p:txBody>
      </p:sp>
      <p:pic>
        <p:nvPicPr>
          <p:cNvPr id="3076" name="Picture 4" descr="http://yugtimes.com/upload/resize_cache/iblock/be4/352_229_2/be4f381730f18aa87a128cdb01c44f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784848" cy="246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2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0800000" flipV="1">
            <a:off x="1793289" y="5515168"/>
            <a:ext cx="6512511" cy="722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Джон </a:t>
            </a:r>
            <a:r>
              <a:rPr lang="ru-RU" dirty="0" err="1"/>
              <a:t>Дьюи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(1859 -1952)</a:t>
            </a:r>
          </a:p>
        </p:txBody>
      </p:sp>
      <p:pic>
        <p:nvPicPr>
          <p:cNvPr id="8" name="Объект 7" descr="http://cdn.quotationof.com/images/john-dewey-6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11561" y="2780928"/>
            <a:ext cx="2356974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ru-RU" sz="2400" b="1" dirty="0">
                <a:solidFill>
                  <a:srgbClr val="C00000"/>
                </a:solidFill>
              </a:rPr>
              <a:t>Если мы будем учить сегодня так, как мы учили вчера, мы украдем у детей завтра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8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+mj-lt"/>
              </a:rPr>
              <a:t>Сегодня очевидно </a:t>
            </a:r>
            <a:r>
              <a:rPr lang="ru-RU" sz="2400" b="1" dirty="0">
                <a:latin typeface="+mj-lt"/>
              </a:rPr>
              <a:t>понимание того, что формирование полных, глубоких и прочных знаний – не главная цель современного школьного образования. </a:t>
            </a:r>
          </a:p>
          <a:p>
            <a:pPr algn="just"/>
            <a:endParaRPr lang="ru-RU" sz="2400" dirty="0">
              <a:latin typeface="+mj-lt"/>
            </a:endParaRPr>
          </a:p>
          <a:p>
            <a:pPr algn="just"/>
            <a:r>
              <a:rPr lang="ru-RU" sz="2400" b="1" dirty="0">
                <a:latin typeface="+mj-lt"/>
              </a:rPr>
              <a:t>Намного важнее  </a:t>
            </a:r>
            <a:r>
              <a:rPr lang="ru-RU" sz="2400" dirty="0">
                <a:latin typeface="+mj-lt"/>
              </a:rPr>
              <a:t>- </a:t>
            </a:r>
            <a:r>
              <a:rPr lang="ru-RU" sz="2400" b="1" i="1" dirty="0">
                <a:solidFill>
                  <a:srgbClr val="FF0000"/>
                </a:solidFill>
                <a:latin typeface="+mj-lt"/>
              </a:rPr>
              <a:t>ориентация на обучение школьников решению значимых для них в настоящем и будущем проблем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just"/>
            <a:endParaRPr lang="ru-RU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ru-RU" sz="2400" b="1" dirty="0">
                <a:latin typeface="+mj-lt"/>
              </a:rPr>
              <a:t>В основание жизнедеятельности школы должны быть заложены ценности и ценностные идеи, под  которые формируется педагогический коллектив</a:t>
            </a:r>
            <a:endParaRPr lang="ru-RU" sz="2400" dirty="0">
              <a:latin typeface="+mj-lt"/>
            </a:endParaRPr>
          </a:p>
          <a:p>
            <a:pPr algn="just"/>
            <a:endParaRPr lang="ru-RU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66678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Цели современной модернизации образования: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anose="020F0502020204030204" pitchFamily="34" charset="0"/>
              </a:rPr>
              <a:t>обеспечение позитивной социализации и учебной успешности каждого </a:t>
            </a:r>
            <a:r>
              <a:rPr lang="ru-RU" sz="2400" dirty="0" smtClean="0">
                <a:latin typeface="Calibri" panose="020F0502020204030204" pitchFamily="34" charset="0"/>
              </a:rPr>
              <a:t>ребенка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libri" panose="020F0502020204030204" pitchFamily="34" charset="0"/>
              </a:rPr>
              <a:t>усиление </a:t>
            </a:r>
            <a:r>
              <a:rPr lang="ru-RU" sz="2400" dirty="0">
                <a:latin typeface="Calibri" panose="020F0502020204030204" pitchFamily="34" charset="0"/>
              </a:rPr>
              <a:t>вклада образования в инновационное развитие России</a:t>
            </a:r>
          </a:p>
          <a:p>
            <a:endParaRPr lang="ru-RU" sz="2400" dirty="0">
              <a:latin typeface="Calibri" panose="020F0502020204030204" pitchFamily="34" charset="0"/>
            </a:endParaRPr>
          </a:p>
          <a:p>
            <a:r>
              <a:rPr lang="ru-RU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Смысл общего образования заключается в воспитании интеллигентного человека, способного принимать ответственные решения в ситуации выбора в различных сферах жизни </a:t>
            </a:r>
          </a:p>
        </p:txBody>
      </p:sp>
      <p:pic>
        <p:nvPicPr>
          <p:cNvPr id="3074" name="Picture 2" descr="http://siteaboutchildren.com/wp-content/uploads/2015/08/children-in-primary-school-300x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33" y="4377691"/>
            <a:ext cx="28575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roitelstvoimoti.com/realnews/wp-content/uploads/2013/09/%D0%92%D0%B0%D1%88%D0%B8%D1%82%D0%B5-%D0%B4%D0%B5%D1%86%D0%B0-%D1%85%D0%BE%D0%B4%D1%8F%D1%82-%D0%BB%D0%B8-%D0%BD%D0%B0-%D1%87%D0%B0%D1%81%D1%82%D0%BD%D0%B8-%D1%83%D1%80%D0%BE%D1%86%D0%B8-330x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49" y="4352330"/>
            <a:ext cx="3143250" cy="201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548680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</a:rPr>
              <a:t>«Мир меняется, и школа, и образование должны меняться вместе с ним</a:t>
            </a:r>
            <a:r>
              <a:rPr lang="ru-RU" sz="2400" b="1" dirty="0" smtClean="0">
                <a:solidFill>
                  <a:srgbClr val="FF0000"/>
                </a:solidFill>
              </a:rPr>
              <a:t>…»</a:t>
            </a:r>
          </a:p>
          <a:p>
            <a:pPr algn="r"/>
            <a:r>
              <a:rPr lang="ru-RU" dirty="0" smtClean="0"/>
              <a:t>(А</a:t>
            </a:r>
            <a:r>
              <a:rPr lang="ru-RU" dirty="0"/>
              <a:t>. </a:t>
            </a:r>
            <a:r>
              <a:rPr lang="ru-RU" dirty="0" err="1" smtClean="0"/>
              <a:t>Раутиайнен</a:t>
            </a:r>
            <a:r>
              <a:rPr lang="ru-RU" dirty="0" smtClean="0"/>
              <a:t>, глава </a:t>
            </a:r>
            <a:r>
              <a:rPr lang="ru-RU" dirty="0"/>
              <a:t>отдела </a:t>
            </a:r>
            <a:r>
              <a:rPr lang="ru-RU" dirty="0" smtClean="0"/>
              <a:t>Национального </a:t>
            </a:r>
            <a:r>
              <a:rPr lang="ru-RU" dirty="0"/>
              <a:t>департамента образования </a:t>
            </a:r>
            <a:r>
              <a:rPr lang="ru-RU" dirty="0" smtClean="0"/>
              <a:t>Финляндии) </a:t>
            </a:r>
            <a:endParaRPr lang="ru-RU" dirty="0"/>
          </a:p>
        </p:txBody>
      </p:sp>
      <p:pic>
        <p:nvPicPr>
          <p:cNvPr id="1026" name="Picture 2" descr="https://fbexternal-a.akamaihd.net/safe_image.php?d=AQB50D-AgPKiDsgM&amp;w=470&amp;h=246&amp;url=http%3A%2F%2Fegitimtrend.com%2Fwp-content%2Fuploads%2F2015%2F07%2FHeroImage_712x383.jpg&amp;cfs=1&amp;upscal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08" y="2303006"/>
            <a:ext cx="4476750" cy="26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147355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Самой </a:t>
            </a:r>
            <a:r>
              <a:rPr lang="ru-RU" sz="2000" dirty="0"/>
              <a:t>большой проблемой является изменение ролей. Учитель больше не является единственным источником информации, а ученик не пассивный слушатель. Мы хотим, чтобы школа стала коллективом, где все обучают друг друга, в том числе дети обучают взрослых».</a:t>
            </a:r>
            <a:endParaRPr lang="ru-RU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453" y="837238"/>
            <a:ext cx="8183880" cy="43204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solidFill>
                  <a:srgbClr val="FF0000"/>
                </a:solidFill>
              </a:rPr>
              <a:t>Выбор как ценность и фактор самоопределения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656" y="1628800"/>
            <a:ext cx="800809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i="1" dirty="0" smtClean="0"/>
              <a:t>Выбор –  это фактор самоопределения личности</a:t>
            </a:r>
            <a:r>
              <a:rPr lang="ru-RU" sz="2000" dirty="0" smtClean="0"/>
              <a:t>, если: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ж</a:t>
            </a:r>
            <a:r>
              <a:rPr lang="ru-RU" sz="2000" dirty="0" smtClean="0"/>
              <a:t>изнедеятельность школы обеспечивает свободу выбора личности в вариативном обучении;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в</a:t>
            </a:r>
            <a:r>
              <a:rPr lang="ru-RU" sz="2000" dirty="0" smtClean="0"/>
              <a:t> образовательном процессе создаются педагогически моделируемые ситуации выбора, адекватные аксиологическому содержанию предмета;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у</a:t>
            </a:r>
            <a:r>
              <a:rPr lang="ru-RU" sz="2000" dirty="0" smtClean="0"/>
              <a:t>ченику предоставляется возможность овладеть алгоритмами выбора способов самопознания и самореализации;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Существует выбор </a:t>
            </a:r>
            <a:r>
              <a:rPr lang="ru-RU" sz="2000" dirty="0"/>
              <a:t>учеником элементов образовательной деятельности – целей задач, темпа, форм и методов обучения, личностного содержания образования, системы контроля и оценки результатов</a:t>
            </a:r>
            <a:r>
              <a:rPr lang="ru-RU" sz="20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д</a:t>
            </a:r>
            <a:r>
              <a:rPr lang="ru-RU" sz="2000" dirty="0" smtClean="0"/>
              <a:t>еятельность, в которую включается ученик, ставит его перед необходимостью принимать решения.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6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2399</Words>
  <Application>Microsoft Office PowerPoint</Application>
  <PresentationFormat>Экран (4:3)</PresentationFormat>
  <Paragraphs>246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SimSun</vt:lpstr>
      <vt:lpstr>Aharoni</vt:lpstr>
      <vt:lpstr>Arial</vt:lpstr>
      <vt:lpstr>Calibri</vt:lpstr>
      <vt:lpstr>Calibri Light</vt:lpstr>
      <vt:lpstr>Mangal</vt:lpstr>
      <vt:lpstr>Times New Roman</vt:lpstr>
      <vt:lpstr>Wingdings</vt:lpstr>
      <vt:lpstr>Тема Office</vt:lpstr>
      <vt:lpstr>Ретро</vt:lpstr>
      <vt:lpstr>Современный урок биологии</vt:lpstr>
      <vt:lpstr>Наиболее значимые характеристики современной образовательной ситуации</vt:lpstr>
      <vt:lpstr> «Попытка  школы удержать  свои позиции за счет  использования привычных  механизмов успеха не имеет:  в школе учатся «другие»  дети»  (О.Е. Лебедев)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как ценность и фактор самоопределения    </vt:lpstr>
      <vt:lpstr>Архитектура современного образовательного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Дидактические ориентиры современного урока (по А.П. Тряпицыной)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Изменение урока (по А.П. Тряпицыной)  </vt:lpstr>
      <vt:lpstr>Изменение урока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 Andreeva</dc:creator>
  <cp:lastModifiedBy>Наталья</cp:lastModifiedBy>
  <cp:revision>67</cp:revision>
  <dcterms:created xsi:type="dcterms:W3CDTF">2015-09-29T17:51:12Z</dcterms:created>
  <dcterms:modified xsi:type="dcterms:W3CDTF">2022-10-06T12:36:41Z</dcterms:modified>
</cp:coreProperties>
</file>