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335" r:id="rId2"/>
    <p:sldId id="336" r:id="rId3"/>
    <p:sldId id="338" r:id="rId4"/>
    <p:sldId id="339" r:id="rId5"/>
    <p:sldId id="340" r:id="rId6"/>
    <p:sldId id="337" r:id="rId7"/>
    <p:sldId id="345" r:id="rId8"/>
    <p:sldId id="346" r:id="rId9"/>
    <p:sldId id="347" r:id="rId10"/>
    <p:sldId id="341" r:id="rId11"/>
    <p:sldId id="342" r:id="rId12"/>
    <p:sldId id="343" r:id="rId13"/>
    <p:sldId id="344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60" r:id="rId25"/>
    <p:sldId id="361" r:id="rId26"/>
    <p:sldId id="362" r:id="rId27"/>
    <p:sldId id="359" r:id="rId28"/>
    <p:sldId id="366" r:id="rId29"/>
    <p:sldId id="364" r:id="rId30"/>
    <p:sldId id="367" r:id="rId31"/>
    <p:sldId id="365" r:id="rId32"/>
    <p:sldId id="368" r:id="rId33"/>
    <p:sldId id="369" r:id="rId34"/>
    <p:sldId id="358" r:id="rId35"/>
    <p:sldId id="363" r:id="rId36"/>
    <p:sldId id="262" r:id="rId3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1%80%D1%85%D0%BD%D0%B8%D0%B9_%D0%BF%D0%B0%D0%BB%D0%B5%D0%BE%D0%BB%D0%B8%D1%82" TargetMode="External"/><Relationship Id="rId2" Type="http://schemas.openxmlformats.org/officeDocument/2006/relationships/hyperlink" Target="https://ru.wikipedia.org/wiki/%D0%9F%D0%BE%D1%80%D0%BE%D0%B4%D1%8B_%D1%81%D0%BE%D0%B1%D0%B0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67408" y="2060848"/>
            <a:ext cx="10657184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</a:rPr>
              <a:t>Интегрированное предметно-языковое обучение</a:t>
            </a:r>
            <a:endParaRPr lang="ru-RU" sz="3600" spc="-1" dirty="0">
              <a:solidFill>
                <a:srgbClr val="C00000"/>
              </a:solidFill>
              <a:latin typeface="+mj-lt"/>
              <a:ea typeface="DejaVu Sans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223000" y="3717032"/>
            <a:ext cx="9383864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1" spc="-1" dirty="0" smtClean="0">
                <a:latin typeface="Arial Narrow" panose="020B0606020202030204" pitchFamily="34" charset="0"/>
                <a:ea typeface="DejaVu Sans"/>
              </a:rPr>
              <a:t>Е.Б. </a:t>
            </a:r>
            <a:r>
              <a:rPr lang="ru-RU" sz="2400" b="1" spc="-1" dirty="0" err="1" smtClean="0">
                <a:latin typeface="Arial Narrow" panose="020B0606020202030204" pitchFamily="34" charset="0"/>
                <a:ea typeface="DejaVu Sans"/>
              </a:rPr>
              <a:t>Коломейцева</a:t>
            </a:r>
            <a:r>
              <a:rPr lang="ru-RU" sz="2400" b="1" spc="-1" dirty="0" smtClean="0">
                <a:latin typeface="Arial Narrow" panose="020B0606020202030204" pitchFamily="34" charset="0"/>
                <a:ea typeface="DejaVu Sans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0" strike="noStrike" spc="-1" dirty="0" smtClean="0">
                <a:latin typeface="Arial Narrow" panose="020B0606020202030204" pitchFamily="34" charset="0"/>
                <a:ea typeface="DejaVu Sans"/>
              </a:rPr>
              <a:t>кандидат </a:t>
            </a:r>
            <a:r>
              <a:rPr lang="ru-RU" sz="2400" b="0" strike="noStrike" spc="-1" dirty="0">
                <a:latin typeface="Arial Narrow" panose="020B0606020202030204" pitchFamily="34" charset="0"/>
                <a:ea typeface="DejaVu Sans"/>
              </a:rPr>
              <a:t>филологических наук, </a:t>
            </a:r>
            <a:r>
              <a:rPr lang="ru-RU" sz="2400" b="0" strike="noStrike" spc="-1" dirty="0" smtClean="0">
                <a:latin typeface="Arial Narrow" panose="020B0606020202030204" pitchFamily="34" charset="0"/>
                <a:ea typeface="DejaVu Sans"/>
              </a:rPr>
              <a:t>доцент кафедры интенсивного обучения РКИ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spc="-1" dirty="0" smtClean="0">
                <a:latin typeface="Arial Narrow" panose="020B0606020202030204" pitchFamily="34" charset="0"/>
              </a:rPr>
              <a:t>РГПУ им. </a:t>
            </a:r>
            <a:r>
              <a:rPr lang="ru-RU" sz="2400" spc="-1" dirty="0" err="1" smtClean="0">
                <a:latin typeface="Arial Narrow" panose="020B0606020202030204" pitchFamily="34" charset="0"/>
              </a:rPr>
              <a:t>А.И.Герцена</a:t>
            </a:r>
            <a:endParaRPr lang="ru-RU" sz="24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1343472" y="709876"/>
            <a:ext cx="9142920" cy="10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endParaRPr lang="ru-RU" sz="2800" b="0" strike="noStrike" spc="-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Принципы </a:t>
            </a:r>
            <a:r>
              <a:rPr lang="ru-RU" sz="2400" b="1" dirty="0" err="1" smtClean="0">
                <a:solidFill>
                  <a:srgbClr val="C00000"/>
                </a:solidFill>
              </a:rPr>
              <a:t>межпредметности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метапредметности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221040"/>
            <a:ext cx="10972440" cy="630430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Принцип </a:t>
            </a:r>
            <a:r>
              <a:rPr lang="ru-RU" sz="2000" b="1" dirty="0" err="1" smtClean="0"/>
              <a:t>межпредметности</a:t>
            </a:r>
            <a:r>
              <a:rPr lang="ru-RU" sz="2000" b="1" dirty="0" smtClean="0"/>
              <a:t> </a:t>
            </a:r>
            <a:r>
              <a:rPr lang="ru-RU" sz="2000" dirty="0" smtClean="0"/>
              <a:t>подразумевает связь предметов учебного плана между собой. </a:t>
            </a:r>
            <a:r>
              <a:rPr lang="ru-RU" sz="2000" dirty="0" err="1" smtClean="0"/>
              <a:t>Межпредметные</a:t>
            </a:r>
            <a:r>
              <a:rPr lang="ru-RU" sz="2000" dirty="0" smtClean="0"/>
              <a:t> </a:t>
            </a:r>
            <a:r>
              <a:rPr lang="ru-RU" sz="2000" dirty="0"/>
              <a:t>связи способствуют повышению теоретического и научного уровня обучения, их осуществление способствует приобщению школьников к системному методу мышления; формируют научное </a:t>
            </a:r>
            <a:r>
              <a:rPr lang="ru-RU" sz="2000" dirty="0" smtClean="0"/>
              <a:t>мировоззрение </a:t>
            </a:r>
            <a:r>
              <a:rPr lang="ru-RU" sz="2000" dirty="0"/>
              <a:t>учащихся; обеспечивают систему в организации предметного обучения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Cогласно</a:t>
            </a:r>
            <a:r>
              <a:rPr lang="ru-RU" sz="2000" dirty="0"/>
              <a:t> требованиям ФГОС в основе современного образования должен лежать принцип </a:t>
            </a:r>
            <a:r>
              <a:rPr lang="ru-RU" sz="2000" dirty="0" err="1"/>
              <a:t>метапредметности</a:t>
            </a:r>
            <a:r>
              <a:rPr lang="ru-RU" sz="2000" dirty="0" smtClean="0"/>
              <a:t>. </a:t>
            </a:r>
            <a:r>
              <a:rPr lang="ru-RU" sz="2000" dirty="0" err="1" smtClean="0"/>
              <a:t>Метапредметность</a:t>
            </a:r>
            <a:r>
              <a:rPr lang="ru-RU" sz="2000" dirty="0" smtClean="0"/>
              <a:t> не равна </a:t>
            </a:r>
            <a:r>
              <a:rPr lang="ru-RU" sz="2000" dirty="0" err="1" smtClean="0"/>
              <a:t>межпредметности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err="1"/>
              <a:t>Межпредметность</a:t>
            </a:r>
            <a:r>
              <a:rPr lang="ru-RU" sz="2000" dirty="0"/>
              <a:t> можно определить как объединение неких пограничных, смежных явлений из различных предметных областей, в то время как </a:t>
            </a:r>
            <a:r>
              <a:rPr lang="ru-RU" sz="2000" dirty="0" err="1"/>
              <a:t>метапредметность</a:t>
            </a:r>
            <a:r>
              <a:rPr lang="ru-RU" sz="2000" dirty="0"/>
              <a:t> – это обращение к основам предмета, его изначальному смыслу, что в теории ведет к целостному образному восприятию мира, к универсальной </a:t>
            </a:r>
            <a:r>
              <a:rPr lang="ru-RU" sz="2000" dirty="0" err="1"/>
              <a:t>надпредметной</a:t>
            </a:r>
            <a:r>
              <a:rPr lang="ru-RU" sz="2000" dirty="0"/>
              <a:t> деятельности. </a:t>
            </a:r>
            <a:r>
              <a:rPr lang="ru-RU" sz="2000" b="1" dirty="0" err="1"/>
              <a:t>Метапредметность</a:t>
            </a:r>
            <a:r>
              <a:rPr lang="ru-RU" sz="2000" dirty="0"/>
              <a:t>, в первую очередь, способ мышления и получения универсального знания, не привязанного к отдельным предметам и в тоже время включающий их.</a:t>
            </a:r>
          </a:p>
        </p:txBody>
      </p:sp>
    </p:spTree>
    <p:extLst>
      <p:ext uri="{BB962C8B-B14F-4D97-AF65-F5344CB8AC3E}">
        <p14:creationId xmlns:p14="http://schemas.microsoft.com/office/powerpoint/2010/main" val="5122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23392" y="620688"/>
            <a:ext cx="10958528" cy="597666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sz="2900" b="1" dirty="0" err="1">
                <a:solidFill>
                  <a:srgbClr val="C00000"/>
                </a:solidFill>
              </a:rPr>
              <a:t>Метапредметность</a:t>
            </a:r>
            <a:r>
              <a:rPr lang="ru-RU" sz="2900" dirty="0"/>
              <a:t> подразумевает обучение детей приемам, техникам, схемам, образцам познавательной деятельности, которые могут и должны использоваться не только при изучении различных дисциплин, но и во внешкольной жизни. </a:t>
            </a:r>
          </a:p>
          <a:p>
            <a:pPr algn="just">
              <a:lnSpc>
                <a:spcPct val="160000"/>
              </a:lnSpc>
            </a:pPr>
            <a:r>
              <a:rPr lang="ru-RU" sz="2900" dirty="0"/>
              <a:t>Существует ряд образовательных методик, подходов и технологий, которые включают в себя элементы </a:t>
            </a:r>
            <a:r>
              <a:rPr lang="ru-RU" sz="2900" dirty="0" err="1"/>
              <a:t>метапредметного</a:t>
            </a:r>
            <a:r>
              <a:rPr lang="ru-RU" sz="2900" dirty="0"/>
              <a:t> обучения, среди них развивающее обучение </a:t>
            </a:r>
            <a:r>
              <a:rPr lang="ru-RU" sz="2900" dirty="0" err="1"/>
              <a:t>Эльконина</a:t>
            </a:r>
            <a:r>
              <a:rPr lang="ru-RU" sz="2900" dirty="0"/>
              <a:t> – Давыдова, </a:t>
            </a:r>
            <a:r>
              <a:rPr lang="ru-RU" sz="2900" dirty="0" err="1"/>
              <a:t>мыследеятельностная</a:t>
            </a:r>
            <a:r>
              <a:rPr lang="ru-RU" sz="2900" dirty="0"/>
              <a:t> педагогика, коммуникативная дидактика и др.</a:t>
            </a:r>
          </a:p>
          <a:p>
            <a:pPr algn="just">
              <a:lnSpc>
                <a:spcPct val="160000"/>
              </a:lnSpc>
            </a:pPr>
            <a:r>
              <a:rPr lang="ru-RU" sz="2900" dirty="0"/>
              <a:t>Значительный вклад в развитие </a:t>
            </a:r>
            <a:r>
              <a:rPr lang="ru-RU" sz="2900" dirty="0" err="1"/>
              <a:t>метапредметности</a:t>
            </a:r>
            <a:r>
              <a:rPr lang="ru-RU" sz="2900" dirty="0"/>
              <a:t> внес отечественный педагог и психолог, профессор </a:t>
            </a:r>
            <a:r>
              <a:rPr lang="ru-RU" sz="2900" b="1" dirty="0"/>
              <a:t>Юрий Вячеславович Громыко</a:t>
            </a:r>
            <a:r>
              <a:rPr lang="ru-RU" sz="2900" dirty="0"/>
              <a:t>. В конце прошлого века научная группа под его руководством  разработала технологию обучения, подразумевающая изучение в школе </a:t>
            </a:r>
            <a:r>
              <a:rPr lang="ru-RU" sz="2900" dirty="0" err="1"/>
              <a:t>метапредметов</a:t>
            </a:r>
            <a:r>
              <a:rPr lang="ru-RU" sz="2900" dirty="0" smtClean="0"/>
              <a:t>.</a:t>
            </a:r>
          </a:p>
          <a:p>
            <a:pPr algn="just">
              <a:lnSpc>
                <a:spcPct val="160000"/>
              </a:lnSpc>
            </a:pPr>
            <a:endParaRPr lang="ru-RU" sz="2900" dirty="0"/>
          </a:p>
          <a:p>
            <a:pPr algn="just">
              <a:lnSpc>
                <a:spcPct val="160000"/>
              </a:lnSpc>
            </a:pPr>
            <a:r>
              <a:rPr lang="ru-RU" sz="2900" b="1" dirty="0" err="1">
                <a:solidFill>
                  <a:srgbClr val="C00000"/>
                </a:solidFill>
              </a:rPr>
              <a:t>Метапредмет</a:t>
            </a:r>
            <a:r>
              <a:rPr lang="ru-RU" sz="2900" b="1" dirty="0">
                <a:solidFill>
                  <a:srgbClr val="C00000"/>
                </a:solidFill>
              </a:rPr>
              <a:t> </a:t>
            </a:r>
            <a:r>
              <a:rPr lang="ru-RU" sz="2900" dirty="0"/>
              <a:t>– это образовательная форма, которая основывается на </a:t>
            </a:r>
            <a:r>
              <a:rPr lang="ru-RU" sz="2900" dirty="0" err="1"/>
              <a:t>мыследеятельностном</a:t>
            </a:r>
            <a:r>
              <a:rPr lang="ru-RU" sz="2900" dirty="0"/>
              <a:t> типе интеграции учебного материала и выстраивается поверх традиционных школьных дисциплин.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4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51384" y="1196752"/>
            <a:ext cx="5760640" cy="4385048"/>
          </a:xfrm>
        </p:spPr>
        <p:txBody>
          <a:bodyPr>
            <a:noAutofit/>
          </a:bodyPr>
          <a:lstStyle/>
          <a:p>
            <a:r>
              <a:rPr lang="ru-RU" sz="2000" dirty="0"/>
              <a:t>Ю. Громыко выделил следующие </a:t>
            </a:r>
            <a:r>
              <a:rPr lang="ru-RU" sz="2000" dirty="0" err="1"/>
              <a:t>метапредметы</a:t>
            </a:r>
            <a:r>
              <a:rPr lang="ru-RU" sz="2000" dirty="0"/>
              <a:t>:  «</a:t>
            </a:r>
            <a:r>
              <a:rPr lang="ru-RU" sz="2000" b="1" dirty="0"/>
              <a:t>Знание», «Знак», «Проблему» </a:t>
            </a:r>
            <a:r>
              <a:rPr lang="ru-RU" sz="2000" dirty="0"/>
              <a:t>и</a:t>
            </a:r>
            <a:r>
              <a:rPr lang="ru-RU" sz="2000" b="1" dirty="0"/>
              <a:t> «Задачу». </a:t>
            </a:r>
            <a:r>
              <a:rPr lang="ru-RU" sz="2000" dirty="0"/>
              <a:t>Каждый из них имеет свои цели: 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Знак» </a:t>
            </a:r>
            <a:r>
              <a:rPr lang="ru-RU" sz="2000" dirty="0"/>
              <a:t>– формирование у ребят способности схематизации, умения через схемы выражать то, что они понимают,  хотят сказать и сделать</a:t>
            </a:r>
            <a:r>
              <a:rPr lang="ru-RU" sz="2000" dirty="0" smtClean="0"/>
              <a:t>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«Знание» </a:t>
            </a:r>
            <a:r>
              <a:rPr lang="ru-RU" sz="2000" dirty="0"/>
              <a:t>– формирование своего блока способностей, в частности, умение работать с понятиями, с системами знаний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«Проблема» </a:t>
            </a:r>
            <a:r>
              <a:rPr lang="ru-RU" sz="2000" dirty="0"/>
              <a:t>– умение организовывать и вести диалог, развитие способностей целеполагания, самоопределения и т.д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C00000"/>
                </a:solidFill>
              </a:rPr>
              <a:t>«Задача» </a:t>
            </a:r>
            <a:r>
              <a:rPr lang="ru-RU" sz="2000" dirty="0"/>
              <a:t>– решение  задач разных типов  из разных областей знания.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548680"/>
            <a:ext cx="5256584" cy="57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376" y="260648"/>
            <a:ext cx="6120680" cy="576064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400" dirty="0" smtClean="0"/>
              <a:t>Наиболее </a:t>
            </a:r>
            <a:r>
              <a:rPr lang="ru-RU" sz="2400" dirty="0"/>
              <a:t>оптимальным способом использования </a:t>
            </a:r>
            <a:r>
              <a:rPr lang="ru-RU" sz="2400" dirty="0" err="1"/>
              <a:t>метапредметности</a:t>
            </a:r>
            <a:r>
              <a:rPr lang="ru-RU" sz="2400" dirty="0"/>
              <a:t> становится внедрение интегрированных курсов или уроков,   применение элементов </a:t>
            </a:r>
            <a:r>
              <a:rPr lang="ru-RU" sz="2400" dirty="0" err="1"/>
              <a:t>метапредметности</a:t>
            </a:r>
            <a:r>
              <a:rPr lang="ru-RU" sz="2400" dirty="0"/>
              <a:t> на традиционных занятиях. </a:t>
            </a:r>
            <a:r>
              <a:rPr lang="ru-RU" sz="2400" dirty="0" smtClean="0"/>
              <a:t>Это может быть защита проекта, работа в рамках интегрированных занятий. </a:t>
            </a:r>
          </a:p>
          <a:p>
            <a:endParaRPr lang="ru-RU" sz="2400" dirty="0" smtClean="0"/>
          </a:p>
          <a:p>
            <a:r>
              <a:rPr lang="ru-RU" sz="2400" dirty="0" smtClean="0"/>
              <a:t>Иностранный язык предполагает широкое использование </a:t>
            </a:r>
            <a:r>
              <a:rPr lang="ru-RU" sz="2400" dirty="0" err="1" smtClean="0"/>
              <a:t>метапредметных</a:t>
            </a:r>
            <a:r>
              <a:rPr lang="ru-RU" sz="2400" dirty="0" smtClean="0"/>
              <a:t> связей. Например,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РКИ + литература;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РКИ + история;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РКИ + география.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273348"/>
            <a:ext cx="4680520" cy="39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ИНТЕГРИРОВАННОЕ ОБУЧЕНИЕ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-1035496"/>
            <a:ext cx="10972440" cy="661729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Интегрированность</a:t>
            </a:r>
            <a:r>
              <a:rPr lang="ru-RU" sz="2400" dirty="0" smtClean="0"/>
              <a:t> – объединение разрозненных частей в одно целое. В учебном процессе, например, объединение иностранного языка и предмета основной программы в рамках </a:t>
            </a:r>
            <a:r>
              <a:rPr lang="ru-RU" sz="2400" dirty="0" err="1" smtClean="0"/>
              <a:t>ИПЯзО</a:t>
            </a:r>
            <a:r>
              <a:rPr lang="ru-RU" sz="2400" dirty="0" smtClean="0"/>
              <a:t> – интегрированного предметно-языкового обучения.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429000"/>
            <a:ext cx="6604001" cy="26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Интегрированное предметно-языковое обучение (</a:t>
            </a:r>
            <a:r>
              <a:rPr lang="ru-RU" sz="36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3600" b="1" dirty="0" smtClean="0">
                <a:solidFill>
                  <a:srgbClr val="C00000"/>
                </a:solidFill>
              </a:rPr>
              <a:t>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700808"/>
            <a:ext cx="10972440" cy="345638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 smtClean="0"/>
              <a:t>Это вид преподавания, когда дисциплины или разделы дисциплин преподаются на иностранном языке, </a:t>
            </a:r>
          </a:p>
          <a:p>
            <a:pPr algn="just"/>
            <a:r>
              <a:rPr lang="ru-RU" sz="3200" dirty="0" smtClean="0"/>
              <a:t>причём иностранный язык является не целью, а средством обучения для изучения других предметов учебного плана. Такая учебная технология применялась и раньше. </a:t>
            </a:r>
          </a:p>
          <a:p>
            <a:pPr algn="just"/>
            <a:r>
              <a:rPr lang="ru-RU" sz="3200" dirty="0" smtClean="0"/>
              <a:t>(может также встречаться под названиями </a:t>
            </a:r>
            <a:r>
              <a:rPr lang="en-US" sz="3200" b="1" dirty="0" smtClean="0"/>
              <a:t>CLIL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ПИЯзО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34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Ученые, занимавшиеся разработкой проблемы: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376" y="-387424"/>
            <a:ext cx="11102544" cy="698477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800" dirty="0" smtClean="0"/>
          </a:p>
          <a:p>
            <a:r>
              <a:rPr lang="ru-RU" sz="2800" dirty="0" smtClean="0"/>
              <a:t>Западные исследователи: Д. Марш (</a:t>
            </a:r>
            <a:r>
              <a:rPr lang="en-US" sz="2800" dirty="0" smtClean="0"/>
              <a:t>D. Marsh)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ru-RU" sz="2800" dirty="0" smtClean="0"/>
              <a:t>Д. </a:t>
            </a:r>
            <a:r>
              <a:rPr lang="ru-RU" sz="2800" dirty="0" err="1" smtClean="0"/>
              <a:t>Койл</a:t>
            </a:r>
            <a:r>
              <a:rPr lang="ru-RU" sz="2800" dirty="0" smtClean="0"/>
              <a:t> </a:t>
            </a:r>
            <a:r>
              <a:rPr lang="en-US" sz="2800" dirty="0" smtClean="0"/>
              <a:t>(D. Coyle)</a:t>
            </a:r>
            <a:r>
              <a:rPr lang="ru-RU" sz="2800" dirty="0" smtClean="0"/>
              <a:t>, О. Мейер (</a:t>
            </a:r>
            <a:r>
              <a:rPr lang="en-US" sz="2800" dirty="0" smtClean="0"/>
              <a:t>O. Meyer) </a:t>
            </a:r>
            <a:r>
              <a:rPr lang="ru-RU" sz="2800" dirty="0" smtClean="0"/>
              <a:t>и др.</a:t>
            </a:r>
            <a:endParaRPr lang="en-US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Термин  </a:t>
            </a:r>
            <a:r>
              <a:rPr lang="en-US" sz="2800" dirty="0" smtClean="0"/>
              <a:t>Content and Language Learning </a:t>
            </a:r>
            <a:r>
              <a:rPr lang="ru-RU" sz="2800" dirty="0" smtClean="0"/>
              <a:t> - Д.</a:t>
            </a:r>
            <a:r>
              <a:rPr lang="en-US" sz="2800" dirty="0" smtClean="0"/>
              <a:t> </a:t>
            </a:r>
            <a:r>
              <a:rPr lang="ru-RU" sz="2800" dirty="0" smtClean="0"/>
              <a:t>Марш, 1994 г. (</a:t>
            </a:r>
            <a:r>
              <a:rPr lang="en-US" sz="2800" dirty="0"/>
              <a:t>D</a:t>
            </a:r>
            <a:r>
              <a:rPr lang="en-US" sz="2800" dirty="0" smtClean="0"/>
              <a:t>. Marsh – The Emergence of CLIL in Europe 1958-2002. Finland, 2002.)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Россия: исследования Л.П. </a:t>
            </a:r>
            <a:r>
              <a:rPr lang="ru-RU" sz="2800" dirty="0" err="1" smtClean="0"/>
              <a:t>Клобуковой</a:t>
            </a:r>
            <a:r>
              <a:rPr lang="ru-RU" sz="2800" dirty="0" smtClean="0"/>
              <a:t>, Е.А. </a:t>
            </a:r>
            <a:r>
              <a:rPr lang="ru-RU" sz="2800" dirty="0" err="1" smtClean="0"/>
              <a:t>Хамраевой</a:t>
            </a:r>
            <a:r>
              <a:rPr lang="ru-RU" sz="2800" dirty="0" smtClean="0"/>
              <a:t>, Л.М. </a:t>
            </a:r>
            <a:r>
              <a:rPr lang="ru-RU" sz="2800" dirty="0" err="1" smtClean="0"/>
              <a:t>Саматовой</a:t>
            </a:r>
            <a:r>
              <a:rPr lang="ru-RU" sz="2800" dirty="0" smtClean="0"/>
              <a:t>, О.Е. Дроздовой, А.Д. Шмелева по </a:t>
            </a:r>
            <a:r>
              <a:rPr lang="ru-RU" sz="2800" dirty="0" err="1" smtClean="0"/>
              <a:t>ИПЯзО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/>
              <a:t>ИПЯзО</a:t>
            </a:r>
            <a:r>
              <a:rPr lang="ru-RU" sz="2800" dirty="0" smtClean="0"/>
              <a:t> – аббревиатура, введенная Е.А. </a:t>
            </a:r>
            <a:r>
              <a:rPr lang="ru-RU" sz="2800" dirty="0" err="1" smtClean="0"/>
              <a:t>Хамраевой</a:t>
            </a:r>
            <a:r>
              <a:rPr lang="ru-RU" sz="2800" dirty="0" smtClean="0"/>
              <a:t>. 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См. лекцию З.Ф. Юсуповой (портал </a:t>
            </a:r>
            <a:r>
              <a:rPr lang="en-US" sz="2800" dirty="0" smtClean="0"/>
              <a:t>Good Russian</a:t>
            </a:r>
            <a:r>
              <a:rPr lang="ru-RU" sz="2800" dirty="0" smtClean="0"/>
              <a:t> или </a:t>
            </a:r>
            <a:r>
              <a:rPr lang="en-US" sz="2800" dirty="0" err="1" smtClean="0"/>
              <a:t>youtube</a:t>
            </a:r>
            <a:r>
              <a:rPr lang="en-US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ПРИНЦИПЫ ВВЕДЕНИЯ </a:t>
            </a:r>
            <a:r>
              <a:rPr lang="ru-RU" sz="3200" dirty="0" err="1" smtClean="0">
                <a:solidFill>
                  <a:srgbClr val="C00000"/>
                </a:solidFill>
              </a:rPr>
              <a:t>ИПЯзО</a:t>
            </a:r>
            <a:r>
              <a:rPr lang="ru-RU" sz="3200" dirty="0" smtClean="0">
                <a:solidFill>
                  <a:srgbClr val="C00000"/>
                </a:solidFill>
              </a:rPr>
              <a:t> в урок: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51384" y="221040"/>
            <a:ext cx="11030536" cy="608828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Повторение фразы или слова в разных контекстах. –Дает возможность учащимся практиковать употребление в разных контекстах, дает понимание, закрепляет в памяти новый материал.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Использование жестов и картинок. Пример: глагол «спать»  - складываем ладони, изображаем. Тема «еда» - показ картинок по теме и т.п.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Наглядные пособия, реквизит – от карточек до моделей, видео, слайдов, таблиц и прочего. Все это помогает учащимся лучше ориентироваться в иноязычном языковом материале.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54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ПРИНЦИПЫ ВВЕДЕНИЯ </a:t>
            </a:r>
            <a:r>
              <a:rPr lang="ru-RU" sz="32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3200" b="1" dirty="0" smtClean="0">
                <a:solidFill>
                  <a:srgbClr val="C00000"/>
                </a:solidFill>
              </a:rPr>
              <a:t> в урок: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221040"/>
            <a:ext cx="10972440" cy="616028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Введение новой лексики и понятий методом «перевернутый класс/</a:t>
            </a:r>
            <a:r>
              <a:rPr lang="ru-RU" sz="2400" dirty="0" err="1" smtClean="0"/>
              <a:t>предобучение</a:t>
            </a:r>
            <a:r>
              <a:rPr lang="ru-RU" sz="2400" dirty="0" smtClean="0"/>
              <a:t>» - сначала студентам дается список слов на дом или разбирается в классе. Только затем ведется урок с новой лексикой.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Принцип поддержки учащихся.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Введение грамматики в фоновом режиме: грамматика не объясняется как отдельное явление, а, например, в ходе объяснения текста попутно разъясняется грамматическое явление (например, почему там совершенный вид глагола).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72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ПРИНЦИПЫ ВВЕДЕНИЯ </a:t>
            </a:r>
            <a:r>
              <a:rPr lang="ru-RU" sz="32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3200" b="1" dirty="0" smtClean="0">
                <a:solidFill>
                  <a:srgbClr val="C00000"/>
                </a:solidFill>
              </a:rPr>
              <a:t> в урок: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07368" y="221040"/>
            <a:ext cx="11174552" cy="616028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Чередование языка и заданий. Например, сначала студентам раздается текст на русском языке с вопросами. После работы на понимание текста и ответов на вопросы можно дать письменное задание на узбекском на понимание, что позволит проконтролировать, насколько хорошо студенты усвоили текст. Можно чередовать письменные и устные задания, что задействует разные языковые навыки.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Ролевая игра –традиционно используемый в языковом обучении метод.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85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51384" y="619223"/>
            <a:ext cx="9442831" cy="11535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ru-RU" sz="4000" b="0" strike="noStrike" spc="-1" dirty="0" smtClean="0">
                <a:solidFill>
                  <a:srgbClr val="808080"/>
                </a:solidFill>
                <a:latin typeface="Arial Narrow" panose="020B0606020202030204" pitchFamily="34" charset="0"/>
                <a:ea typeface="DejaVu Sans"/>
              </a:rPr>
              <a:t> </a:t>
            </a:r>
            <a:r>
              <a:rPr lang="ru-RU" sz="4000" spc="-1" dirty="0" smtClean="0">
                <a:solidFill>
                  <a:srgbClr val="BF0021"/>
                </a:solidFill>
                <a:latin typeface="Arial Narrow" panose="020B0606020202030204" pitchFamily="34" charset="0"/>
                <a:ea typeface="DejaVu Sans"/>
              </a:rPr>
              <a:t>План лекции</a:t>
            </a:r>
            <a:endParaRPr lang="ru-RU" sz="4000" spc="-1" dirty="0">
              <a:solidFill>
                <a:srgbClr val="BF0021"/>
              </a:solidFill>
              <a:latin typeface="Arial Narrow" panose="020B0606020202030204" pitchFamily="34" charset="0"/>
              <a:ea typeface="DejaVu Sans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695400" y="1977512"/>
            <a:ext cx="10801200" cy="2243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AutoNum type="arabicPeriod"/>
            </a:pP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Соотнесение </a:t>
            </a:r>
            <a:r>
              <a:rPr lang="ru-RU" sz="2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ИПЯзО</a:t>
            </a: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 с принципами учебной деятельности.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AutoNum type="arabicPeriod"/>
            </a:pP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Определение </a:t>
            </a:r>
            <a:r>
              <a:rPr lang="ru-RU" sz="2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ИПЯзО</a:t>
            </a:r>
            <a:r>
              <a:rPr lang="ru-RU" sz="24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.</a:t>
            </a:r>
            <a:endParaRPr lang="en-US" sz="2400" spc="-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DejaVu Sans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AutoNum type="arabicPeriod"/>
            </a:pPr>
            <a:r>
              <a:rPr lang="ru-RU" sz="24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П</a:t>
            </a: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ринципы введения и виды </a:t>
            </a:r>
            <a:r>
              <a:rPr lang="ru-RU" sz="2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ИПЯзО</a:t>
            </a: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DejaVu Sans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Tx/>
              <a:buAutoNum type="arabicPeriod"/>
            </a:pP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Работа с текстами в </a:t>
            </a:r>
            <a:r>
              <a:rPr lang="ru-RU" sz="24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ИПЯзО</a:t>
            </a:r>
            <a:r>
              <a:rPr lang="ru-RU" sz="2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Tx/>
              <a:buAutoNum type="arabicPeriod"/>
            </a:pPr>
            <a:endParaRPr lang="ru-RU" sz="2400" spc="-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AutoNum type="arabicPeriod"/>
            </a:pPr>
            <a:endParaRPr lang="ru-RU" sz="2800" spc="-1" dirty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AutoNum type="arabicPeriod"/>
            </a:pPr>
            <a:endParaRPr lang="ru-RU" sz="2400" spc="-1" dirty="0" smtClean="0">
              <a:solidFill>
                <a:srgbClr val="808080"/>
              </a:solidFill>
              <a:latin typeface="Arial Narrow" panose="020B0606020202030204" pitchFamily="34" charset="0"/>
              <a:ea typeface="DejaVu Sans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AutoNum type="arabicPeriod"/>
            </a:pPr>
            <a:endParaRPr lang="ru-RU" sz="2400" spc="-1" dirty="0">
              <a:solidFill>
                <a:srgbClr val="808080"/>
              </a:solidFill>
              <a:latin typeface="Arial Narrow" panose="020B0606020202030204" pitchFamily="34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911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04664"/>
            <a:ext cx="8038528" cy="60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Таксономия </a:t>
            </a:r>
            <a:r>
              <a:rPr lang="ru-RU" sz="2800" b="1" dirty="0" err="1" smtClean="0">
                <a:solidFill>
                  <a:srgbClr val="C00000"/>
                </a:solidFill>
              </a:rPr>
              <a:t>Блума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600056" y="1268760"/>
            <a:ext cx="5184576" cy="475252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Пример в планировании урока: </a:t>
            </a:r>
          </a:p>
          <a:p>
            <a:r>
              <a:rPr lang="ru-RU" dirty="0" smtClean="0"/>
              <a:t>После изучения урока…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Ученики смогут: назвать 10 животных, живущих в джунглях.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Ученики смогут: догадаться, чем питаются эти животные;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Ученики смогут: составить простейшую пищевую цепочку с участием этих животных;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Ученики смогут: классифицировать животных по видам (млекопитающие, рептилии и т.д.);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Ученики смогут: планировать пути сохранения редких видов животных;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Ученики смогут: на основе картинок животных редких видов нарисовать свое животное.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5" y="1345656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Какое бывает </a:t>
            </a:r>
            <a:r>
              <a:rPr lang="ru-RU" sz="36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3600" b="1" dirty="0" smtClean="0">
                <a:solidFill>
                  <a:srgbClr val="C00000"/>
                </a:solidFill>
              </a:rPr>
              <a:t>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10053"/>
              </p:ext>
            </p:extLst>
          </p:nvPr>
        </p:nvGraphicFramePr>
        <p:xfrm>
          <a:off x="609479" y="1268761"/>
          <a:ext cx="10972442" cy="5065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7643">
                  <a:extLst>
                    <a:ext uri="{9D8B030D-6E8A-4147-A177-3AD203B41FA5}">
                      <a16:colId xmlns:a16="http://schemas.microsoft.com/office/drawing/2014/main" xmlns="" val="2841522707"/>
                    </a:ext>
                  </a:extLst>
                </a:gridCol>
                <a:gridCol w="2139541">
                  <a:extLst>
                    <a:ext uri="{9D8B030D-6E8A-4147-A177-3AD203B41FA5}">
                      <a16:colId xmlns:a16="http://schemas.microsoft.com/office/drawing/2014/main" xmlns="" val="4154016682"/>
                    </a:ext>
                  </a:extLst>
                </a:gridCol>
                <a:gridCol w="3417629">
                  <a:extLst>
                    <a:ext uri="{9D8B030D-6E8A-4147-A177-3AD203B41FA5}">
                      <a16:colId xmlns:a16="http://schemas.microsoft.com/office/drawing/2014/main" xmlns="" val="379854196"/>
                    </a:ext>
                  </a:extLst>
                </a:gridCol>
                <a:gridCol w="3417629">
                  <a:extLst>
                    <a:ext uri="{9D8B030D-6E8A-4147-A177-3AD203B41FA5}">
                      <a16:colId xmlns:a16="http://schemas.microsoft.com/office/drawing/2014/main" xmlns="" val="4219928666"/>
                    </a:ext>
                  </a:extLst>
                </a:gridCol>
              </a:tblGrid>
              <a:tr h="710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ПИЯзО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что ориентирован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Контекст использования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extLst>
                  <a:ext uri="{0D108BD9-81ED-4DB2-BD59-A6C34878D82A}">
                    <a16:rowId xmlns:a16="http://schemas.microsoft.com/office/drawing/2014/main" xmlns="" val="4161751241"/>
                  </a:ext>
                </a:extLst>
              </a:tr>
              <a:tr h="1256521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«Мягкое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effectLst/>
                        </a:rPr>
                        <a:t>ИПЯзО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»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«Жесткое </a:t>
                      </a:r>
                      <a:r>
                        <a:rPr lang="ru-RU" sz="1400" dirty="0" err="1" smtClean="0">
                          <a:solidFill>
                            <a:srgbClr val="C00000"/>
                          </a:solidFill>
                          <a:effectLst/>
                        </a:rPr>
                        <a:t>ИПЯзО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</a:rPr>
                        <a:t>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Ориентация на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45 минут раз в неделю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 время языкового учебного курса только некоторые темы касаются другого предмета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extLst>
                  <a:ext uri="{0D108BD9-81ED-4DB2-BD59-A6C34878D82A}">
                    <a16:rowId xmlns:a16="http://schemas.microsoft.com/office/drawing/2014/main" xmlns="" val="2309968488"/>
                  </a:ext>
                </a:extLst>
              </a:tr>
              <a:tr h="1201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Язык и предмет в пропорции 50/50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 часов в семестр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учебного плана дисциплины выбирается часть тем, которые даются на целевом языке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extLst>
                  <a:ext uri="{0D108BD9-81ED-4DB2-BD59-A6C34878D82A}">
                    <a16:rowId xmlns:a16="http://schemas.microsoft.com/office/drawing/2014/main" xmlns="" val="4258840376"/>
                  </a:ext>
                </a:extLst>
              </a:tr>
              <a:tr h="1692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Ориентация на предмет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50% учебного плана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50% учебной программы преподается на целевом (русском в нашем случае) может дублировать темы или давать новую информацию.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26" marR="50126" marT="0" marB="0"/>
                </a:tc>
                <a:extLst>
                  <a:ext uri="{0D108BD9-81ED-4DB2-BD59-A6C34878D82A}">
                    <a16:rowId xmlns:a16="http://schemas.microsoft.com/office/drawing/2014/main" xmlns="" val="2609022564"/>
                  </a:ext>
                </a:extLst>
              </a:tr>
            </a:tbl>
          </a:graphicData>
        </a:graphic>
      </p:graphicFrame>
      <p:sp>
        <p:nvSpPr>
          <p:cNvPr id="5" name="Двойная стрелка вверх/вниз 4"/>
          <p:cNvSpPr/>
          <p:nvPr/>
        </p:nvSpPr>
        <p:spPr>
          <a:xfrm>
            <a:off x="1271464" y="2708920"/>
            <a:ext cx="360040" cy="28803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Стратегии и учебные задания (</a:t>
            </a:r>
            <a:r>
              <a:rPr lang="ru-RU" sz="2800" b="1" dirty="0" err="1" smtClean="0">
                <a:solidFill>
                  <a:srgbClr val="C00000"/>
                </a:solidFill>
              </a:rPr>
              <a:t>интерактив</a:t>
            </a:r>
            <a:r>
              <a:rPr lang="ru-RU" sz="2800" b="1" dirty="0" smtClean="0">
                <a:solidFill>
                  <a:srgbClr val="C00000"/>
                </a:solidFill>
              </a:rPr>
              <a:t>):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6422624" cy="3977280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Мозговой штурм;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Дать ученикам закончить рассуждение учителя;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Открытые вопросы;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Дискуссии;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Групповое или попарное обсуждение;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Подготовка докладов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 (сами ищут информацию);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err="1" smtClean="0"/>
              <a:t>PowerPoint</a:t>
            </a:r>
            <a:r>
              <a:rPr lang="ru-RU" sz="2400" dirty="0" smtClean="0"/>
              <a:t> презентации;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Ролевая игра или дебаты.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73" y="1604520"/>
            <a:ext cx="5146034" cy="42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0" y="457489"/>
            <a:ext cx="10515600" cy="13255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Примеры заданий и виды активностей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8483376"/>
              </p:ext>
            </p:extLst>
          </p:nvPr>
        </p:nvGraphicFramePr>
        <p:xfrm>
          <a:off x="397162" y="1556792"/>
          <a:ext cx="11387471" cy="478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327">
                  <a:extLst>
                    <a:ext uri="{9D8B030D-6E8A-4147-A177-3AD203B41FA5}">
                      <a16:colId xmlns:a16="http://schemas.microsoft.com/office/drawing/2014/main" xmlns="" val="3296414424"/>
                    </a:ext>
                  </a:extLst>
                </a:gridCol>
                <a:gridCol w="3732347">
                  <a:extLst>
                    <a:ext uri="{9D8B030D-6E8A-4147-A177-3AD203B41FA5}">
                      <a16:colId xmlns:a16="http://schemas.microsoft.com/office/drawing/2014/main" xmlns="" val="954192278"/>
                    </a:ext>
                  </a:extLst>
                </a:gridCol>
                <a:gridCol w="4379797">
                  <a:extLst>
                    <a:ext uri="{9D8B030D-6E8A-4147-A177-3AD203B41FA5}">
                      <a16:colId xmlns:a16="http://schemas.microsoft.com/office/drawing/2014/main" xmlns="" val="3149356850"/>
                    </a:ext>
                  </a:extLst>
                </a:gridCol>
              </a:tblGrid>
              <a:tr h="584913"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активностей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заданий в классе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687983"/>
                  </a:ext>
                </a:extLst>
              </a:tr>
              <a:tr h="1225007"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Узнавание</a:t>
                      </a:r>
                      <a:r>
                        <a:rPr lang="ru-RU" baseline="0" dirty="0" smtClean="0"/>
                        <a:t> (того, что он знает)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Скажите, вспомните, соотнесите</a:t>
                      </a:r>
                      <a:r>
                        <a:rPr lang="ru-RU" baseline="0" dirty="0" smtClean="0"/>
                        <a:t>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Литература: приведите пример стихов об осени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1277744"/>
                  </a:ext>
                </a:extLst>
              </a:tr>
              <a:tr h="122500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Идентифицирование</a:t>
                      </a:r>
                      <a:r>
                        <a:rPr lang="ru-RU" dirty="0" smtClean="0"/>
                        <a:t> (построение связей между предметами)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Назовите,</a:t>
                      </a:r>
                      <a:r>
                        <a:rPr lang="ru-RU" baseline="0" dirty="0" smtClean="0"/>
                        <a:t> соотнесите, установите соответствие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Музыка:</a:t>
                      </a:r>
                      <a:r>
                        <a:rPr lang="ru-RU" baseline="0" dirty="0" smtClean="0"/>
                        <a:t> н</a:t>
                      </a:r>
                      <a:r>
                        <a:rPr lang="ru-RU" dirty="0" smtClean="0"/>
                        <a:t>азовите </a:t>
                      </a:r>
                      <a:r>
                        <a:rPr lang="ru-RU" baseline="0" dirty="0" smtClean="0"/>
                        <a:t>музыкальные инструменты, которые вы видите на картинке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747488"/>
                  </a:ext>
                </a:extLst>
              </a:tr>
              <a:tr h="174812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Классифицирование (умение</a:t>
                      </a:r>
                      <a:r>
                        <a:rPr lang="ru-RU" baseline="0" dirty="0" smtClean="0"/>
                        <a:t> строить классификации, располагать объекты в иерархии)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Выстройте по порядку, организуйте, заполните список по порядку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История: допишите</a:t>
                      </a:r>
                      <a:r>
                        <a:rPr lang="ru-RU" baseline="0" dirty="0" smtClean="0"/>
                        <a:t> даты к следующим событиям, расположите их в правильном порядке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2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-171400"/>
            <a:ext cx="8208912" cy="2088232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Примеры заданий и виды активностей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4941091"/>
              </p:ext>
            </p:extLst>
          </p:nvPr>
        </p:nvGraphicFramePr>
        <p:xfrm>
          <a:off x="434107" y="1340768"/>
          <a:ext cx="11350524" cy="510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508">
                  <a:extLst>
                    <a:ext uri="{9D8B030D-6E8A-4147-A177-3AD203B41FA5}">
                      <a16:colId xmlns:a16="http://schemas.microsoft.com/office/drawing/2014/main" xmlns="" val="757646875"/>
                    </a:ext>
                  </a:extLst>
                </a:gridCol>
                <a:gridCol w="3783508">
                  <a:extLst>
                    <a:ext uri="{9D8B030D-6E8A-4147-A177-3AD203B41FA5}">
                      <a16:colId xmlns:a16="http://schemas.microsoft.com/office/drawing/2014/main" xmlns="" val="1843113389"/>
                    </a:ext>
                  </a:extLst>
                </a:gridCol>
                <a:gridCol w="3783508">
                  <a:extLst>
                    <a:ext uri="{9D8B030D-6E8A-4147-A177-3AD203B41FA5}">
                      <a16:colId xmlns:a16="http://schemas.microsoft.com/office/drawing/2014/main" xmlns="" val="4189352874"/>
                    </a:ext>
                  </a:extLst>
                </a:gridCol>
              </a:tblGrid>
              <a:tr h="1276554"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активностей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заданий в классе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57166"/>
                  </a:ext>
                </a:extLst>
              </a:tr>
              <a:tr h="12765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Идентифицирование</a:t>
                      </a:r>
                      <a:r>
                        <a:rPr lang="ru-RU" dirty="0" smtClean="0"/>
                        <a:t> (по рангу и другим параметрам)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Расположите</a:t>
                      </a:r>
                      <a:r>
                        <a:rPr lang="ru-RU" baseline="0" dirty="0" smtClean="0"/>
                        <a:t> по размеру, в порядке возрастания, убывания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География: расположите страны в порядке убывания</a:t>
                      </a:r>
                      <a:r>
                        <a:rPr lang="ru-RU" baseline="0" dirty="0" smtClean="0"/>
                        <a:t> территории.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0080642"/>
                  </a:ext>
                </a:extLst>
              </a:tr>
              <a:tr h="1276554"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определять (что есть что, дефиниции)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Расскажите, определите, объясните, покажите</a:t>
                      </a:r>
                      <a:r>
                        <a:rPr lang="ru-RU" baseline="0" dirty="0" smtClean="0"/>
                        <a:t> и 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ИЗО: покажите, какие цвета были использованы на картине.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856103"/>
                  </a:ext>
                </a:extLst>
              </a:tr>
              <a:tr h="1276554"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сравнивать объекты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Сравните, разделите, определите разницу между…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География: сравните столицу своей страны и столицы других государств.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142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1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03623"/>
            <a:ext cx="10972440" cy="125028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Примеры заданий и виды активностей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3424752"/>
              </p:ext>
            </p:extLst>
          </p:nvPr>
        </p:nvGraphicFramePr>
        <p:xfrm>
          <a:off x="407369" y="1844824"/>
          <a:ext cx="11377263" cy="46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421">
                  <a:extLst>
                    <a:ext uri="{9D8B030D-6E8A-4147-A177-3AD203B41FA5}">
                      <a16:colId xmlns:a16="http://schemas.microsoft.com/office/drawing/2014/main" xmlns="" val="4119914233"/>
                    </a:ext>
                  </a:extLst>
                </a:gridCol>
                <a:gridCol w="3792421">
                  <a:extLst>
                    <a:ext uri="{9D8B030D-6E8A-4147-A177-3AD203B41FA5}">
                      <a16:colId xmlns:a16="http://schemas.microsoft.com/office/drawing/2014/main" xmlns="" val="475300011"/>
                    </a:ext>
                  </a:extLst>
                </a:gridCol>
                <a:gridCol w="3792421">
                  <a:extLst>
                    <a:ext uri="{9D8B030D-6E8A-4147-A177-3AD203B41FA5}">
                      <a16:colId xmlns:a16="http://schemas.microsoft.com/office/drawing/2014/main" xmlns="" val="84440003"/>
                    </a:ext>
                  </a:extLst>
                </a:gridCol>
              </a:tblGrid>
              <a:tr h="1159250"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 ученика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активностей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 заданий в классе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270639"/>
                  </a:ext>
                </a:extLst>
              </a:tr>
              <a:tr h="1159250">
                <a:tc>
                  <a:txBody>
                    <a:bodyPr/>
                    <a:lstStyle/>
                    <a:p>
                      <a:r>
                        <a:rPr lang="ru-RU" dirty="0" smtClean="0"/>
                        <a:t>Угадывание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Угадайте, догадайтесь по…, предположите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Химия: догадайтесь, что произойдет с веществом при добавлении воды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9312625"/>
                  </a:ext>
                </a:extLst>
              </a:tr>
              <a:tr h="115925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Рассуждение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Расскажите, сделайте заключение, вывод, предложите</a:t>
                      </a:r>
                      <a:r>
                        <a:rPr lang="ru-RU" baseline="0" dirty="0" smtClean="0"/>
                        <a:t> решение 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Экология: предложите пути решения проблемы загрязнения окружающей среды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39351"/>
                  </a:ext>
                </a:extLst>
              </a:tr>
              <a:tr h="115925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Креативное мышление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Представьте себе, придумайте план, опишите ситуацию, опишите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Обществознание: придумайте эмблему нового</a:t>
                      </a:r>
                      <a:r>
                        <a:rPr lang="ru-RU" baseline="0" dirty="0" smtClean="0"/>
                        <a:t> государства, опишите его основные принципы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792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3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07368" y="620688"/>
            <a:ext cx="6717689" cy="496111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Работа с текстом в рамках </a:t>
            </a:r>
            <a:r>
              <a:rPr lang="ru-RU" sz="24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200" b="1" dirty="0" smtClean="0">
                <a:solidFill>
                  <a:srgbClr val="C00000"/>
                </a:solidFill>
              </a:rPr>
              <a:t>Учебные тексты для школ: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Текст-описание;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Текст-рассуждение;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Текст-повествование;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r>
              <a:rPr lang="ru-RU" sz="2200" b="1" dirty="0" smtClean="0"/>
              <a:t>Работа с учебно-научными текстами включает: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умение понимать прочитанное,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умение трансформировать информацию,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умение делиться полученной информацией,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умение структурировать текст, умение составлять свои тексты (самостоятельное конструирование – обязательный элемент работы).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57" y="1772816"/>
            <a:ext cx="4666341" cy="32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03623"/>
            <a:ext cx="10972440" cy="125028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ПРИМЕР РАБОТЫ НА УРОКЕ, ПОСТРОЕННОМ ПО ПРИНЦИПАМ </a:t>
            </a:r>
            <a:r>
              <a:rPr lang="ru-RU" sz="18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1800" b="1" dirty="0" smtClean="0">
                <a:solidFill>
                  <a:srgbClr val="C00000"/>
                </a:solidFill>
              </a:rPr>
              <a:t> (РКИ + БИОЛОГИЯ)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340768"/>
            <a:ext cx="5918568" cy="5112568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Текст-описание, подготовка к работе.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(</a:t>
            </a:r>
            <a:r>
              <a:rPr lang="ru-RU" sz="2000" i="1" dirty="0" smtClean="0">
                <a:solidFill>
                  <a:schemeClr val="tx1"/>
                </a:solidFill>
              </a:rPr>
              <a:t>Задача: подготовить к пониманию прочитанного, анализу информации, навык угадывания)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err="1" smtClean="0">
                <a:solidFill>
                  <a:srgbClr val="C00000"/>
                </a:solidFill>
              </a:rPr>
              <a:t>Предтекстовая</a:t>
            </a:r>
            <a:r>
              <a:rPr lang="ru-RU" sz="2400" dirty="0" smtClean="0">
                <a:solidFill>
                  <a:srgbClr val="C00000"/>
                </a:solidFill>
              </a:rPr>
              <a:t> работа </a:t>
            </a:r>
            <a:r>
              <a:rPr lang="ru-RU" sz="2400" i="1" dirty="0" smtClean="0">
                <a:solidFill>
                  <a:srgbClr val="FFC000"/>
                </a:solidFill>
              </a:rPr>
              <a:t>(говорение)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Посмотрите на картинку. Как вы думаете, о чем будет текст? </a:t>
            </a:r>
          </a:p>
          <a:p>
            <a:pPr marL="342900" indent="-342900">
              <a:buAutoNum type="arabicPeriod"/>
            </a:pPr>
            <a:r>
              <a:rPr lang="ru-RU" dirty="0" smtClean="0"/>
              <a:t>У вас есть собаки? Что вы о них знаете? 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Разберите, из каких частей состоит слово «млекопитающее», что оно означает?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09" y="1916832"/>
            <a:ext cx="4937958" cy="32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ПРИМЕР РАБОТЫ НА УРОКЕ, ПОСТРОЕННОМ ПО ПРИНЦИПАМ </a:t>
            </a:r>
            <a:r>
              <a:rPr lang="ru-RU" sz="32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3200" b="1" dirty="0" smtClean="0">
                <a:solidFill>
                  <a:srgbClr val="C00000"/>
                </a:solidFill>
              </a:rPr>
              <a:t> (РКИ + БИОЛОГИЯ)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95400" y="1471320"/>
            <a:ext cx="10886520" cy="4477960"/>
          </a:xfrm>
        </p:spPr>
        <p:txBody>
          <a:bodyPr>
            <a:normAutofit fontScale="32500" lnSpcReduction="20000"/>
          </a:bodyPr>
          <a:lstStyle/>
          <a:p>
            <a:endParaRPr lang="ru-RU" b="1" dirty="0" smtClean="0"/>
          </a:p>
          <a:p>
            <a:r>
              <a:rPr lang="ru-RU" sz="6200" b="1" dirty="0" smtClean="0"/>
              <a:t>ТЕКСТ – ОПИСАНИЕ  </a:t>
            </a:r>
            <a:r>
              <a:rPr lang="ru-RU" sz="6200" b="1" dirty="0" smtClean="0">
                <a:solidFill>
                  <a:srgbClr val="FFC000"/>
                </a:solidFill>
              </a:rPr>
              <a:t>(чтение)</a:t>
            </a:r>
          </a:p>
          <a:p>
            <a:endParaRPr lang="ru-RU" sz="6200" b="1" dirty="0" smtClean="0"/>
          </a:p>
          <a:p>
            <a:r>
              <a:rPr lang="ru-RU" sz="6200" b="1" dirty="0" smtClean="0"/>
              <a:t>Собака – друг человека</a:t>
            </a:r>
          </a:p>
          <a:p>
            <a:pPr indent="457200" algn="just"/>
            <a:r>
              <a:rPr lang="ru-RU" sz="6200" dirty="0"/>
              <a:t>Первоначально домашняя собака была выделена в отдельный </a:t>
            </a:r>
            <a:r>
              <a:rPr lang="ru-RU" sz="6200" dirty="0" smtClean="0"/>
              <a:t>биологический вид Карлом Линнеем в </a:t>
            </a:r>
            <a:r>
              <a:rPr lang="ru-RU" sz="6200" dirty="0"/>
              <a:t>1758 </a:t>
            </a:r>
            <a:r>
              <a:rPr lang="ru-RU" sz="6200" dirty="0" smtClean="0"/>
              <a:t>году. </a:t>
            </a:r>
            <a:r>
              <a:rPr lang="ru-RU" sz="6200" dirty="0"/>
              <a:t>С зоологической точки зрения, собака  </a:t>
            </a:r>
            <a:r>
              <a:rPr lang="ru-RU" sz="6200" dirty="0" smtClean="0"/>
              <a:t>относится к классу млекопитающих </a:t>
            </a:r>
            <a:r>
              <a:rPr lang="ru-RU" sz="6200" dirty="0"/>
              <a:t> отряда хищных семейства </a:t>
            </a:r>
            <a:r>
              <a:rPr lang="ru-RU" sz="6200" dirty="0" smtClean="0"/>
              <a:t>псовых, подвида собаки.</a:t>
            </a:r>
            <a:endParaRPr lang="ru-RU" sz="6200" dirty="0"/>
          </a:p>
          <a:p>
            <a:pPr indent="457200" algn="just"/>
            <a:r>
              <a:rPr lang="ru-RU" sz="6200" dirty="0"/>
              <a:t>Собаки известны своими способностями к обучению, любовью к игре, социальным поведением. Выведены специальные породы</a:t>
            </a:r>
            <a:r>
              <a:rPr lang="ru-RU" sz="6200" dirty="0">
                <a:hlinkClick r:id="rId2" tooltip="Породы собак"/>
              </a:rPr>
              <a:t> </a:t>
            </a:r>
            <a:r>
              <a:rPr lang="ru-RU" sz="6200" dirty="0"/>
              <a:t>собак, предназначенные для различных целей: охоты, охраны, тяги гужевого транспорта и другого, а также декоративные породы (например, болонка, пудель</a:t>
            </a:r>
            <a:r>
              <a:rPr lang="ru-RU" sz="6200" dirty="0" smtClean="0"/>
              <a:t>). </a:t>
            </a:r>
            <a:r>
              <a:rPr lang="ru-RU" sz="6200" dirty="0"/>
              <a:t>Имеется несколько гипотез происхождения собаки, наиболее вероятными её предками считаются волк и некоторые виды шакалов</a:t>
            </a:r>
            <a:r>
              <a:rPr lang="ru-RU" sz="6200" dirty="0" smtClean="0"/>
              <a:t>.</a:t>
            </a:r>
          </a:p>
          <a:p>
            <a:pPr indent="457200" algn="just"/>
            <a:r>
              <a:rPr lang="ru-RU" sz="6200" dirty="0"/>
              <a:t>Собака является древнейшим из всех домашних животных. Учёные сходятся на том, что собака была одомашнена </a:t>
            </a:r>
            <a:r>
              <a:rPr lang="ru-RU" sz="6200" dirty="0" smtClean="0"/>
              <a:t>в </a:t>
            </a:r>
            <a:r>
              <a:rPr lang="ru-RU" sz="6200" dirty="0"/>
              <a:t>эпоху верхнего</a:t>
            </a:r>
            <a:r>
              <a:rPr lang="ru-RU" sz="6200" dirty="0">
                <a:hlinkClick r:id="rId3" tooltip="Верхний палеолит"/>
              </a:rPr>
              <a:t> </a:t>
            </a:r>
            <a:r>
              <a:rPr lang="ru-RU" sz="6200" dirty="0"/>
              <a:t>палеолита; однако по поводу точного места, </a:t>
            </a:r>
            <a:r>
              <a:rPr lang="ru-RU" sz="6200" dirty="0" smtClean="0"/>
              <a:t>времени и </a:t>
            </a:r>
            <a:r>
              <a:rPr lang="ru-RU" sz="6200" dirty="0"/>
              <a:t>причин одомашнивания собаки в научной среде до сих пор единого мнения </a:t>
            </a:r>
            <a:r>
              <a:rPr lang="ru-RU" sz="6200" dirty="0" smtClean="0"/>
              <a:t>нет. </a:t>
            </a:r>
            <a:r>
              <a:rPr lang="ru-RU" sz="6200" dirty="0"/>
              <a:t>Наскальные изображения, рисунки и находки археологов позволяют учёным делать некоторые выводы и предположения. Ископаемые остатки доисторических собак найдены в человеческих пещерах по всему миру.</a:t>
            </a:r>
          </a:p>
          <a:p>
            <a:pPr indent="457200"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44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ОБЩИЕ ПРИНЦИПЫ, ПО КОТОРЫМ РЕАЛИЗУЕТСЯ ИНТЕГРИРОВАННОЕ ПРЕДМЕТНО-ЯЗЫКОВОЕ ОБУЧЕНИЕ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772816"/>
            <a:ext cx="10972440" cy="374441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Принцип </a:t>
            </a:r>
            <a:r>
              <a:rPr lang="ru-RU" sz="2800" dirty="0" err="1" smtClean="0"/>
              <a:t>интегративности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Принципы интерактивного обучения.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Принципы </a:t>
            </a:r>
            <a:r>
              <a:rPr lang="ru-RU" sz="2800" dirty="0" err="1" smtClean="0"/>
              <a:t>межпредметности</a:t>
            </a:r>
            <a:r>
              <a:rPr lang="ru-RU" sz="2800" dirty="0" smtClean="0"/>
              <a:t> и </a:t>
            </a:r>
            <a:r>
              <a:rPr lang="ru-RU" sz="2800" dirty="0" err="1" smtClean="0"/>
              <a:t>метапредметности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49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Послетекстовая</a:t>
            </a:r>
            <a:r>
              <a:rPr lang="ru-RU" sz="2800" b="1" dirty="0" smtClean="0">
                <a:solidFill>
                  <a:srgbClr val="C00000"/>
                </a:solidFill>
              </a:rPr>
              <a:t>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376" y="1268760"/>
            <a:ext cx="11102544" cy="4536504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buAutoNum type="arabicPeriod"/>
            </a:pPr>
            <a:endParaRPr lang="ru-RU" sz="32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Расскажите, что вы узнали из текста?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Как вы думаете, это научный или художественный текст?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Какой ученый вывел собак в отдельный класс и когда?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Когда одомашнили собак?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Какие предки есть у собак?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Найдите в тексте, к какому а) классу животных; б) семейству животных; в) отряду животных , г) подвиду относится собака. Представьте классификацию в виде таблички или схемы. </a:t>
            </a:r>
            <a:r>
              <a:rPr lang="ru-RU" sz="3200" dirty="0" smtClean="0">
                <a:solidFill>
                  <a:srgbClr val="FFC000"/>
                </a:solidFill>
              </a:rPr>
              <a:t>(письмо)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200" dirty="0" smtClean="0"/>
              <a:t>Составьте словарь новых слов к тексту. </a:t>
            </a:r>
            <a:r>
              <a:rPr lang="ru-RU" sz="3200" dirty="0" smtClean="0">
                <a:solidFill>
                  <a:srgbClr val="FFC000"/>
                </a:solidFill>
              </a:rPr>
              <a:t>(письмо) </a:t>
            </a:r>
          </a:p>
          <a:p>
            <a:pPr fontAlgn="base"/>
            <a:endParaRPr lang="ru-RU" sz="1800" dirty="0" smtClean="0"/>
          </a:p>
          <a:p>
            <a:pPr marL="342900" indent="-342900" fontAlgn="base">
              <a:buAutoNum type="arabicPeriod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09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548680"/>
            <a:ext cx="4478408" cy="92264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Породы собак 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(тренируем умение анализировать, поиск информации, навыки </a:t>
            </a:r>
            <a:r>
              <a:rPr lang="ru-RU" i="1" dirty="0" err="1" smtClean="0">
                <a:solidFill>
                  <a:schemeClr val="tx1"/>
                </a:solidFill>
              </a:rPr>
              <a:t>идентифицирования</a:t>
            </a:r>
            <a:r>
              <a:rPr lang="ru-RU" i="1" dirty="0" smtClean="0">
                <a:solidFill>
                  <a:schemeClr val="tx1"/>
                </a:solidFill>
              </a:rPr>
              <a:t>, креативного мышления, сравнения, классифицирования)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700808"/>
            <a:ext cx="4118368" cy="4752528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1. Рассмотрите рисунок. Подпишите породу каждой собаки, используя слова для справок. Можете пользоваться интернетом.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(Слова для справок: </a:t>
            </a:r>
          </a:p>
          <a:p>
            <a:r>
              <a:rPr lang="ru-RU" i="1" dirty="0">
                <a:solidFill>
                  <a:schemeClr val="tx1"/>
                </a:solidFill>
              </a:rPr>
              <a:t> лабрадор-</a:t>
            </a:r>
            <a:r>
              <a:rPr lang="ru-RU" i="1" dirty="0" err="1">
                <a:solidFill>
                  <a:schemeClr val="tx1"/>
                </a:solidFill>
              </a:rPr>
              <a:t>ретривер</a:t>
            </a:r>
            <a:r>
              <a:rPr lang="ru-RU" i="1" dirty="0">
                <a:solidFill>
                  <a:schemeClr val="tx1"/>
                </a:solidFill>
              </a:rPr>
              <a:t>, золотистый </a:t>
            </a:r>
            <a:r>
              <a:rPr lang="ru-RU" i="1" dirty="0" err="1">
                <a:solidFill>
                  <a:schemeClr val="tx1"/>
                </a:solidFill>
              </a:rPr>
              <a:t>ретривер</a:t>
            </a:r>
            <a:r>
              <a:rPr lang="ru-RU" i="1" dirty="0">
                <a:solidFill>
                  <a:schemeClr val="tx1"/>
                </a:solidFill>
              </a:rPr>
              <a:t>, </a:t>
            </a:r>
            <a:r>
              <a:rPr lang="ru-RU" i="1" dirty="0" smtClean="0">
                <a:solidFill>
                  <a:schemeClr val="tx1"/>
                </a:solidFill>
              </a:rPr>
              <a:t>кокапу, йоркширский </a:t>
            </a:r>
            <a:r>
              <a:rPr lang="ru-RU" i="1" dirty="0">
                <a:solidFill>
                  <a:schemeClr val="tx1"/>
                </a:solidFill>
              </a:rPr>
              <a:t>терьер, </a:t>
            </a:r>
            <a:r>
              <a:rPr lang="ru-RU" i="1" dirty="0" smtClean="0">
                <a:solidFill>
                  <a:schemeClr val="tx1"/>
                </a:solidFill>
              </a:rPr>
              <a:t>немецкий боксёр</a:t>
            </a:r>
            <a:r>
              <a:rPr lang="ru-RU" i="1" dirty="0">
                <a:solidFill>
                  <a:schemeClr val="tx1"/>
                </a:solidFill>
              </a:rPr>
              <a:t>, померанский </a:t>
            </a:r>
            <a:r>
              <a:rPr lang="ru-RU" i="1" dirty="0" smtClean="0">
                <a:solidFill>
                  <a:schemeClr val="tx1"/>
                </a:solidFill>
              </a:rPr>
              <a:t>шпиц, </a:t>
            </a:r>
            <a:r>
              <a:rPr lang="ru-RU" i="1" dirty="0" err="1" smtClean="0">
                <a:solidFill>
                  <a:schemeClr val="tx1"/>
                </a:solidFill>
              </a:rPr>
              <a:t>бигль</a:t>
            </a:r>
            <a:r>
              <a:rPr lang="ru-RU" i="1" dirty="0">
                <a:solidFill>
                  <a:schemeClr val="tx1"/>
                </a:solidFill>
              </a:rPr>
              <a:t>, </a:t>
            </a:r>
            <a:r>
              <a:rPr lang="ru-RU" i="1" dirty="0" err="1">
                <a:solidFill>
                  <a:schemeClr val="tx1"/>
                </a:solidFill>
              </a:rPr>
              <a:t>бассет-хаунд</a:t>
            </a:r>
            <a:r>
              <a:rPr lang="ru-RU" i="1" dirty="0">
                <a:solidFill>
                  <a:schemeClr val="tx1"/>
                </a:solidFill>
              </a:rPr>
              <a:t>, </a:t>
            </a:r>
            <a:r>
              <a:rPr lang="ru-RU" i="1" dirty="0" smtClean="0">
                <a:solidFill>
                  <a:schemeClr val="tx1"/>
                </a:solidFill>
              </a:rPr>
              <a:t>ньюфаундленд)</a:t>
            </a:r>
          </a:p>
          <a:p>
            <a:endParaRPr lang="ru-RU" i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2. Какая порода собак нравится вам и почему? Сравните породы между собой.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3. Если бы вы были зоологом, породу с какими характеристиками вы бы вывели?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04664"/>
            <a:ext cx="6709752" cy="58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Прослушайте мини-текст о собаках.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(</a:t>
            </a:r>
            <a:r>
              <a:rPr lang="ru-RU" sz="2400" dirty="0" err="1" smtClean="0">
                <a:solidFill>
                  <a:srgbClr val="FFC000"/>
                </a:solidFill>
              </a:rPr>
              <a:t>аудирование</a:t>
            </a:r>
            <a:r>
              <a:rPr lang="ru-RU" sz="2400" dirty="0" smtClean="0">
                <a:solidFill>
                  <a:srgbClr val="FFC000"/>
                </a:solidFill>
              </a:rPr>
              <a:t>)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51384" y="1268760"/>
            <a:ext cx="11030536" cy="4968552"/>
          </a:xfrm>
        </p:spPr>
        <p:txBody>
          <a:bodyPr/>
          <a:lstStyle/>
          <a:p>
            <a:pPr indent="457200" algn="just"/>
            <a:r>
              <a:rPr lang="ru-RU" dirty="0"/>
              <a:t>Если бы наши далекие предки не приручили собак, кошек, коров, лошадей и других животных, мы бы, наверняка, жили совсем иначе. Так, собаки, стали нашими самыми преданными друзьями в мире животных, хотя у волка и собаки общий прародитель. </a:t>
            </a:r>
            <a:r>
              <a:rPr lang="ru-RU" dirty="0" smtClean="0"/>
              <a:t>Собаки бывают </a:t>
            </a:r>
            <a:r>
              <a:rPr lang="ru-RU" dirty="0"/>
              <a:t>разные. Это маленькие и большие, лохматые и гладкошерстные. Собака может быть с родословной, а может и быть простой дворняжкой. </a:t>
            </a:r>
            <a:endParaRPr lang="ru-RU" dirty="0" smtClean="0"/>
          </a:p>
          <a:p>
            <a:pPr indent="457200" algn="just"/>
            <a:r>
              <a:rPr lang="ru-RU" dirty="0" smtClean="0"/>
              <a:t>Собака - друг </a:t>
            </a:r>
            <a:r>
              <a:rPr lang="ru-RU" dirty="0"/>
              <a:t>человека, который хочет его внимания и заботы. </a:t>
            </a:r>
            <a:r>
              <a:rPr lang="ru-RU" dirty="0" smtClean="0"/>
              <a:t>Стоит хорошенько подумать перед тем, как заводить это животное, ведь мы ответственны за тех, кого приручили. За собакой нужен надлежащий уход: выгул, кормление, дрессировка. И это не все, что требуется от хорошего хозяина: ваш друг должен знать, что вы любите его. Не забывайте хвалить и гладить своего питомца просто за то, что он у вас есть. </a:t>
            </a:r>
          </a:p>
          <a:p>
            <a:pPr indent="457200" algn="just"/>
            <a:r>
              <a:rPr lang="ru-RU" dirty="0"/>
              <a:t>Е</a:t>
            </a:r>
            <a:r>
              <a:rPr lang="ru-RU" dirty="0" smtClean="0"/>
              <a:t>сть </a:t>
            </a:r>
            <a:r>
              <a:rPr lang="ru-RU" dirty="0"/>
              <a:t>песня про то, что собака бывает кусачей только от жизни собачей. </a:t>
            </a:r>
            <a:r>
              <a:rPr lang="ru-RU" dirty="0" smtClean="0"/>
              <a:t>Все собаки от природы добрые</a:t>
            </a:r>
            <a:r>
              <a:rPr lang="ru-RU" dirty="0"/>
              <a:t>, но когда человек поступает зло, то и животное ответит ему злом. Хотя бывает и так, что много горя перенесло животное, а всё равно верит в доброту </a:t>
            </a:r>
            <a:r>
              <a:rPr lang="ru-RU" dirty="0" smtClean="0"/>
              <a:t>человека. Наверное, по этой причине собак очень любят.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3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548680"/>
            <a:ext cx="10972440" cy="92264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ПРИМЕР РАБОТЫ НА УРОКЕ, ПОСТРОЕННОМ ПО ПРИНЦИПАМ </a:t>
            </a:r>
            <a:r>
              <a:rPr lang="ru-RU" sz="1800" b="1" dirty="0" err="1" smtClean="0">
                <a:solidFill>
                  <a:srgbClr val="C00000"/>
                </a:solidFill>
              </a:rPr>
              <a:t>ИПЯзО</a:t>
            </a:r>
            <a:r>
              <a:rPr lang="ru-RU" sz="1800" b="1" dirty="0" smtClean="0">
                <a:solidFill>
                  <a:srgbClr val="C00000"/>
                </a:solidFill>
              </a:rPr>
              <a:t> (РКИ + БИОЛОГИЯ)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(тренируем умение учащихся структурировать текст, делиться полученной информацией, продуцировать свои тексты – навык самостоятельного конструирования, при проектировании презентации – навык креативного мышления)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548680"/>
            <a:ext cx="10972440" cy="6408712"/>
          </a:xfrm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ru-RU" dirty="0" smtClean="0"/>
              <a:t>Скажите, это научный или художественный текст? По чему вы определили принадлежность текста к жанру?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Перескажите текст.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Прочитайте прослушанный текст. Озаглавьте текст. Разделите мини-текст на части и дайте каждой части название. 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Найдите в интернете и послушайте песню «Собака бывает кусачей». О чем эта песня, как вы считаете? Обсудите ее в аудитории.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Домашнее задание </a:t>
            </a:r>
            <a:r>
              <a:rPr lang="ru-RU" b="1" dirty="0" smtClean="0">
                <a:solidFill>
                  <a:srgbClr val="FFC000"/>
                </a:solidFill>
              </a:rPr>
              <a:t>(письмо): </a:t>
            </a:r>
          </a:p>
          <a:p>
            <a:endParaRPr lang="ru-RU" b="1" dirty="0" smtClean="0"/>
          </a:p>
          <a:p>
            <a:r>
              <a:rPr lang="ru-RU" dirty="0" smtClean="0"/>
              <a:t>Напишите мини-сочинение о собаках (возможные темы: «Моя собака», «как собака помогает человеку», «породы собак»). / сделайте презентацию на тему «как собака помогает человеку»/ «породы собак» (можно распределить темы о породах в классе между учениками).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4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ЛИТЕРАТУРА И ИСТОЧНИКИ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196752"/>
            <a:ext cx="10972440" cy="5040560"/>
          </a:xfrm>
        </p:spPr>
        <p:txBody>
          <a:bodyPr>
            <a:norm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chemeClr val="tx1"/>
                </a:solidFill>
              </a:rPr>
              <a:t>Кортава</a:t>
            </a:r>
            <a:r>
              <a:rPr lang="ru-RU" sz="1800" dirty="0" smtClean="0">
                <a:solidFill>
                  <a:schemeClr val="tx1"/>
                </a:solidFill>
              </a:rPr>
              <a:t> Т.В., </a:t>
            </a:r>
            <a:r>
              <a:rPr lang="ru-RU" sz="1800" dirty="0" err="1" smtClean="0">
                <a:solidFill>
                  <a:schemeClr val="tx1"/>
                </a:solidFill>
              </a:rPr>
              <a:t>Коротышев</a:t>
            </a:r>
            <a:r>
              <a:rPr lang="ru-RU" sz="1800" dirty="0" smtClean="0">
                <a:solidFill>
                  <a:schemeClr val="tx1"/>
                </a:solidFill>
              </a:rPr>
              <a:t> А.В., </a:t>
            </a:r>
            <a:r>
              <a:rPr lang="ru-RU" sz="1800" dirty="0" err="1" smtClean="0">
                <a:solidFill>
                  <a:schemeClr val="tx1"/>
                </a:solidFill>
              </a:rPr>
              <a:t>Брунова</a:t>
            </a:r>
            <a:r>
              <a:rPr lang="ru-RU" sz="1800" dirty="0" smtClean="0">
                <a:solidFill>
                  <a:schemeClr val="tx1"/>
                </a:solidFill>
              </a:rPr>
              <a:t> Н.В., </a:t>
            </a:r>
            <a:r>
              <a:rPr lang="ru-RU" sz="1800" dirty="0" err="1" smtClean="0">
                <a:solidFill>
                  <a:schemeClr val="tx1"/>
                </a:solidFill>
              </a:rPr>
              <a:t>Хамраева</a:t>
            </a:r>
            <a:r>
              <a:rPr lang="ru-RU" sz="1800" dirty="0" smtClean="0">
                <a:solidFill>
                  <a:schemeClr val="tx1"/>
                </a:solidFill>
              </a:rPr>
              <a:t> Е.А.  </a:t>
            </a:r>
            <a:r>
              <a:rPr lang="ru-RU" sz="1800" dirty="0" smtClean="0"/>
              <a:t>и др. Опыт применения технологий предметно-языкового интегрированного преподавания в образовательной практике школ Российской Федерации. / Науч. ред. – проф., член-корр. РАО Т.В. </a:t>
            </a:r>
            <a:r>
              <a:rPr lang="ru-RU" sz="1800" dirty="0" err="1" smtClean="0"/>
              <a:t>Кортава</a:t>
            </a:r>
            <a:r>
              <a:rPr lang="ru-RU" sz="1800" dirty="0" smtClean="0"/>
              <a:t>. 2017. (электронный ресурс).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</a:t>
            </a:r>
            <a:r>
              <a:rPr lang="ru-RU" sz="1800" dirty="0" smtClean="0"/>
              <a:t>://</a:t>
            </a:r>
            <a:r>
              <a:rPr lang="en-US" sz="1800" dirty="0" err="1" smtClean="0"/>
              <a:t>istina</a:t>
            </a:r>
            <a:r>
              <a:rPr lang="ru-RU" sz="1800" dirty="0" smtClean="0"/>
              <a:t>.</a:t>
            </a:r>
            <a:r>
              <a:rPr lang="en-US" sz="1800" dirty="0" err="1" smtClean="0"/>
              <a:t>msu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r>
              <a:rPr lang="ru-RU" sz="1800" dirty="0" smtClean="0"/>
              <a:t>/</a:t>
            </a:r>
            <a:r>
              <a:rPr lang="en-US" sz="1800" dirty="0" smtClean="0"/>
              <a:t>publications</a:t>
            </a:r>
            <a:r>
              <a:rPr lang="ru-RU" sz="1800" dirty="0" smtClean="0"/>
              <a:t>/</a:t>
            </a:r>
            <a:r>
              <a:rPr lang="en-US" sz="1800" dirty="0" smtClean="0"/>
              <a:t>book</a:t>
            </a:r>
            <a:r>
              <a:rPr lang="ru-RU" sz="1800" dirty="0" smtClean="0"/>
              <a:t>/87376029/ (Дата обращения: 20.10.2020)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err="1" smtClean="0"/>
              <a:t>Макурина</a:t>
            </a:r>
            <a:r>
              <a:rPr lang="ru-RU" sz="1800" dirty="0" smtClean="0"/>
              <a:t> М.А., Симакова А.В. Предметно-языковое интегрированное обучение в средней школе (из опыта работы) // Филологический класс. № 2 (48). 2017. (электронный ресурс).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</a:t>
            </a:r>
            <a:r>
              <a:rPr lang="ru-RU" sz="1800" dirty="0" smtClean="0"/>
              <a:t>://</a:t>
            </a:r>
            <a:r>
              <a:rPr lang="en-US" sz="1800" dirty="0" err="1" smtClean="0"/>
              <a:t>cyberleninka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r>
              <a:rPr lang="ru-RU" sz="1800" dirty="0" smtClean="0"/>
              <a:t>/</a:t>
            </a:r>
            <a:r>
              <a:rPr lang="en-US" sz="1800" dirty="0" smtClean="0"/>
              <a:t>article</a:t>
            </a:r>
            <a:r>
              <a:rPr lang="ru-RU" sz="1800" dirty="0" smtClean="0"/>
              <a:t>/</a:t>
            </a:r>
            <a:r>
              <a:rPr lang="en-US" sz="1800" dirty="0" smtClean="0"/>
              <a:t>n</a:t>
            </a:r>
            <a:r>
              <a:rPr lang="ru-RU" sz="1800" dirty="0" smtClean="0"/>
              <a:t>/</a:t>
            </a:r>
            <a:r>
              <a:rPr lang="en-US" sz="1800" dirty="0" err="1" smtClean="0"/>
              <a:t>predmetno</a:t>
            </a:r>
            <a:r>
              <a:rPr lang="ru-RU" sz="1800" dirty="0" smtClean="0"/>
              <a:t>-</a:t>
            </a:r>
            <a:r>
              <a:rPr lang="en-US" sz="1800" dirty="0" err="1" smtClean="0"/>
              <a:t>yazykovoe</a:t>
            </a:r>
            <a:r>
              <a:rPr lang="ru-RU" sz="1800" dirty="0" smtClean="0"/>
              <a:t>-</a:t>
            </a:r>
            <a:r>
              <a:rPr lang="en-US" sz="1800" dirty="0" err="1" smtClean="0"/>
              <a:t>integrirovannoe</a:t>
            </a:r>
            <a:r>
              <a:rPr lang="ru-RU" sz="1800" dirty="0" smtClean="0"/>
              <a:t>-</a:t>
            </a:r>
            <a:r>
              <a:rPr lang="en-US" sz="1800" dirty="0" err="1" smtClean="0"/>
              <a:t>obuchenie</a:t>
            </a:r>
            <a:r>
              <a:rPr lang="ru-RU" sz="1800" dirty="0" smtClean="0"/>
              <a:t>-</a:t>
            </a:r>
            <a:r>
              <a:rPr lang="en-US" sz="1800" dirty="0" smtClean="0"/>
              <a:t>v</a:t>
            </a:r>
            <a:r>
              <a:rPr lang="ru-RU" sz="1800" dirty="0" smtClean="0"/>
              <a:t>-</a:t>
            </a:r>
            <a:r>
              <a:rPr lang="en-US" sz="1800" dirty="0" err="1" smtClean="0"/>
              <a:t>sredney</a:t>
            </a:r>
            <a:r>
              <a:rPr lang="ru-RU" sz="1800" dirty="0" smtClean="0"/>
              <a:t>-</a:t>
            </a:r>
            <a:r>
              <a:rPr lang="en-US" sz="1800" dirty="0" err="1" smtClean="0"/>
              <a:t>shkole</a:t>
            </a:r>
            <a:r>
              <a:rPr lang="ru-RU" sz="1800" dirty="0" smtClean="0"/>
              <a:t>-</a:t>
            </a:r>
            <a:r>
              <a:rPr lang="en-US" sz="1800" dirty="0" err="1" smtClean="0"/>
              <a:t>iz</a:t>
            </a:r>
            <a:r>
              <a:rPr lang="ru-RU" sz="1800" dirty="0" smtClean="0"/>
              <a:t>-</a:t>
            </a:r>
            <a:r>
              <a:rPr lang="en-US" sz="1800" dirty="0" err="1" smtClean="0"/>
              <a:t>opyta</a:t>
            </a:r>
            <a:r>
              <a:rPr lang="ru-RU" sz="1800" dirty="0" smtClean="0"/>
              <a:t>-</a:t>
            </a:r>
            <a:r>
              <a:rPr lang="en-US" sz="1800" dirty="0" err="1" smtClean="0"/>
              <a:t>raboty</a:t>
            </a:r>
            <a:r>
              <a:rPr lang="ru-RU" sz="1800" dirty="0" smtClean="0"/>
              <a:t> (Дата обращения: 25.10.2020)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Мусина А.А. Предметно-языковое интегрированное обучение </a:t>
            </a:r>
            <a:r>
              <a:rPr lang="en-US" sz="1800" dirty="0" smtClean="0"/>
              <a:t>CLIL</a:t>
            </a:r>
            <a:r>
              <a:rPr lang="ru-RU" sz="1800" dirty="0" smtClean="0"/>
              <a:t> // Известия ВУЗов Кыргызстана. № 12. 2018. – С. 119-121.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Семина А.И. Смешанное предметно-интегрированное обучение русскому как иностранному обучающихся физико-математического модуля на этапе </a:t>
            </a:r>
            <a:r>
              <a:rPr lang="ru-RU" sz="1800" dirty="0" err="1" smtClean="0"/>
              <a:t>довузовской</a:t>
            </a:r>
            <a:r>
              <a:rPr lang="ru-RU" sz="1800" dirty="0" smtClean="0"/>
              <a:t> подготовки // Общество: социология, психология, педагогика. 2019. (электронный ресурс). </a:t>
            </a:r>
            <a:r>
              <a:rPr lang="en-US" sz="1800" dirty="0" smtClean="0"/>
              <a:t>URL</a:t>
            </a:r>
            <a:r>
              <a:rPr lang="ru-RU" sz="1800" dirty="0" smtClean="0"/>
              <a:t>: </a:t>
            </a:r>
            <a:r>
              <a:rPr lang="en-US" sz="1800" dirty="0" smtClean="0"/>
              <a:t>https</a:t>
            </a:r>
            <a:r>
              <a:rPr lang="ru-RU" sz="1800" dirty="0" smtClean="0"/>
              <a:t>://</a:t>
            </a:r>
            <a:r>
              <a:rPr lang="en-US" sz="1800" dirty="0" err="1" smtClean="0"/>
              <a:t>cyberleninka</a:t>
            </a:r>
            <a:r>
              <a:rPr lang="ru-RU" sz="1800" dirty="0" smtClean="0"/>
              <a:t>.</a:t>
            </a:r>
            <a:r>
              <a:rPr lang="en-US" sz="1800" dirty="0" err="1" smtClean="0"/>
              <a:t>ru</a:t>
            </a:r>
            <a:r>
              <a:rPr lang="ru-RU" sz="1800" dirty="0" smtClean="0"/>
              <a:t>/</a:t>
            </a:r>
            <a:r>
              <a:rPr lang="en-US" sz="1800" dirty="0" smtClean="0"/>
              <a:t>article</a:t>
            </a:r>
            <a:r>
              <a:rPr lang="ru-RU" sz="1800" dirty="0" smtClean="0"/>
              <a:t>/</a:t>
            </a:r>
            <a:r>
              <a:rPr lang="en-US" sz="1800" dirty="0" smtClean="0"/>
              <a:t>n</a:t>
            </a:r>
            <a:r>
              <a:rPr lang="ru-RU" sz="1800" dirty="0" smtClean="0"/>
              <a:t>/</a:t>
            </a:r>
            <a:r>
              <a:rPr lang="en-US" sz="1800" dirty="0" err="1" smtClean="0"/>
              <a:t>smeshannoe</a:t>
            </a:r>
            <a:r>
              <a:rPr lang="ru-RU" sz="1800" dirty="0" smtClean="0"/>
              <a:t>-</a:t>
            </a:r>
            <a:r>
              <a:rPr lang="en-US" sz="1800" dirty="0" err="1" smtClean="0"/>
              <a:t>predmetno</a:t>
            </a:r>
            <a:r>
              <a:rPr lang="ru-RU" sz="1800" dirty="0" smtClean="0"/>
              <a:t>-</a:t>
            </a:r>
            <a:r>
              <a:rPr lang="en-US" sz="1800" dirty="0" err="1" smtClean="0"/>
              <a:t>integrirovannoe</a:t>
            </a:r>
            <a:r>
              <a:rPr lang="ru-RU" sz="1800" dirty="0" smtClean="0"/>
              <a:t>-</a:t>
            </a:r>
            <a:r>
              <a:rPr lang="en-US" sz="1800" dirty="0" err="1" smtClean="0"/>
              <a:t>obuchenie</a:t>
            </a:r>
            <a:r>
              <a:rPr lang="ru-RU" sz="1800" dirty="0" smtClean="0"/>
              <a:t>-</a:t>
            </a:r>
            <a:r>
              <a:rPr lang="en-US" sz="1800" dirty="0" err="1" smtClean="0"/>
              <a:t>russkomu</a:t>
            </a:r>
            <a:r>
              <a:rPr lang="ru-RU" sz="1800" dirty="0" smtClean="0"/>
              <a:t>-</a:t>
            </a:r>
            <a:r>
              <a:rPr lang="en-US" sz="1800" dirty="0" err="1" smtClean="0"/>
              <a:t>kak</a:t>
            </a:r>
            <a:r>
              <a:rPr lang="ru-RU" sz="1800" dirty="0" smtClean="0"/>
              <a:t>-</a:t>
            </a:r>
            <a:r>
              <a:rPr lang="en-US" sz="1800" dirty="0" err="1" smtClean="0"/>
              <a:t>inostrannomu</a:t>
            </a:r>
            <a:r>
              <a:rPr lang="ru-RU" sz="1800" dirty="0" smtClean="0"/>
              <a:t>-</a:t>
            </a:r>
            <a:r>
              <a:rPr lang="en-US" sz="1800" dirty="0" err="1" smtClean="0"/>
              <a:t>obuchayuschihsya</a:t>
            </a:r>
            <a:r>
              <a:rPr lang="ru-RU" sz="1800" dirty="0" smtClean="0"/>
              <a:t>-</a:t>
            </a:r>
            <a:r>
              <a:rPr lang="en-US" sz="1800" dirty="0" err="1" smtClean="0"/>
              <a:t>fiziko</a:t>
            </a:r>
            <a:r>
              <a:rPr lang="ru-RU" sz="1800" dirty="0" smtClean="0"/>
              <a:t>-</a:t>
            </a:r>
            <a:r>
              <a:rPr lang="en-US" sz="1800" dirty="0" err="1" smtClean="0"/>
              <a:t>matematicheskogo</a:t>
            </a:r>
            <a:r>
              <a:rPr lang="ru-RU" sz="1800" dirty="0" smtClean="0"/>
              <a:t>-</a:t>
            </a:r>
            <a:r>
              <a:rPr lang="en-US" sz="1800" dirty="0" err="1" smtClean="0"/>
              <a:t>modulya</a:t>
            </a:r>
            <a:r>
              <a:rPr lang="ru-RU" sz="1800" dirty="0" smtClean="0"/>
              <a:t>-</a:t>
            </a:r>
            <a:r>
              <a:rPr lang="en-US" sz="1800" dirty="0" err="1" smtClean="0"/>
              <a:t>na</a:t>
            </a:r>
            <a:r>
              <a:rPr lang="ru-RU" sz="1800" dirty="0" smtClean="0"/>
              <a:t>-</a:t>
            </a:r>
            <a:r>
              <a:rPr lang="en-US" sz="1800" dirty="0" err="1" smtClean="0"/>
              <a:t>etape</a:t>
            </a:r>
            <a:r>
              <a:rPr lang="en-US" sz="1800" dirty="0" smtClean="0"/>
              <a:t> </a:t>
            </a:r>
            <a:r>
              <a:rPr lang="ru-RU" sz="1800" dirty="0" smtClean="0"/>
              <a:t>(Дата обращения: 25.10.2020)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838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03623"/>
            <a:ext cx="10972440" cy="125028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ЛИТЕРАТУРА И ИСТОЧНИКИ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376" y="1196752"/>
            <a:ext cx="11102544" cy="5184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Капитонова Т.И., Московкин Л.В., Щукин А.Н. Методы и технологии обучения РКИ / Русский язык. Курсы, 2013.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Быкова О.П. Обучение РКИ в иноязычной среде / диссертация д.ф.н., 2011.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Юсупова З.Ф. Теория и практика обучения русскому языку в школе: учебное пособие Ч.1. / З.Ф. Юсупова. - Казань: Изд-во Казан. ун-та, 2018. - 82с.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2019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Саматова</a:t>
            </a:r>
            <a:r>
              <a:rPr lang="ru-RU" dirty="0" smtClean="0">
                <a:solidFill>
                  <a:schemeClr val="tx1"/>
                </a:solidFill>
              </a:rPr>
              <a:t> Л.М. Лекция «Диагностика </a:t>
            </a:r>
            <a:r>
              <a:rPr lang="ru-RU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dirty="0" smtClean="0">
                <a:solidFill>
                  <a:schemeClr val="tx1"/>
                </a:solidFill>
              </a:rPr>
              <a:t> умений у детей-</a:t>
            </a:r>
            <a:r>
              <a:rPr lang="ru-RU" dirty="0" err="1" smtClean="0">
                <a:solidFill>
                  <a:schemeClr val="tx1"/>
                </a:solidFill>
              </a:rPr>
              <a:t>билингвов</a:t>
            </a:r>
            <a:r>
              <a:rPr lang="ru-RU" dirty="0" smtClean="0">
                <a:solidFill>
                  <a:schemeClr val="tx1"/>
                </a:solidFill>
              </a:rPr>
              <a:t> / </a:t>
            </a:r>
            <a:r>
              <a:rPr lang="ru-RU" dirty="0" err="1" smtClean="0">
                <a:solidFill>
                  <a:schemeClr val="tx1"/>
                </a:solidFill>
              </a:rPr>
              <a:t>поратл</a:t>
            </a:r>
            <a:r>
              <a:rPr lang="ru-RU" dirty="0" smtClean="0">
                <a:solidFill>
                  <a:schemeClr val="tx1"/>
                </a:solidFill>
              </a:rPr>
              <a:t> РГПУ им. Герцена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Саматова</a:t>
            </a:r>
            <a:r>
              <a:rPr lang="ru-RU" dirty="0" smtClean="0">
                <a:solidFill>
                  <a:schemeClr val="tx1"/>
                </a:solidFill>
              </a:rPr>
              <a:t> Л.М.,</a:t>
            </a:r>
            <a:r>
              <a:rPr lang="ru-RU" dirty="0" err="1" smtClean="0">
                <a:solidFill>
                  <a:schemeClr val="tx1"/>
                </a:solidFill>
              </a:rPr>
              <a:t>Н.Н.Горина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О.В.Лаврова</a:t>
            </a:r>
            <a:r>
              <a:rPr lang="ru-RU" dirty="0" smtClean="0">
                <a:solidFill>
                  <a:schemeClr val="tx1"/>
                </a:solidFill>
              </a:rPr>
              <a:t> Окружающий мир. Серия 1. «Русская школа. Учебное пособие / Русский язык. Курсы, 2019. – 160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err="1"/>
              <a:t>Саматова</a:t>
            </a:r>
            <a:r>
              <a:rPr lang="ru-RU" i="1" dirty="0"/>
              <a:t> Л.М. </a:t>
            </a:r>
            <a:r>
              <a:rPr lang="ru-RU" dirty="0"/>
              <a:t>Реализация </a:t>
            </a:r>
            <a:r>
              <a:rPr lang="ru-RU" dirty="0" err="1"/>
              <a:t>метапредметной</a:t>
            </a:r>
            <a:r>
              <a:rPr lang="ru-RU" dirty="0"/>
              <a:t> роли русского языка в образовательном процессе </a:t>
            </a:r>
            <a:r>
              <a:rPr lang="ru-RU" dirty="0" err="1"/>
              <a:t>билингвальной</a:t>
            </a:r>
            <a:r>
              <a:rPr lang="ru-RU" dirty="0"/>
              <a:t> начальной школы // Динамика </a:t>
            </a:r>
            <a:r>
              <a:rPr lang="ru-RU" dirty="0" smtClean="0"/>
              <a:t>языковых </a:t>
            </a:r>
            <a:r>
              <a:rPr lang="ru-RU" dirty="0"/>
              <a:t>и культурных процессов в современной России. 2018. № 6. С. </a:t>
            </a:r>
            <a:r>
              <a:rPr lang="ru-RU" dirty="0" smtClean="0"/>
              <a:t>1130-1133.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Хамраева</a:t>
            </a:r>
            <a:r>
              <a:rPr lang="ru-RU" dirty="0" smtClean="0">
                <a:solidFill>
                  <a:schemeClr val="tx1"/>
                </a:solidFill>
              </a:rPr>
              <a:t> Е.А., </a:t>
            </a:r>
            <a:r>
              <a:rPr lang="ru-RU" dirty="0" err="1" smtClean="0">
                <a:solidFill>
                  <a:schemeClr val="tx1"/>
                </a:solidFill>
              </a:rPr>
              <a:t>Саматова</a:t>
            </a:r>
            <a:r>
              <a:rPr lang="ru-RU" dirty="0" smtClean="0">
                <a:solidFill>
                  <a:schemeClr val="tx1"/>
                </a:solidFill>
              </a:rPr>
              <a:t> Л.М.  И др. серия книг «Национальная школа», 5-9 класс</a:t>
            </a: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Юсупова З.Ф. Теория и практика обучения русскому языку: учебное пособие / З.Ф. Юсупова, Г.А. </a:t>
            </a:r>
            <a:r>
              <a:rPr lang="ru-RU" dirty="0" err="1">
                <a:solidFill>
                  <a:schemeClr val="tx1"/>
                </a:solidFill>
              </a:rPr>
              <a:t>Хайрутдинова</a:t>
            </a:r>
            <a:r>
              <a:rPr lang="ru-RU" dirty="0">
                <a:solidFill>
                  <a:schemeClr val="tx1"/>
                </a:solidFill>
              </a:rPr>
              <a:t>. - Казань: Изд-во Казан. ун-та, 2019. - Ч.2. - 92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Юсупова З.Ф. Учет особенностей родного языка учащихся в обучении русскому языку как неродному [Электронный ресурс] (учебно-методическое пособие)Казань: Изд-во КФУ, 2013. – 80 с. (тираж 100 экз.) URI: http://dspace.kpfu.ru/xmlui/handle/net/27389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6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38080" y="365040"/>
            <a:ext cx="9290368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endParaRPr lang="ru-RU" sz="44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79376" y="2204864"/>
            <a:ext cx="11233248" cy="3168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3200" spc="-1" dirty="0">
                <a:solidFill>
                  <a:srgbClr val="BF0021"/>
                </a:solidFill>
                <a:latin typeface="Arial Narrow" panose="020B0606020202030204" pitchFamily="34" charset="0"/>
                <a:ea typeface="DejaVu Sans"/>
              </a:rPr>
              <a:t> </a:t>
            </a:r>
            <a:endParaRPr lang="ru-RU" sz="3200" spc="-1" dirty="0" smtClean="0">
              <a:solidFill>
                <a:srgbClr val="BF0021"/>
              </a:solidFill>
              <a:latin typeface="Arial Narrow" panose="020B0606020202030204" pitchFamily="34" charset="0"/>
              <a:ea typeface="DejaVu Sans"/>
            </a:endParaRPr>
          </a:p>
          <a:p>
            <a:pPr algn="ctr">
              <a:lnSpc>
                <a:spcPct val="90000"/>
              </a:lnSpc>
            </a:pPr>
            <a:endParaRPr lang="ru-RU" sz="3200" spc="-1" dirty="0">
              <a:solidFill>
                <a:srgbClr val="BF0021"/>
              </a:solidFill>
              <a:latin typeface="Arial Narrow" panose="020B0606020202030204" pitchFamily="34" charset="0"/>
              <a:ea typeface="DejaVu Sans"/>
            </a:endParaRPr>
          </a:p>
          <a:p>
            <a:pPr algn="ctr">
              <a:lnSpc>
                <a:spcPct val="90000"/>
              </a:lnSpc>
            </a:pPr>
            <a:r>
              <a:rPr lang="ru-RU" sz="3200" b="1" spc="-1" dirty="0" smtClean="0">
                <a:solidFill>
                  <a:srgbClr val="BF0021"/>
                </a:solidFill>
                <a:latin typeface="Arial Narrow" panose="020B0606020202030204" pitchFamily="34" charset="0"/>
                <a:ea typeface="DejaVu Sans"/>
              </a:rPr>
              <a:t>Спасибо за внимание!</a:t>
            </a:r>
            <a:endParaRPr lang="ru-RU" sz="3200" b="1" spc="-1" dirty="0">
              <a:solidFill>
                <a:srgbClr val="BF0021"/>
              </a:solidFill>
              <a:latin typeface="Arial Narrow" panose="020B0606020202030204" pitchFamily="34" charset="0"/>
              <a:ea typeface="DejaVu Sans"/>
            </a:endParaRPr>
          </a:p>
          <a:p>
            <a:pPr algn="ctr">
              <a:lnSpc>
                <a:spcPct val="90000"/>
              </a:lnSpc>
            </a:pPr>
            <a:endParaRPr lang="ru-RU" sz="2400" spc="-1" dirty="0" smtClean="0">
              <a:solidFill>
                <a:srgbClr val="80808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endParaRPr lang="ru-RU" sz="2400" spc="-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ПРИНЦИП ИНТЕГРАТИВНОСТИ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621937"/>
            <a:ext cx="10972440" cy="39772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 целом под «</a:t>
            </a:r>
            <a:r>
              <a:rPr lang="ru-RU" sz="2400" dirty="0" err="1" smtClean="0"/>
              <a:t>интегративностью</a:t>
            </a:r>
            <a:r>
              <a:rPr lang="ru-RU" sz="2400" dirty="0" smtClean="0"/>
              <a:t>» понимают соединение разрозненных частей в целое. </a:t>
            </a:r>
            <a:r>
              <a:rPr lang="ru-RU" sz="2400" dirty="0"/>
              <a:t>Интегративный подход в педагогике ученые трактуют по-разному. И.А. Зимняя, Е.В. </a:t>
            </a:r>
            <a:r>
              <a:rPr lang="ru-RU" sz="2400" dirty="0" err="1"/>
              <a:t>Земцова</a:t>
            </a:r>
            <a:r>
              <a:rPr lang="ru-RU" sz="2400" dirty="0"/>
              <a:t> определяют </a:t>
            </a:r>
            <a:r>
              <a:rPr lang="ru-RU" sz="2400" b="1" i="1" dirty="0">
                <a:solidFill>
                  <a:srgbClr val="FF0000"/>
                </a:solidFill>
              </a:rPr>
              <a:t>интегративный подход</a:t>
            </a:r>
            <a:r>
              <a:rPr lang="ru-RU" sz="2400" dirty="0"/>
              <a:t> как «целостное представление совокупности объектов, явлений, процессов, объединяемых общностью как минимум одной из характеристик, в результате чего создается его новое качество</a:t>
            </a:r>
            <a:r>
              <a:rPr lang="ru-RU" sz="2400" dirty="0" smtClean="0"/>
              <a:t>».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В.М. </a:t>
            </a:r>
            <a:r>
              <a:rPr lang="ru-RU" sz="2400" smtClean="0"/>
              <a:t>Лопаткина </a:t>
            </a:r>
            <a:r>
              <a:rPr lang="ru-RU" sz="2400" dirty="0"/>
              <a:t>считает, что интегративный подход – средство, которое обеспечивает «целостность картины мира; способствует развитию способностей человека к системному мышлению при решении теоретических и практических задач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10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ПРИНЦИП ИНТЕРАКТИВНОСТИ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621937"/>
            <a:ext cx="10972440" cy="397728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800" b="1" dirty="0">
                <a:solidFill>
                  <a:srgbClr val="FF0000"/>
                </a:solidFill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</a:rPr>
              <a:t>нтерактивное </a:t>
            </a:r>
            <a:r>
              <a:rPr lang="ru-RU" sz="2800" b="1" dirty="0">
                <a:solidFill>
                  <a:srgbClr val="FF0000"/>
                </a:solidFill>
              </a:rPr>
              <a:t>обучение </a:t>
            </a:r>
            <a:r>
              <a:rPr lang="ru-RU" sz="2800" dirty="0"/>
              <a:t>- это, прежде всего, диалоговое обучение, в ходе которого осуществляется взаимодействие преподавателя и обучающегося. Особенности этого взаимодействия состоят в пребывании субъектов образования в одном смысловом пространстве, совместном погружении в проблемное поле решаемой задачи, согласованности в выборе средств и методов реализации решения задачи; </a:t>
            </a:r>
            <a:r>
              <a:rPr lang="ru-RU" sz="2800" dirty="0" smtClean="0"/>
              <a:t>совместном </a:t>
            </a:r>
            <a:r>
              <a:rPr lang="ru-RU" sz="2800" dirty="0"/>
              <a:t>вхождении в близкое эмоциональное состояние, переживании созвучных чувств, сопутствующих преодолению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41237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221040"/>
            <a:ext cx="8798288" cy="16237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Модели обучения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7430736" cy="397728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пассивная - студент выступает в роли "объекта" обучения (слушает и смотрит); </a:t>
            </a:r>
          </a:p>
          <a:p>
            <a:endParaRPr lang="ru-RU" sz="2800" dirty="0" smtClean="0"/>
          </a:p>
          <a:p>
            <a:r>
              <a:rPr lang="ru-RU" sz="2800" dirty="0" smtClean="0"/>
              <a:t>2. активная - студент выступает "субъектом" обучения (самостоятельная работа, творческие задания, курсовые работы/проекты и т.д.); </a:t>
            </a:r>
          </a:p>
          <a:p>
            <a:endParaRPr lang="ru-RU" sz="2800" dirty="0" smtClean="0"/>
          </a:p>
          <a:p>
            <a:r>
              <a:rPr lang="ru-RU" sz="2800" dirty="0" smtClean="0"/>
              <a:t>3. интерактивная – взаимодействие, равноправное партнерство.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16" y="1700808"/>
            <a:ext cx="3383903" cy="32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052736"/>
            <a:ext cx="5054472" cy="49685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Интерактивное обучение означает способность взаимодействовать или находится в режиме беседы, диалога с кем-либо (человеком) или чем-либо (например, компьютером).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Интерактивное обучение </a:t>
            </a:r>
            <a:r>
              <a:rPr lang="ru-RU" sz="2400" dirty="0" smtClean="0"/>
              <a:t>– это, прежде всего, диалоговое обучение, в ходе которого осуществляется взаимодействие преподавателя и обучающегося.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340768"/>
            <a:ext cx="5740085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Обязательные условия организации интерактивного обучения: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376" y="1052736"/>
            <a:ext cx="6552728" cy="540060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доверительные, по крайней мере, позитивные отношения между обучающим и обучающимися;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демократический стиль;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сотрудничество в процессе общения обучающего и обучающихся между собой;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опора на личный опыт обучающихся, включение в учебный процесс ярких примеров, фактов, образов;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многообразие форм и методов представления информации, форм деятельности обучающихся, их мобильность;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включение внешней и внутренней мотивации деятельности, а также </a:t>
            </a:r>
            <a:r>
              <a:rPr lang="ru-RU" dirty="0" err="1" smtClean="0"/>
              <a:t>взаимомотивации</a:t>
            </a:r>
            <a:r>
              <a:rPr lang="ru-RU" dirty="0" smtClean="0"/>
              <a:t> обучающихся.</a:t>
            </a:r>
          </a:p>
          <a:p>
            <a:pPr lv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32" y="1628800"/>
            <a:ext cx="4323888" cy="37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Формы интерактивных уроков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09480" y="1471320"/>
            <a:ext cx="10972440" cy="4333944"/>
          </a:xfrm>
        </p:spPr>
        <p:txBody>
          <a:bodyPr numCol="2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творческие задания;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работа в малых группах;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обучающие игры (ролевые игры, имитации, деловые игры и образовательные игры);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использование общественных ресурсов (приглашение специалиста, экскурсии);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социальные проекты и другие внеаудиторные методы обучения (соревнования, интервью, фильмы, спектакли, выставки);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изучение и закрепление нового материала (интерактивная лекция, работа с наглядными пособиями, видео- и аудиоматериалами, «обучающийся в роли преподавателя», «каждый учит каждого», мозаика (ажурная пила), использование вопросов, сократический диалог);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тестирование;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разминки;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обратная связь;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дистанционное обучение.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обсуждение сложных и дискуссионных вопросов и проблем (займи позицию, шкала мнений, ПОПС-формула);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разрешение проблем («дерево решений», «мозговой штурм», «анализ казусов», «переговоры и медиация», «лестницы и змейки»);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тренинги.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77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</TotalTime>
  <Words>2345</Words>
  <Application>Microsoft Office PowerPoint</Application>
  <PresentationFormat>Широкоэкранный</PresentationFormat>
  <Paragraphs>281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DejaVu Sans</vt:lpstr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ОБЩИЕ ПРИНЦИПЫ, ПО КОТОРЫМ РЕАЛИЗУЕТСЯ ИНТЕГРИРОВАННОЕ ПРЕДМЕТНО-ЯЗЫКОВОЕ ОБУЧЕНИЕ</vt:lpstr>
      <vt:lpstr>ПРИНЦИП ИНТЕГРАТИВНОСТИ</vt:lpstr>
      <vt:lpstr>ПРИНЦИП ИНТЕРАКТИВНОСТИ </vt:lpstr>
      <vt:lpstr>Модели обучения</vt:lpstr>
      <vt:lpstr>Презентация PowerPoint</vt:lpstr>
      <vt:lpstr>Обязательные условия организации интерактивного обучения:</vt:lpstr>
      <vt:lpstr>Формы интерактивных уроков</vt:lpstr>
      <vt:lpstr>Принципы межпредметности и метапредметности</vt:lpstr>
      <vt:lpstr>Презентация PowerPoint</vt:lpstr>
      <vt:lpstr>Презентация PowerPoint</vt:lpstr>
      <vt:lpstr>Презентация PowerPoint</vt:lpstr>
      <vt:lpstr>ИНТЕГРИРОВАННОЕ ОБУЧЕНИЕ</vt:lpstr>
      <vt:lpstr>Интегрированное предметно-языковое обучение (ИПЯзО)</vt:lpstr>
      <vt:lpstr>Ученые, занимавшиеся разработкой проблемы: </vt:lpstr>
      <vt:lpstr>ПРИНЦИПЫ ВВЕДЕНИЯ ИПЯзО в урок: </vt:lpstr>
      <vt:lpstr>ПРИНЦИПЫ ВВЕДЕНИЯ ИПЯзО в урок: </vt:lpstr>
      <vt:lpstr>ПРИНЦИПЫ ВВЕДЕНИЯ ИПЯзО в урок: </vt:lpstr>
      <vt:lpstr>Презентация PowerPoint</vt:lpstr>
      <vt:lpstr>Таксономия Блума</vt:lpstr>
      <vt:lpstr>Какое бывает ИПЯзО? </vt:lpstr>
      <vt:lpstr>Стратегии и учебные задания (интерактив): </vt:lpstr>
      <vt:lpstr>Примеры заданий и виды активностей</vt:lpstr>
      <vt:lpstr>Примеры заданий и виды активностей</vt:lpstr>
      <vt:lpstr>Примеры заданий и виды активностей</vt:lpstr>
      <vt:lpstr>Презентация PowerPoint</vt:lpstr>
      <vt:lpstr>ПРИМЕР РАБОТЫ НА УРОКЕ, ПОСТРОЕННОМ ПО ПРИНЦИПАМ ИПЯзО (РКИ + БИОЛОГИЯ)</vt:lpstr>
      <vt:lpstr>ПРИМЕР РАБОТЫ НА УРОКЕ, ПОСТРОЕННОМ ПО ПРИНЦИПАМ ИПЯзО (РКИ + БИОЛОГИЯ)</vt:lpstr>
      <vt:lpstr>Послетекстовая работа</vt:lpstr>
      <vt:lpstr> Породы собак   (тренируем умение анализировать, поиск информации, навыки идентифицирования, креативного мышления, сравнения, классифицирования) </vt:lpstr>
      <vt:lpstr>Прослушайте мини-текст о собаках. (аудирование)</vt:lpstr>
      <vt:lpstr>ПРИМЕР РАБОТЫ НА УРОКЕ, ПОСТРОЕННОМ ПО ПРИНЦИПАМ ИПЯзО (РКИ + БИОЛОГИЯ)  (тренируем умение учащихся структурировать текст, делиться полученной информацией, продуцировать свои тексты – навык самостоятельного конструирования, при проектировании презентации – навык креативного мышления)</vt:lpstr>
      <vt:lpstr>ЛИТЕРАТУРА И ИСТОЧНИКИ</vt:lpstr>
      <vt:lpstr>ЛИТЕРАТУРА И ИСТОЧНИКИ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созданию в Финляндии  «Центра открытого образования  на русском языке и обучения русскому языку  имени князя Александра Невского»</dc:title>
  <dc:creator>Наталья Молчанова</dc:creator>
  <cp:lastModifiedBy>tillyriddle2013@gmail.com</cp:lastModifiedBy>
  <cp:revision>248</cp:revision>
  <dcterms:created xsi:type="dcterms:W3CDTF">2020-03-09T11:44:26Z</dcterms:created>
  <dcterms:modified xsi:type="dcterms:W3CDTF">2021-08-11T16:08:31Z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