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71" r:id="rId7"/>
    <p:sldId id="273" r:id="rId8"/>
    <p:sldId id="274" r:id="rId9"/>
    <p:sldId id="275" r:id="rId10"/>
    <p:sldId id="276" r:id="rId11"/>
    <p:sldId id="270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1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650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93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52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90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11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2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663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6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98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590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F55631-F2D2-4E7E-8D08-1208C3ADFE6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873EEB9-A363-4F80-87B9-4B90E7B3B4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17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8458200" cy="228674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Методика формирования и развития </a:t>
            </a:r>
            <a:r>
              <a:rPr lang="ru-RU" sz="4000" b="1" dirty="0" smtClean="0">
                <a:latin typeface="Arial Black" panose="020B0A04020102020204" pitchFamily="34" charset="0"/>
              </a:rPr>
              <a:t>понятий при обучении биологии в школе</a:t>
            </a:r>
            <a:r>
              <a:rPr lang="ru-RU" sz="4000" dirty="0">
                <a:latin typeface="Arial Black" panose="020B0A04020102020204" pitchFamily="34" charset="0"/>
              </a:rPr>
              <a:t/>
            </a:r>
            <a:br>
              <a:rPr lang="ru-RU" sz="4000" dirty="0">
                <a:latin typeface="Arial Black" panose="020B0A04020102020204" pitchFamily="34" charset="0"/>
              </a:rPr>
            </a:br>
            <a:endParaRPr lang="ru-RU" sz="4000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/>
              <a:t>Практическое занятие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58007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s00.infourok.ru/images/doc/311/310589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" y="-717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39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3/4e92b3846e78fe443d4f2a8256086d61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0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395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k/KFdph4wQcE29SrbtCzj0NxgiVIP6Da7538UYoy/slid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447675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15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Способы формирования экологических </a:t>
            </a:r>
            <a:r>
              <a:rPr lang="ru-RU" sz="2800" b="1" dirty="0" smtClean="0"/>
              <a:t>понятий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практике обучения </a:t>
            </a:r>
            <a:r>
              <a:rPr lang="ru-RU" sz="2800" dirty="0" smtClean="0"/>
              <a:t>биологии формирование </a:t>
            </a:r>
            <a:r>
              <a:rPr lang="ru-RU" sz="2800" dirty="0"/>
              <a:t>понятий может осуществляться разными способами: </a:t>
            </a:r>
            <a:r>
              <a:rPr lang="ru-RU" sz="2800" dirty="0" smtClean="0"/>
              <a:t>1. </a:t>
            </a:r>
            <a:r>
              <a:rPr lang="ru-RU" sz="2800" i="1" dirty="0" smtClean="0"/>
              <a:t>Индуктивный </a:t>
            </a:r>
            <a:r>
              <a:rPr lang="ru-RU" sz="2800" i="1" dirty="0"/>
              <a:t>способ </a:t>
            </a:r>
            <a:r>
              <a:rPr lang="ru-RU" sz="2800" i="1" dirty="0" smtClean="0"/>
              <a:t> - </a:t>
            </a:r>
            <a:r>
              <a:rPr lang="ru-RU" sz="2800" dirty="0" smtClean="0"/>
              <a:t>предполагает </a:t>
            </a:r>
            <a:r>
              <a:rPr lang="ru-RU" sz="2800" dirty="0"/>
              <a:t>определенную последовательность в действиях учителя и учащихся.  Вначале  проводится работа по характеристике предмета или явления, выявлению его существенных признаков, а затем дается определение понятия.</a:t>
            </a:r>
          </a:p>
          <a:p>
            <a:r>
              <a:rPr lang="ru-RU" sz="2800" dirty="0" smtClean="0"/>
              <a:t>2. При </a:t>
            </a:r>
            <a:r>
              <a:rPr lang="ru-RU" sz="2800" i="1" dirty="0"/>
              <a:t>дедуктивном способе </a:t>
            </a:r>
            <a:r>
              <a:rPr lang="ru-RU" sz="2800" dirty="0"/>
              <a:t>формирование понятия начинают с формулирования определения (дефиниции), а затем переходят к раскрытию его содержания и обогащению его объема.</a:t>
            </a:r>
          </a:p>
        </p:txBody>
      </p:sp>
    </p:spTree>
    <p:extLst>
      <p:ext uri="{BB962C8B-B14F-4D97-AF65-F5344CB8AC3E}">
        <p14:creationId xmlns:p14="http://schemas.microsoft.com/office/powerpoint/2010/main" val="125563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610" y="155679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Способ формирования понятий </a:t>
            </a:r>
            <a:r>
              <a:rPr lang="ru-RU" sz="2800" b="1" dirty="0" smtClean="0"/>
              <a:t>определяется: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особенностями </a:t>
            </a:r>
            <a:r>
              <a:rPr lang="ru-RU" sz="2800" dirty="0"/>
              <a:t>и степенью абстрактности содержания конкретного </a:t>
            </a:r>
            <a:r>
              <a:rPr lang="ru-RU" sz="2800" dirty="0" smtClean="0"/>
              <a:t>понятия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уровнем </a:t>
            </a:r>
            <a:r>
              <a:rPr lang="ru-RU" sz="2800" dirty="0"/>
              <a:t>подготовленности и учащихся к восприятию содержания </a:t>
            </a:r>
            <a:r>
              <a:rPr lang="ru-RU" sz="2800" dirty="0" smtClean="0"/>
              <a:t>понятия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800" dirty="0" smtClean="0"/>
              <a:t> имеющейся у учащихся понятийной базой</a:t>
            </a:r>
          </a:p>
          <a:p>
            <a:r>
              <a:rPr lang="ru-RU" sz="2800" dirty="0" smtClean="0"/>
              <a:t>В </a:t>
            </a:r>
            <a:r>
              <a:rPr lang="ru-RU" sz="2800" dirty="0"/>
              <a:t>старших классах чаще применяется дедуктивный способ.</a:t>
            </a:r>
          </a:p>
        </p:txBody>
      </p:sp>
    </p:spTree>
    <p:extLst>
      <p:ext uri="{BB962C8B-B14F-4D97-AF65-F5344CB8AC3E}">
        <p14:creationId xmlns:p14="http://schemas.microsoft.com/office/powerpoint/2010/main" val="189527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8847"/>
            <a:ext cx="8928992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Формирование  понятий в процессе обучения </a:t>
            </a:r>
            <a:r>
              <a:rPr lang="ru-RU" sz="2800" b="1" dirty="0" smtClean="0"/>
              <a:t>биологии  </a:t>
            </a:r>
            <a:r>
              <a:rPr lang="ru-RU" sz="2800" dirty="0"/>
              <a:t>- </a:t>
            </a:r>
            <a:r>
              <a:rPr lang="ru-RU" sz="2800" b="1" dirty="0"/>
              <a:t>сложный, продолжительный во времени процесс, включающий следующие этапы</a:t>
            </a:r>
            <a:r>
              <a:rPr lang="ru-RU" sz="2800" dirty="0"/>
              <a:t>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i="1" dirty="0"/>
              <a:t>введение </a:t>
            </a:r>
            <a:r>
              <a:rPr lang="ru-RU" sz="2800" i="1" dirty="0" smtClean="0"/>
              <a:t>понятия</a:t>
            </a:r>
            <a:endParaRPr lang="ru-RU" sz="28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i="1" dirty="0" smtClean="0"/>
              <a:t>выявление </a:t>
            </a:r>
            <a:r>
              <a:rPr lang="ru-RU" sz="2800" i="1" dirty="0"/>
              <a:t>общих </a:t>
            </a:r>
            <a:r>
              <a:rPr lang="ru-RU" sz="2800" dirty="0"/>
              <a:t> </a:t>
            </a:r>
            <a:r>
              <a:rPr lang="ru-RU" sz="2800" i="1" dirty="0"/>
              <a:t>и существенных признаков (свойств) класса </a:t>
            </a:r>
            <a:r>
              <a:rPr lang="ru-RU" sz="2800" i="1" dirty="0" smtClean="0"/>
              <a:t>изучаемых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i="1" dirty="0"/>
              <a:t>а</a:t>
            </a:r>
            <a:r>
              <a:rPr lang="ru-RU" sz="2800" i="1" dirty="0" smtClean="0"/>
              <a:t>бстрагирование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i="1" dirty="0" smtClean="0"/>
              <a:t>определение понятия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i="1" dirty="0" smtClean="0"/>
              <a:t>установление </a:t>
            </a:r>
            <a:r>
              <a:rPr lang="ru-RU" sz="2800" i="1" dirty="0"/>
              <a:t>связей данного понятия с другими </a:t>
            </a:r>
            <a:r>
              <a:rPr lang="ru-RU" sz="2800" i="1" dirty="0" smtClean="0"/>
              <a:t>понятиями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i="1" dirty="0" smtClean="0"/>
              <a:t>применение </a:t>
            </a:r>
            <a:r>
              <a:rPr lang="ru-RU" sz="2800" i="1" dirty="0"/>
              <a:t>понятий при решении </a:t>
            </a:r>
            <a:r>
              <a:rPr lang="ru-RU" sz="2800" i="1" dirty="0" smtClean="0"/>
              <a:t>задач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800" i="1" dirty="0" smtClean="0"/>
              <a:t>классификация понятий</a:t>
            </a:r>
            <a:endParaRPr lang="ru-RU" sz="2400" dirty="0" smtClean="0"/>
          </a:p>
          <a:p>
            <a:r>
              <a:rPr lang="ru-RU" sz="2400" dirty="0" smtClean="0"/>
              <a:t>Этапы </a:t>
            </a:r>
            <a:r>
              <a:rPr lang="ru-RU" sz="2400" dirty="0"/>
              <a:t>формирования понятий и их последовательность могут меняться во времени или осуществляться одновременно и взаимосвязано. На каждом этапе важна активная познавательная деятельность учащихся. </a:t>
            </a:r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51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90364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Этапы формирования  биологических понятий</a:t>
            </a:r>
            <a:endParaRPr lang="ru-RU" sz="2800" b="1" dirty="0"/>
          </a:p>
          <a:p>
            <a:pPr marL="342900" lvl="0" indent="-342900">
              <a:buAutoNum type="arabicPeriod"/>
            </a:pPr>
            <a:r>
              <a:rPr lang="ru-RU" sz="2800" b="1" i="1" dirty="0" smtClean="0"/>
              <a:t>Введение </a:t>
            </a:r>
            <a:r>
              <a:rPr lang="ru-RU" sz="2800" b="1" i="1" dirty="0"/>
              <a:t>понятия</a:t>
            </a:r>
            <a:r>
              <a:rPr lang="ru-RU" sz="2800" dirty="0"/>
              <a:t>. </a:t>
            </a:r>
            <a:endParaRPr lang="ru-RU" sz="2800" dirty="0" smtClean="0"/>
          </a:p>
          <a:p>
            <a:pPr lvl="0"/>
            <a:r>
              <a:rPr lang="ru-RU" sz="2400" dirty="0" smtClean="0"/>
              <a:t>Этот </a:t>
            </a:r>
            <a:r>
              <a:rPr lang="ru-RU" sz="2400" dirty="0"/>
              <a:t>этап может </a:t>
            </a:r>
            <a:r>
              <a:rPr lang="ru-RU" sz="2400" dirty="0" smtClean="0"/>
              <a:t>включать чувственно-конкретное </a:t>
            </a:r>
            <a:r>
              <a:rPr lang="ru-RU" sz="2400" dirty="0"/>
              <a:t>восприятие предмета (или явления), осуществляемое во время наблюдений за объектом,  за результатами опытов, в ходе работы учащихся с раздаточным материалом, демонстрации кинофильмов и видеофильмов. </a:t>
            </a:r>
            <a:endParaRPr lang="ru-RU" sz="2400" dirty="0" smtClean="0"/>
          </a:p>
          <a:p>
            <a:pPr lvl="0"/>
            <a:r>
              <a:rPr lang="ru-RU" sz="2400" dirty="0" smtClean="0"/>
              <a:t>Этот </a:t>
            </a:r>
            <a:r>
              <a:rPr lang="ru-RU" sz="2400" dirty="0"/>
              <a:t>этап целенаправленный. Учитель ориентирует учащихся на выявление определенных свойств,  сторон наблюдаемых объектов и существенных связей.  </a:t>
            </a:r>
            <a:endParaRPr lang="ru-RU" sz="2400" dirty="0" smtClean="0"/>
          </a:p>
          <a:p>
            <a:pPr lvl="0"/>
            <a:r>
              <a:rPr lang="ru-RU" sz="2400" dirty="0" smtClean="0"/>
              <a:t>Познавательная </a:t>
            </a:r>
            <a:r>
              <a:rPr lang="ru-RU" sz="2400" dirty="0"/>
              <a:t>деятельность учащихся сопровождается анализом, сравнением, сопоставлением. Чтобы сравнить свойства и признаки объекта вначале устанавливают цель </a:t>
            </a:r>
            <a:r>
              <a:rPr lang="ru-RU" sz="2400" dirty="0" smtClean="0"/>
              <a:t>сравнения</a:t>
            </a:r>
            <a:r>
              <a:rPr lang="ru-RU" sz="2400" dirty="0"/>
              <a:t>, затем выделяют главные признаки, по которым проводится сравнение. После этого находят различия и сходства.</a:t>
            </a:r>
          </a:p>
        </p:txBody>
      </p:sp>
    </p:spTree>
    <p:extLst>
      <p:ext uri="{BB962C8B-B14F-4D97-AF65-F5344CB8AC3E}">
        <p14:creationId xmlns:p14="http://schemas.microsoft.com/office/powerpoint/2010/main" val="225633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24" y="980728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/>
              <a:t>2</a:t>
            </a:r>
            <a:r>
              <a:rPr lang="ru-RU" sz="2800" b="1" i="1" dirty="0" smtClean="0"/>
              <a:t>. </a:t>
            </a:r>
            <a:r>
              <a:rPr lang="ru-RU" sz="2800" b="1" i="1" dirty="0"/>
              <a:t>В</a:t>
            </a:r>
            <a:r>
              <a:rPr lang="ru-RU" sz="2800" b="1" i="1" dirty="0" smtClean="0"/>
              <a:t>ыявление </a:t>
            </a:r>
            <a:r>
              <a:rPr lang="ru-RU" sz="2800" b="1" i="1" dirty="0"/>
              <a:t>общих </a:t>
            </a:r>
            <a:r>
              <a:rPr lang="ru-RU" sz="2800" b="1" dirty="0"/>
              <a:t> </a:t>
            </a:r>
            <a:r>
              <a:rPr lang="ru-RU" sz="2800" b="1" i="1" dirty="0"/>
              <a:t>и существенных признаков (свойств) класса изучаемых предметов или явлений.</a:t>
            </a:r>
            <a:r>
              <a:rPr lang="ru-RU" sz="2800" dirty="0"/>
              <a:t> </a:t>
            </a:r>
            <a:endParaRPr lang="ru-RU" sz="2800" dirty="0" smtClean="0"/>
          </a:p>
          <a:p>
            <a:pPr lvl="0"/>
            <a:r>
              <a:rPr lang="ru-RU" sz="2400" dirty="0" smtClean="0"/>
              <a:t>Этот </a:t>
            </a:r>
            <a:r>
              <a:rPr lang="ru-RU" sz="2400" dirty="0"/>
              <a:t>этап характеризуется  деятельностью учащихся, где преобладает деятельность по вычленению главного и второстепенного, обобщению и систематизации признаков. </a:t>
            </a:r>
            <a:endParaRPr lang="ru-RU" sz="2400" dirty="0" smtClean="0"/>
          </a:p>
          <a:p>
            <a:r>
              <a:rPr lang="ru-RU" sz="2800" dirty="0" smtClean="0"/>
              <a:t>3.</a:t>
            </a:r>
            <a:r>
              <a:rPr lang="ru-RU" sz="2800" i="1" dirty="0"/>
              <a:t> </a:t>
            </a:r>
            <a:r>
              <a:rPr lang="ru-RU" sz="2800" b="1" i="1" dirty="0" smtClean="0"/>
              <a:t>Абстрагирование</a:t>
            </a:r>
            <a:r>
              <a:rPr lang="ru-RU" sz="2800" b="1" i="1" dirty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400" i="1" dirty="0" smtClean="0"/>
              <a:t>При </a:t>
            </a:r>
            <a:r>
              <a:rPr lang="ru-RU" sz="2400" i="1" dirty="0"/>
              <a:t>абстрагировании осуществляется мысленное выделение существенных свойств, признаков предмета (или явления) и отвлечение от несущественных признаков и отношений. Этот этап имеет место при формировании </a:t>
            </a:r>
            <a:r>
              <a:rPr lang="ru-RU" sz="2400" i="1" dirty="0" smtClean="0"/>
              <a:t>биологических </a:t>
            </a:r>
            <a:r>
              <a:rPr lang="ru-RU" sz="2400" i="1" dirty="0"/>
              <a:t>понятий, в особенности таких, которые характеризуются высокой степенью абстрактности</a:t>
            </a:r>
            <a:r>
              <a:rPr lang="ru-RU" sz="2400" i="1" dirty="0" smtClean="0"/>
              <a:t>: «факторы эволюции», «дрейф генов», «естественный отбор» и др.</a:t>
            </a:r>
            <a:endParaRPr lang="ru-RU" sz="2400" i="1" dirty="0"/>
          </a:p>
          <a:p>
            <a:pPr lvl="0"/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9930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161" y="764704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/>
              <a:t>4. </a:t>
            </a:r>
            <a:r>
              <a:rPr lang="ru-RU" sz="2800" b="1" i="1" dirty="0"/>
              <a:t>О</a:t>
            </a:r>
            <a:r>
              <a:rPr lang="ru-RU" sz="2800" b="1" i="1" dirty="0" smtClean="0"/>
              <a:t>пределение </a:t>
            </a:r>
            <a:r>
              <a:rPr lang="ru-RU" sz="2800" b="1" i="1" dirty="0"/>
              <a:t>понятия.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lvl="0"/>
            <a:r>
              <a:rPr lang="ru-RU" sz="2400" dirty="0" smtClean="0"/>
              <a:t>При </a:t>
            </a:r>
            <a:r>
              <a:rPr lang="ru-RU" sz="2400" dirty="0"/>
              <a:t>определении понятия учащиеся подводятся к осознанию понятия, которому нужно дать определение. Затем определяется ключевое слово – объект, предмет (или явление).  Выделяются общие (родовые) признаки, после чего – отличительные существенные (видовые) признаки и несущественные признаки понятия. </a:t>
            </a:r>
          </a:p>
          <a:p>
            <a:pPr lvl="0"/>
            <a:r>
              <a:rPr lang="ru-RU" sz="2800" b="1" i="1" dirty="0" smtClean="0"/>
              <a:t>5. </a:t>
            </a:r>
            <a:r>
              <a:rPr lang="ru-RU" sz="2800" b="1" i="1" dirty="0"/>
              <a:t>У</a:t>
            </a:r>
            <a:r>
              <a:rPr lang="ru-RU" sz="2800" b="1" i="1" dirty="0" smtClean="0"/>
              <a:t>становление </a:t>
            </a:r>
            <a:r>
              <a:rPr lang="ru-RU" sz="2800" b="1" i="1" dirty="0"/>
              <a:t>связей данного понятия с другими понятиями</a:t>
            </a:r>
            <a:r>
              <a:rPr lang="ru-RU" sz="2800" i="1" dirty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 lvl="0"/>
            <a:r>
              <a:rPr lang="ru-RU" sz="2400" dirty="0" smtClean="0"/>
              <a:t>Этот </a:t>
            </a:r>
            <a:r>
              <a:rPr lang="ru-RU" sz="2400" dirty="0"/>
              <a:t>этап включает в себя деятельность учащихся по решению учебных задач, составлению схем понятий, заполнению сравнительных и обобщающих таблиц.</a:t>
            </a:r>
          </a:p>
        </p:txBody>
      </p:sp>
    </p:spTree>
    <p:extLst>
      <p:ext uri="{BB962C8B-B14F-4D97-AF65-F5344CB8AC3E}">
        <p14:creationId xmlns:p14="http://schemas.microsoft.com/office/powerpoint/2010/main" val="356327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784976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 smtClean="0"/>
              <a:t>6. </a:t>
            </a:r>
            <a:r>
              <a:rPr lang="ru-RU" sz="2800" b="1" i="1" dirty="0"/>
              <a:t>П</a:t>
            </a:r>
            <a:r>
              <a:rPr lang="ru-RU" sz="2800" b="1" i="1" dirty="0" smtClean="0"/>
              <a:t>рименение </a:t>
            </a:r>
            <a:r>
              <a:rPr lang="ru-RU" sz="2800" b="1" i="1" dirty="0"/>
              <a:t>понятий при решении задач</a:t>
            </a:r>
            <a:r>
              <a:rPr lang="ru-RU" sz="2800" i="1" dirty="0"/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pPr lvl="0"/>
            <a:r>
              <a:rPr lang="ru-RU" sz="2400" dirty="0" smtClean="0"/>
              <a:t>Этот </a:t>
            </a:r>
            <a:r>
              <a:rPr lang="ru-RU" sz="2400" dirty="0"/>
              <a:t>этап имеет особое значение для формирования умений по оперированию понятиями, применению знаний для решения новых задач, а также обеспечивает прочность усвоения понятий.</a:t>
            </a:r>
          </a:p>
          <a:p>
            <a:pPr lvl="0"/>
            <a:r>
              <a:rPr lang="ru-RU" sz="2800" b="1" i="1" dirty="0" smtClean="0"/>
              <a:t>7. </a:t>
            </a:r>
            <a:r>
              <a:rPr lang="ru-RU" sz="2800" b="1" i="1" dirty="0"/>
              <a:t>К</a:t>
            </a:r>
            <a:r>
              <a:rPr lang="ru-RU" sz="2800" b="1" i="1" dirty="0" smtClean="0"/>
              <a:t>лассификация </a:t>
            </a:r>
            <a:r>
              <a:rPr lang="ru-RU" sz="2800" b="1" i="1" dirty="0"/>
              <a:t>понятий.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lvl="0"/>
            <a:r>
              <a:rPr lang="ru-RU" sz="2400" dirty="0" smtClean="0"/>
              <a:t>Цель </a:t>
            </a:r>
            <a:r>
              <a:rPr lang="ru-RU" sz="2400" dirty="0"/>
              <a:t>этого этапа состоит в уточнении и обобщении знаний о связях и отношениях группы уже сформированных понятий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800" b="1" dirty="0" smtClean="0"/>
              <a:t>Этапы </a:t>
            </a:r>
            <a:r>
              <a:rPr lang="ru-RU" sz="2800" b="1" dirty="0"/>
              <a:t>формирования понятий и их последовательность могут меняться во времени или осуществляться одновременно и взаимосвязано. </a:t>
            </a:r>
            <a:endParaRPr lang="ru-RU" sz="2800" b="1" dirty="0" smtClean="0"/>
          </a:p>
          <a:p>
            <a:r>
              <a:rPr lang="ru-RU" sz="2800" b="1" dirty="0" smtClean="0"/>
              <a:t>На </a:t>
            </a:r>
            <a:r>
              <a:rPr lang="ru-RU" sz="2800" b="1" dirty="0"/>
              <a:t>каждом этапе важна активная познавательная деятельность учащихся. </a:t>
            </a:r>
          </a:p>
          <a:p>
            <a:pPr lvl="0"/>
            <a:endParaRPr lang="ru-RU" sz="2800" dirty="0" smtClean="0"/>
          </a:p>
          <a:p>
            <a:pPr lvl="0"/>
            <a:endParaRPr lang="ru-RU" sz="2400" dirty="0"/>
          </a:p>
          <a:p>
            <a:pPr lv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53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340768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 философской точки </a:t>
            </a:r>
            <a:r>
              <a:rPr lang="ru-RU" sz="2400" b="1" dirty="0" smtClean="0"/>
              <a:t>зрения: </a:t>
            </a:r>
          </a:p>
          <a:p>
            <a:r>
              <a:rPr lang="ru-RU" sz="2400" b="1" dirty="0" smtClean="0"/>
              <a:t>Понятие </a:t>
            </a:r>
            <a:r>
              <a:rPr lang="ru-RU" sz="2400" i="1" dirty="0"/>
              <a:t>– </a:t>
            </a:r>
            <a:r>
              <a:rPr lang="ru-RU" sz="2400" dirty="0"/>
              <a:t>это мысль, отражающая в обобщенной форме предметы и явления действительности и существенные связи между ними посредством фиксации общих и специфических признаков, в качестве которых выступают свойства предметов и явлений и отношения между </a:t>
            </a:r>
            <a:r>
              <a:rPr lang="ru-RU" sz="2400" dirty="0" smtClean="0"/>
              <a:t>ними. </a:t>
            </a:r>
            <a:endParaRPr lang="ru-RU" sz="2400" b="1" dirty="0" smtClean="0"/>
          </a:p>
          <a:p>
            <a:r>
              <a:rPr lang="ru-RU" sz="2400" b="1" dirty="0" smtClean="0"/>
              <a:t>С точки зрения психологии:</a:t>
            </a:r>
          </a:p>
          <a:p>
            <a:r>
              <a:rPr lang="ru-RU" sz="2400" b="1" dirty="0" smtClean="0"/>
              <a:t>Понятие</a:t>
            </a:r>
            <a:r>
              <a:rPr lang="ru-RU" sz="2400" dirty="0" smtClean="0"/>
              <a:t> – это логическая мыслительная операция, которая по определенным признакам выделяет предметы из множества и объединяет их в один класс. </a:t>
            </a:r>
          </a:p>
          <a:p>
            <a:r>
              <a:rPr lang="ru-RU" sz="2400" b="1" dirty="0" smtClean="0"/>
              <a:t>Понятие</a:t>
            </a:r>
            <a:r>
              <a:rPr lang="ru-RU" sz="2400" dirty="0" smtClean="0"/>
              <a:t>  - форма </a:t>
            </a:r>
            <a:r>
              <a:rPr lang="ru-RU" sz="2400" dirty="0"/>
              <a:t>абстрактного мышления, фиксирующая существенные признаки предметов и явлений окружающей действительности.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77229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Сущность процесса усвоения понятий учащимися заключается в усвоении содержания понятия, его объема и связей с другими понятиями в структуре системы </a:t>
            </a:r>
            <a:r>
              <a:rPr lang="ru-RU" sz="2000" b="1" dirty="0" smtClean="0"/>
              <a:t>биологических знаний</a:t>
            </a:r>
            <a:endParaRPr lang="ru-RU" sz="2000" b="1" dirty="0"/>
          </a:p>
          <a:p>
            <a:endParaRPr lang="ru-RU" sz="2000" b="1" dirty="0"/>
          </a:p>
          <a:p>
            <a:r>
              <a:rPr lang="ru-RU" sz="2000" i="1" dirty="0"/>
              <a:t>Условия, содействующие усвоению понятий учащимися:</a:t>
            </a:r>
            <a:endParaRPr lang="ru-RU" sz="2000" dirty="0"/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/>
              <a:t>знание учителем содержания формируемого понятия, соответствующее  уровню развития современной науки,</a:t>
            </a:r>
            <a:r>
              <a:rPr lang="ru-RU" sz="2000" i="1" dirty="0"/>
              <a:t> </a:t>
            </a:r>
            <a:r>
              <a:rPr lang="ru-RU" sz="2000" dirty="0"/>
              <a:t>и понимание его образовательной </a:t>
            </a:r>
            <a:r>
              <a:rPr lang="ru-RU" sz="2000" dirty="0" smtClean="0"/>
              <a:t>значимости;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видение </a:t>
            </a:r>
            <a:r>
              <a:rPr lang="ru-RU" sz="2000" dirty="0"/>
              <a:t>учителем траектории развития понятия (этапов и узлов обогащения его содержания и объема), что обеспечивает целенаправленное </a:t>
            </a:r>
            <a:r>
              <a:rPr lang="ru-RU" sz="2000" dirty="0" smtClean="0"/>
              <a:t>развитие понятий;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правильный </a:t>
            </a:r>
            <a:r>
              <a:rPr lang="ru-RU" sz="2000" dirty="0"/>
              <a:t>выбор способа формирования понятия (дедуктивный или индуктивный</a:t>
            </a:r>
            <a:r>
              <a:rPr lang="ru-RU" sz="2000" dirty="0" smtClean="0"/>
              <a:t>);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обоснованный </a:t>
            </a:r>
            <a:r>
              <a:rPr lang="ru-RU" sz="2000" dirty="0"/>
              <a:t>выбор методов обучения и методических приемов, содействующих быстрому по времени выделению существенных признаков понятия и его связей с другими </a:t>
            </a:r>
            <a:r>
              <a:rPr lang="ru-RU" sz="2000" dirty="0" smtClean="0"/>
              <a:t>понятиями.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/>
              <a:t>мотивированное </a:t>
            </a:r>
            <a:r>
              <a:rPr lang="ru-RU" sz="2000" dirty="0"/>
              <a:t>введение новых понятий, когда перед учащимися подчеркивается значимость формируемых понятий.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5666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700" y="3244334"/>
            <a:ext cx="45127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Спасибо за внимание</a:t>
            </a: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75471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 </a:t>
            </a:r>
            <a:r>
              <a:rPr lang="ru-RU" sz="2800" b="1" i="1" dirty="0"/>
              <a:t>понятии</a:t>
            </a:r>
            <a:r>
              <a:rPr lang="ru-RU" sz="2800" i="1" dirty="0"/>
              <a:t> выражаются самые существенные  свойства предмета или признаки яв</a:t>
            </a:r>
            <a:r>
              <a:rPr lang="ru-RU" sz="2800" dirty="0"/>
              <a:t>ления. Отражая самые существенные признаки предметов и явлений, </a:t>
            </a:r>
            <a:r>
              <a:rPr lang="ru-RU" sz="2800" b="1" i="1" dirty="0"/>
              <a:t>понятия</a:t>
            </a:r>
            <a:r>
              <a:rPr lang="ru-RU" sz="2800" i="1" dirty="0"/>
              <a:t> являются </a:t>
            </a:r>
            <a:r>
              <a:rPr lang="ru-RU" sz="2800" dirty="0"/>
              <a:t>результатом большой обобщающей деятельности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pPr lvl="0"/>
            <a:r>
              <a:rPr lang="ru-RU" sz="2800" b="1" dirty="0">
                <a:solidFill>
                  <a:prstClr val="black"/>
                </a:solidFill>
              </a:rPr>
              <a:t>В дидактике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  <a:r>
              <a:rPr lang="ru-RU" sz="2800" b="1" dirty="0">
                <a:solidFill>
                  <a:prstClr val="black"/>
                </a:solidFill>
              </a:rPr>
              <a:t>понятие</a:t>
            </a:r>
            <a:r>
              <a:rPr lang="ru-RU" sz="2800" dirty="0">
                <a:solidFill>
                  <a:prstClr val="black"/>
                </a:solidFill>
              </a:rPr>
              <a:t> – единица содержания образования</a:t>
            </a:r>
            <a:r>
              <a:rPr lang="ru-RU" sz="28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2800" dirty="0" smtClean="0"/>
              <a:t>Понятия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входят в содержание школьного предмета «биология», т.е. понятия являются единицей содержания биологического образования.</a:t>
            </a:r>
            <a:endParaRPr lang="ru-RU" sz="2800" dirty="0">
              <a:solidFill>
                <a:prstClr val="black"/>
              </a:solidFill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2869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908720"/>
            <a:ext cx="81987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 каждом понятии различают </a:t>
            </a:r>
            <a:r>
              <a:rPr lang="ru-RU" sz="2800" b="1" i="1" dirty="0"/>
              <a:t>содержание</a:t>
            </a:r>
            <a:r>
              <a:rPr lang="ru-RU" sz="2800" b="1" dirty="0"/>
              <a:t> и </a:t>
            </a:r>
            <a:r>
              <a:rPr lang="ru-RU" sz="2800" b="1" i="1" dirty="0"/>
              <a:t>объем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b="1" i="1" dirty="0" smtClean="0"/>
              <a:t>Содержание </a:t>
            </a:r>
            <a:r>
              <a:rPr lang="ru-RU" sz="2800" b="1" i="1" dirty="0"/>
              <a:t>понятия </a:t>
            </a:r>
            <a:r>
              <a:rPr lang="ru-RU" sz="2800" dirty="0"/>
              <a:t>– это совокупность отраженных в нем предметов</a:t>
            </a:r>
            <a:r>
              <a:rPr lang="ru-RU" sz="2800" dirty="0" smtClean="0"/>
              <a:t>.</a:t>
            </a:r>
          </a:p>
          <a:p>
            <a:r>
              <a:rPr lang="ru-RU" sz="2800" b="1" i="1" dirty="0" smtClean="0"/>
              <a:t>Объем </a:t>
            </a:r>
            <a:r>
              <a:rPr lang="ru-RU" sz="2800" b="1" i="1" dirty="0"/>
              <a:t>понятия </a:t>
            </a:r>
            <a:r>
              <a:rPr lang="ru-RU" sz="2800" dirty="0"/>
              <a:t>– это множество элементов, каждому из которых принадлежат признаки, относящиеся к содержанию понятия.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b="1" dirty="0" smtClean="0"/>
              <a:t>Содержание и объем понятий ложатся в основу разделения понятий на разные виды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373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2820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Понятия, входящие в содержание школьной биологии </a:t>
            </a:r>
            <a:r>
              <a:rPr lang="ru-RU" sz="2800" b="1" dirty="0"/>
              <a:t>можно классифицировать по </a:t>
            </a:r>
            <a:r>
              <a:rPr lang="ru-RU" sz="2800" b="1" dirty="0" smtClean="0"/>
              <a:t>критериям</a:t>
            </a:r>
            <a:r>
              <a:rPr lang="ru-RU" sz="2800" b="1" dirty="0"/>
              <a:t>: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i="1" dirty="0"/>
              <a:t>по степени </a:t>
            </a:r>
            <a:r>
              <a:rPr lang="ru-RU" sz="2400" i="1" dirty="0" smtClean="0"/>
              <a:t>сложности</a:t>
            </a:r>
            <a:r>
              <a:rPr lang="ru-RU" sz="2400" dirty="0" smtClean="0"/>
              <a:t>: простые </a:t>
            </a:r>
            <a:r>
              <a:rPr lang="ru-RU" sz="2400" dirty="0"/>
              <a:t>и </a:t>
            </a:r>
            <a:r>
              <a:rPr lang="ru-RU" sz="2400" dirty="0" smtClean="0"/>
              <a:t>сложные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i="1" dirty="0" smtClean="0"/>
              <a:t>по </a:t>
            </a:r>
            <a:r>
              <a:rPr lang="ru-RU" sz="2400" i="1" dirty="0"/>
              <a:t>степени </a:t>
            </a:r>
            <a:r>
              <a:rPr lang="ru-RU" sz="2400" i="1" dirty="0" smtClean="0"/>
              <a:t>обобщенности</a:t>
            </a:r>
            <a:r>
              <a:rPr lang="ru-RU" sz="2400" dirty="0" smtClean="0"/>
              <a:t>: общебиологические </a:t>
            </a:r>
            <a:r>
              <a:rPr lang="ru-RU" sz="2400" dirty="0"/>
              <a:t>и </a:t>
            </a:r>
            <a:r>
              <a:rPr lang="ru-RU" sz="2400" dirty="0" smtClean="0"/>
              <a:t>локальные</a:t>
            </a:r>
            <a:r>
              <a:rPr lang="ru-RU" sz="2400" dirty="0"/>
              <a:t>. </a:t>
            </a:r>
            <a:r>
              <a:rPr lang="ru-RU" sz="2400" dirty="0" smtClean="0"/>
              <a:t>Формирование </a:t>
            </a:r>
            <a:r>
              <a:rPr lang="ru-RU" sz="2400" dirty="0"/>
              <a:t>локальных понятий осуществляется в пределах 1-2 уроков. Формирование и развитие </a:t>
            </a:r>
            <a:r>
              <a:rPr lang="ru-RU" sz="2400" dirty="0" smtClean="0"/>
              <a:t>общебиологических </a:t>
            </a:r>
            <a:r>
              <a:rPr lang="ru-RU" sz="2400" dirty="0"/>
              <a:t>понятий продолжается на протяжении изучения целой учебной темы  или </a:t>
            </a:r>
            <a:r>
              <a:rPr lang="ru-RU" sz="2400" dirty="0" smtClean="0"/>
              <a:t>всего курса биологии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i="1" dirty="0" smtClean="0"/>
              <a:t>по </a:t>
            </a:r>
            <a:r>
              <a:rPr lang="ru-RU" sz="2400" i="1" dirty="0"/>
              <a:t>содержанию</a:t>
            </a:r>
            <a:r>
              <a:rPr lang="ru-RU" sz="2400" dirty="0"/>
              <a:t> </a:t>
            </a:r>
            <a:r>
              <a:rPr lang="ru-RU" sz="2400" i="1" dirty="0"/>
              <a:t>понятий</a:t>
            </a:r>
            <a:r>
              <a:rPr lang="ru-RU" sz="2400" dirty="0"/>
              <a:t>: </a:t>
            </a:r>
            <a:r>
              <a:rPr lang="ru-RU" sz="2400" dirty="0" smtClean="0"/>
              <a:t>морфологические, анатомические, физиологические, гигиенические, генетические, цитологические, эволюционные и т.д.</a:t>
            </a:r>
          </a:p>
          <a:p>
            <a:pPr lvl="0"/>
            <a:r>
              <a:rPr lang="ru-RU" sz="2400" dirty="0" smtClean="0"/>
              <a:t>Такая </a:t>
            </a:r>
            <a:r>
              <a:rPr lang="ru-RU" sz="2400" dirty="0"/>
              <a:t>классификация понятий отражает особенности их содержания и соответствует </a:t>
            </a:r>
            <a:r>
              <a:rPr lang="ru-RU" sz="2400" dirty="0" smtClean="0"/>
              <a:t>отраслям биологической науки.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7810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148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Психологические основы формирования понятия:</a:t>
            </a:r>
          </a:p>
          <a:p>
            <a:r>
              <a:rPr lang="ru-RU" sz="2800" dirty="0" smtClean="0"/>
              <a:t>Ощущение </a:t>
            </a:r>
            <a:r>
              <a:rPr lang="ru-RU" sz="2800" dirty="0"/>
              <a:t>– восприятие – представление - понятие</a:t>
            </a:r>
          </a:p>
        </p:txBody>
      </p:sp>
      <p:pic>
        <p:nvPicPr>
          <p:cNvPr id="4100" name="Picture 4" descr="http://900igr.net/up/datas/154312/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5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fs03.metod-kopilka.ru/images/doc/68/69359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8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z/zKUaYfAvx2k3iCRTnFyb5J46EtW0N8g1eIrZHX/sl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6359"/>
            <a:ext cx="9753600" cy="73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17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datas/psikhologija/Obschaja-psikhologija/0005-005-Vosprijat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38" y="404664"/>
            <a:ext cx="86541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154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</TotalTime>
  <Words>958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 Black</vt:lpstr>
      <vt:lpstr>Calibri</vt:lpstr>
      <vt:lpstr>Calibri Light</vt:lpstr>
      <vt:lpstr>Times New Roman</vt:lpstr>
      <vt:lpstr>Wingdings</vt:lpstr>
      <vt:lpstr>Ретро</vt:lpstr>
      <vt:lpstr>Методика формирования и развития понятий при обучении биологии в школе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формирования и развития понятий при обучении биологии в школе</dc:title>
  <dc:creator>Наталья Андреева</dc:creator>
  <cp:lastModifiedBy>Наталья</cp:lastModifiedBy>
  <cp:revision>19</cp:revision>
  <dcterms:created xsi:type="dcterms:W3CDTF">2019-03-12T17:06:41Z</dcterms:created>
  <dcterms:modified xsi:type="dcterms:W3CDTF">2022-10-24T17:03:38Z</dcterms:modified>
</cp:coreProperties>
</file>