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8" r:id="rId19"/>
    <p:sldId id="274" r:id="rId20"/>
    <p:sldId id="275" r:id="rId21"/>
    <p:sldId id="276" r:id="rId22"/>
    <p:sldId id="277" r:id="rId23"/>
    <p:sldId id="279" r:id="rId24"/>
    <p:sldId id="280" r:id="rId25"/>
    <p:sldId id="281" r:id="rId26"/>
    <p:sldId id="282" r:id="rId27"/>
    <p:sldId id="283" r:id="rId28"/>
    <p:sldId id="331" r:id="rId29"/>
    <p:sldId id="284" r:id="rId30"/>
    <p:sldId id="285" r:id="rId31"/>
    <p:sldId id="286" r:id="rId32"/>
    <p:sldId id="288" r:id="rId33"/>
    <p:sldId id="289" r:id="rId34"/>
    <p:sldId id="290" r:id="rId35"/>
    <p:sldId id="332" r:id="rId36"/>
    <p:sldId id="291" r:id="rId37"/>
    <p:sldId id="292" r:id="rId38"/>
    <p:sldId id="293" r:id="rId39"/>
    <p:sldId id="315" r:id="rId40"/>
    <p:sldId id="317" r:id="rId41"/>
    <p:sldId id="319" r:id="rId42"/>
    <p:sldId id="340" r:id="rId43"/>
    <p:sldId id="323" r:id="rId44"/>
    <p:sldId id="341" r:id="rId45"/>
    <p:sldId id="342" r:id="rId46"/>
    <p:sldId id="330" r:id="rId47"/>
    <p:sldId id="294" r:id="rId48"/>
    <p:sldId id="295" r:id="rId49"/>
    <p:sldId id="296" r:id="rId50"/>
    <p:sldId id="297" r:id="rId51"/>
    <p:sldId id="298" r:id="rId52"/>
    <p:sldId id="299" r:id="rId53"/>
    <p:sldId id="300" r:id="rId54"/>
    <p:sldId id="301" r:id="rId55"/>
    <p:sldId id="338" r:id="rId56"/>
    <p:sldId id="303" r:id="rId57"/>
    <p:sldId id="304" r:id="rId58"/>
    <p:sldId id="333"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5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4" autoAdjust="0"/>
  </p:normalViewPr>
  <p:slideViewPr>
    <p:cSldViewPr>
      <p:cViewPr>
        <p:scale>
          <a:sx n="64" d="100"/>
          <a:sy n="64" d="100"/>
        </p:scale>
        <p:origin x="-1530"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F1B62BE-2125-4A5D-93C4-1253523D7AE7}" type="datetimeFigureOut">
              <a:rPr lang="ru-RU" smtClean="0"/>
              <a:t>27.07.2020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E3E16-8F73-4ED2-90CC-9C7208B1978C}"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F1B62BE-2125-4A5D-93C4-1253523D7AE7}" type="datetimeFigureOut">
              <a:rPr lang="ru-RU" smtClean="0"/>
              <a:t>27.07.2020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E3E16-8F73-4ED2-90CC-9C7208B1978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F1B62BE-2125-4A5D-93C4-1253523D7AE7}" type="datetimeFigureOut">
              <a:rPr lang="ru-RU" smtClean="0"/>
              <a:t>27.07.2020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E3E16-8F73-4ED2-90CC-9C7208B1978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F1B62BE-2125-4A5D-93C4-1253523D7AE7}" type="datetimeFigureOut">
              <a:rPr lang="ru-RU" smtClean="0"/>
              <a:t>27.07.2020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E3E16-8F73-4ED2-90CC-9C7208B1978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F1B62BE-2125-4A5D-93C4-1253523D7AE7}" type="datetimeFigureOut">
              <a:rPr lang="ru-RU" smtClean="0"/>
              <a:t>27.07.2020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4BE3E16-8F73-4ED2-90CC-9C7208B1978C}"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F1B62BE-2125-4A5D-93C4-1253523D7AE7}" type="datetimeFigureOut">
              <a:rPr lang="ru-RU" smtClean="0"/>
              <a:t>27.07.2020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4BE3E16-8F73-4ED2-90CC-9C7208B1978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F1B62BE-2125-4A5D-93C4-1253523D7AE7}" type="datetimeFigureOut">
              <a:rPr lang="ru-RU" smtClean="0"/>
              <a:t>27.07.2020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4BE3E16-8F73-4ED2-90CC-9C7208B1978C}"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F1B62BE-2125-4A5D-93C4-1253523D7AE7}" type="datetimeFigureOut">
              <a:rPr lang="ru-RU" smtClean="0"/>
              <a:t>27.07.2020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4BE3E16-8F73-4ED2-90CC-9C7208B1978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B62BE-2125-4A5D-93C4-1253523D7AE7}" type="datetimeFigureOut">
              <a:rPr lang="ru-RU" smtClean="0"/>
              <a:t>27.07.2020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4BE3E16-8F73-4ED2-90CC-9C7208B1978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F1B62BE-2125-4A5D-93C4-1253523D7AE7}" type="datetimeFigureOut">
              <a:rPr lang="ru-RU" smtClean="0"/>
              <a:t>27.07.2020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4BE3E16-8F73-4ED2-90CC-9C7208B1978C}"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F1B62BE-2125-4A5D-93C4-1253523D7AE7}" type="datetimeFigureOut">
              <a:rPr lang="ru-RU" smtClean="0"/>
              <a:t>27.07.2020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4BE3E16-8F73-4ED2-90CC-9C7208B1978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F1B62BE-2125-4A5D-93C4-1253523D7AE7}" type="datetimeFigureOut">
              <a:rPr lang="ru-RU" smtClean="0"/>
              <a:t>27.07.2020</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4BE3E16-8F73-4ED2-90CC-9C7208B1978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6394722"/>
          </a:xfrm>
          <a:effectLst/>
        </p:spPr>
        <p:style>
          <a:lnRef idx="2">
            <a:schemeClr val="accent1"/>
          </a:lnRef>
          <a:fillRef idx="1">
            <a:schemeClr val="lt1"/>
          </a:fillRef>
          <a:effectRef idx="0">
            <a:schemeClr val="accent1"/>
          </a:effectRef>
          <a:fontRef idx="minor">
            <a:schemeClr val="dk1"/>
          </a:fontRef>
        </p:style>
        <p:txBody>
          <a:bodyPr>
            <a:noAutofit/>
          </a:bodyPr>
          <a:lstStyle/>
          <a:p>
            <a:pPr algn="ctr"/>
            <a:r>
              <a:rPr lang="ru-RU" dirty="0"/>
              <a:t/>
            </a:r>
            <a:br>
              <a:rPr lang="ru-RU" dirty="0"/>
            </a:br>
            <a:r>
              <a:rPr lang="ru-RU" dirty="0" smtClean="0"/>
              <a:t/>
            </a:r>
            <a:br>
              <a:rPr lang="ru-RU" dirty="0" smtClean="0"/>
            </a:b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dirty="0"/>
              <a:t/>
            </a:r>
            <a:br>
              <a:rPr lang="ru-RU" dirty="0"/>
            </a:br>
            <a:r>
              <a:rPr lang="ru-RU" dirty="0"/>
              <a:t>«Технология организации </a:t>
            </a:r>
            <a:r>
              <a:rPr lang="ru-RU" dirty="0" smtClean="0"/>
              <a:t>исследовательской </a:t>
            </a:r>
            <a:r>
              <a:rPr lang="ru-RU" dirty="0"/>
              <a:t>деятельности учащихся </a:t>
            </a:r>
            <a:r>
              <a:rPr lang="ru-RU" dirty="0" smtClean="0"/>
              <a:t>по биологии</a:t>
            </a:r>
            <a:r>
              <a:rPr lang="ru-RU" dirty="0"/>
              <a:t>»</a:t>
            </a:r>
            <a:br>
              <a:rPr lang="ru-RU" dirty="0"/>
            </a:br>
            <a:r>
              <a:rPr lang="ru-RU" dirty="0"/>
              <a:t/>
            </a:r>
            <a:br>
              <a:rPr lang="ru-RU" dirty="0"/>
            </a:br>
            <a:endParaRPr lang="ru-RU" b="1" dirty="0">
              <a:solidFill>
                <a:srgbClr val="BA5EC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4664"/>
            <a:ext cx="571500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083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496944" cy="5386090"/>
          </a:xfrm>
          <a:prstGeom prst="rect">
            <a:avLst/>
          </a:prstGeom>
        </p:spPr>
        <p:txBody>
          <a:bodyPr wrap="square">
            <a:spAutoFit/>
          </a:bodyPr>
          <a:lstStyle/>
          <a:p>
            <a:pPr algn="just"/>
            <a:r>
              <a:rPr lang="ru-RU" sz="3200" b="1" i="1" dirty="0">
                <a:solidFill>
                  <a:srgbClr val="0070C0"/>
                </a:solidFill>
              </a:rPr>
              <a:t>Каков итог «исследовательского марафона» школьников?</a:t>
            </a:r>
            <a:endParaRPr lang="ru-RU" sz="3200" dirty="0">
              <a:solidFill>
                <a:srgbClr val="0070C0"/>
              </a:solidFill>
            </a:endParaRPr>
          </a:p>
          <a:p>
            <a:pPr algn="just"/>
            <a:r>
              <a:rPr lang="ru-RU" sz="2800" dirty="0"/>
              <a:t>Учащиеся должны видеть итог своей научной деятельности. Поэтому в календарном плане завершающим этапом всей работы стоит проведение </a:t>
            </a:r>
            <a:r>
              <a:rPr lang="ru-RU" sz="2800" dirty="0" smtClean="0"/>
              <a:t>конференции, при подготовке и проведении которой учащиеся </a:t>
            </a:r>
            <a:r>
              <a:rPr lang="ru-RU" sz="2800" dirty="0"/>
              <a:t>осмысливают, систематизируют, обобщают приобретенные знания, осваивают стиль научного языка. </a:t>
            </a:r>
          </a:p>
          <a:p>
            <a:pPr algn="just"/>
            <a:r>
              <a:rPr lang="ru-RU" sz="2800" dirty="0" smtClean="0"/>
              <a:t>Конференция предоставляет </a:t>
            </a:r>
            <a:r>
              <a:rPr lang="ru-RU" sz="2800" dirty="0"/>
              <a:t>новые возможности для </a:t>
            </a:r>
            <a:r>
              <a:rPr lang="ru-RU" sz="2800" dirty="0" smtClean="0"/>
              <a:t>роста </a:t>
            </a:r>
            <a:r>
              <a:rPr lang="ru-RU" sz="2800" dirty="0"/>
              <a:t>мотивов </a:t>
            </a:r>
            <a:r>
              <a:rPr lang="ru-RU" sz="2800" dirty="0" smtClean="0"/>
              <a:t>исследовательской </a:t>
            </a:r>
            <a:r>
              <a:rPr lang="ru-RU" sz="2800" dirty="0"/>
              <a:t>деятельности детей</a:t>
            </a:r>
            <a:r>
              <a:rPr lang="ru-RU" sz="2800" dirty="0" smtClean="0"/>
              <a:t>.</a:t>
            </a:r>
            <a:endParaRPr lang="ru-RU" sz="2800" dirty="0"/>
          </a:p>
        </p:txBody>
      </p:sp>
    </p:spTree>
    <p:extLst>
      <p:ext uri="{BB962C8B-B14F-4D97-AF65-F5344CB8AC3E}">
        <p14:creationId xmlns:p14="http://schemas.microsoft.com/office/powerpoint/2010/main" val="1521104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64704"/>
            <a:ext cx="8352928" cy="5509200"/>
          </a:xfrm>
          <a:prstGeom prst="rect">
            <a:avLst/>
          </a:prstGeom>
        </p:spPr>
        <p:txBody>
          <a:bodyPr wrap="square">
            <a:spAutoFit/>
          </a:bodyPr>
          <a:lstStyle/>
          <a:p>
            <a:pPr algn="just"/>
            <a:r>
              <a:rPr lang="ru-RU" sz="3200" b="1" i="1" dirty="0" smtClean="0">
                <a:solidFill>
                  <a:srgbClr val="0070C0"/>
                </a:solidFill>
              </a:rPr>
              <a:t>Как сформулировать проблему исследования?</a:t>
            </a:r>
          </a:p>
          <a:p>
            <a:pPr algn="just"/>
            <a:r>
              <a:rPr lang="ru-RU" sz="3200" b="1" i="1" dirty="0" smtClean="0"/>
              <a:t>Проблема </a:t>
            </a:r>
            <a:r>
              <a:rPr lang="ru-RU" sz="3200" b="1" i="1" dirty="0"/>
              <a:t>исследования</a:t>
            </a:r>
            <a:r>
              <a:rPr lang="ru-RU" sz="3200" dirty="0"/>
              <a:t> понимается как  противоречивая ситуация, которая проявляется в виде противоположных позиций в объяснении чего-либо и требует адекватной теории для ее разрешения</a:t>
            </a:r>
            <a:r>
              <a:rPr lang="ru-RU" sz="3200" dirty="0" smtClean="0"/>
              <a:t>.</a:t>
            </a:r>
          </a:p>
          <a:p>
            <a:pPr algn="just"/>
            <a:r>
              <a:rPr lang="ru-RU" sz="3200" i="1" dirty="0"/>
              <a:t>Правильное формулирование проблемы исследования</a:t>
            </a:r>
            <a:r>
              <a:rPr lang="ru-RU" sz="3200" b="1" i="1" dirty="0"/>
              <a:t> </a:t>
            </a:r>
            <a:r>
              <a:rPr lang="ru-RU" sz="3200" i="1" dirty="0"/>
              <a:t>гарантирует 50% успеха ее решения!</a:t>
            </a:r>
          </a:p>
          <a:p>
            <a:pPr algn="just"/>
            <a:endParaRPr lang="ru-RU" sz="3200" dirty="0"/>
          </a:p>
        </p:txBody>
      </p:sp>
    </p:spTree>
    <p:extLst>
      <p:ext uri="{BB962C8B-B14F-4D97-AF65-F5344CB8AC3E}">
        <p14:creationId xmlns:p14="http://schemas.microsoft.com/office/powerpoint/2010/main" val="1183644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424936" cy="5693866"/>
          </a:xfrm>
          <a:prstGeom prst="rect">
            <a:avLst/>
          </a:prstGeom>
        </p:spPr>
        <p:txBody>
          <a:bodyPr wrap="square">
            <a:spAutoFit/>
          </a:bodyPr>
          <a:lstStyle/>
          <a:p>
            <a:pPr lvl="0"/>
            <a:r>
              <a:rPr lang="ru-RU" sz="2800" b="1" i="1" dirty="0" smtClean="0">
                <a:solidFill>
                  <a:srgbClr val="0070C0"/>
                </a:solidFill>
              </a:rPr>
              <a:t>Задание, направленное на формирование умения определять проблему исследования:</a:t>
            </a:r>
            <a:endParaRPr lang="ru-RU" sz="2800" b="1" i="1" dirty="0">
              <a:solidFill>
                <a:srgbClr val="0070C0"/>
              </a:solidFill>
            </a:endParaRPr>
          </a:p>
          <a:p>
            <a:r>
              <a:rPr lang="ru-RU" sz="2800" b="1" i="1" dirty="0"/>
              <a:t> </a:t>
            </a:r>
            <a:endParaRPr lang="ru-RU" sz="2800" dirty="0"/>
          </a:p>
          <a:p>
            <a:r>
              <a:rPr lang="ru-RU" sz="2800" i="1" dirty="0"/>
              <a:t>… Изо дня в день человеческий организм расходует, а затем снова восстанавливает утраченные силы. Однако в медицинском и биологическом мире все шире растет понимание реальности существования синдрома хронической усталости. Сигнал о наступающем переутомлении дает центральная нервная система, главным образом, ее высшие отделы – кора головного мозга и подкорковые центры. </a:t>
            </a:r>
            <a:endParaRPr lang="ru-RU" sz="2800" dirty="0"/>
          </a:p>
        </p:txBody>
      </p:sp>
    </p:spTree>
    <p:extLst>
      <p:ext uri="{BB962C8B-B14F-4D97-AF65-F5344CB8AC3E}">
        <p14:creationId xmlns:p14="http://schemas.microsoft.com/office/powerpoint/2010/main" val="3617916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51344"/>
            <a:ext cx="8352928" cy="5262979"/>
          </a:xfrm>
          <a:prstGeom prst="rect">
            <a:avLst/>
          </a:prstGeom>
        </p:spPr>
        <p:txBody>
          <a:bodyPr wrap="square">
            <a:spAutoFit/>
          </a:bodyPr>
          <a:lstStyle/>
          <a:p>
            <a:pPr algn="just"/>
            <a:r>
              <a:rPr lang="ru-RU" sz="2400" i="1" dirty="0" smtClean="0"/>
              <a:t>Симптомы этой болезни свидетельствуют о «захватывании» эмоциональной сферы. У больных отмечается не только расстройства настроения, но и панические состояния.</a:t>
            </a:r>
            <a:endParaRPr lang="ru-RU" sz="2400" dirty="0" smtClean="0"/>
          </a:p>
          <a:p>
            <a:pPr algn="just"/>
            <a:r>
              <a:rPr lang="ru-RU" sz="2400" i="1" dirty="0" smtClean="0"/>
              <a:t>В 90-х годах </a:t>
            </a:r>
            <a:r>
              <a:rPr lang="en-US" sz="2400" i="1" dirty="0" smtClean="0"/>
              <a:t>XX</a:t>
            </a:r>
            <a:r>
              <a:rPr lang="ru-RU" sz="2400" i="1" dirty="0" smtClean="0"/>
              <a:t> века из крови больных синдромом хронической усталости выделен новый представитель так называемых «пенистых» вирусов. Под электронным микроскопом видно, что они имеют сферическую форму и локализуются в вакуолях цитоплазмы клеток. Свое название эти вирусы получили за то, что «заставляют» пениться зараженные ими культуры клеток. У вируса в геноме обнаружен ген «</a:t>
            </a:r>
            <a:r>
              <a:rPr lang="en-US" sz="2400" i="1" dirty="0" smtClean="0"/>
              <a:t>gag</a:t>
            </a:r>
            <a:r>
              <a:rPr lang="ru-RU" sz="2400" i="1" dirty="0" smtClean="0"/>
              <a:t>», обязательный для вирусов СПИДа и рака…</a:t>
            </a:r>
            <a:r>
              <a:rPr lang="ru-RU" sz="2400" dirty="0"/>
              <a:t>л</a:t>
            </a:r>
            <a:endParaRPr lang="ru-RU" sz="2400" dirty="0" smtClean="0"/>
          </a:p>
        </p:txBody>
      </p:sp>
    </p:spTree>
    <p:extLst>
      <p:ext uri="{BB962C8B-B14F-4D97-AF65-F5344CB8AC3E}">
        <p14:creationId xmlns:p14="http://schemas.microsoft.com/office/powerpoint/2010/main" val="2268142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69" y="1196752"/>
            <a:ext cx="8712968" cy="3046988"/>
          </a:xfrm>
          <a:prstGeom prst="rect">
            <a:avLst/>
          </a:prstGeom>
        </p:spPr>
        <p:txBody>
          <a:bodyPr wrap="square">
            <a:spAutoFit/>
          </a:bodyPr>
          <a:lstStyle/>
          <a:p>
            <a:pPr lvl="0"/>
            <a:r>
              <a:rPr lang="ru-RU" sz="3200" dirty="0"/>
              <a:t>Обсуждение результатов работы учащихся </a:t>
            </a:r>
            <a:r>
              <a:rPr lang="ru-RU" sz="3200" dirty="0" smtClean="0"/>
              <a:t> и подведение учащихся к формулировке проблемы, которая может звучать так:</a:t>
            </a:r>
            <a:r>
              <a:rPr lang="ru-RU" sz="3200" i="1" dirty="0" smtClean="0"/>
              <a:t> </a:t>
            </a:r>
            <a:r>
              <a:rPr lang="ru-RU" sz="3200" b="1" i="1" dirty="0" smtClean="0"/>
              <a:t>«</a:t>
            </a:r>
            <a:r>
              <a:rPr lang="ru-RU" sz="3200" b="1" i="1" dirty="0" err="1" smtClean="0"/>
              <a:t>Вирусогенная</a:t>
            </a:r>
            <a:r>
              <a:rPr lang="ru-RU" sz="3200" b="1" i="1" dirty="0" smtClean="0"/>
              <a:t> природа развития у человека болезни «синдром хронической усталости»».</a:t>
            </a:r>
            <a:endParaRPr lang="ru-RU" sz="3200" dirty="0"/>
          </a:p>
        </p:txBody>
      </p:sp>
    </p:spTree>
    <p:extLst>
      <p:ext uri="{BB962C8B-B14F-4D97-AF65-F5344CB8AC3E}">
        <p14:creationId xmlns:p14="http://schemas.microsoft.com/office/powerpoint/2010/main" val="548103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441" y="548680"/>
            <a:ext cx="8568952" cy="3539430"/>
          </a:xfrm>
          <a:prstGeom prst="rect">
            <a:avLst/>
          </a:prstGeom>
        </p:spPr>
        <p:txBody>
          <a:bodyPr wrap="square">
            <a:spAutoFit/>
          </a:bodyPr>
          <a:lstStyle/>
          <a:p>
            <a:endParaRPr lang="ru-RU" sz="3200" b="1" i="1" dirty="0" smtClean="0"/>
          </a:p>
          <a:p>
            <a:r>
              <a:rPr lang="ru-RU" sz="3200" b="1" i="1" dirty="0" smtClean="0"/>
              <a:t>Тема </a:t>
            </a:r>
            <a:r>
              <a:rPr lang="ru-RU" sz="3200" b="1" i="1" dirty="0"/>
              <a:t>исследования</a:t>
            </a:r>
            <a:r>
              <a:rPr lang="ru-RU" sz="3200" dirty="0"/>
              <a:t> должна отражать ту же самую суть, но при этом она не должна повторять саму проблему. </a:t>
            </a:r>
            <a:endParaRPr lang="ru-RU" sz="3200" dirty="0" smtClean="0"/>
          </a:p>
          <a:p>
            <a:r>
              <a:rPr lang="ru-RU" sz="3200" dirty="0" smtClean="0"/>
              <a:t>Например</a:t>
            </a:r>
            <a:r>
              <a:rPr lang="ru-RU" sz="3200" dirty="0"/>
              <a:t>: </a:t>
            </a:r>
            <a:r>
              <a:rPr lang="ru-RU" sz="3200" i="1" dirty="0"/>
              <a:t>«Синдром «хронической усталости» при инфицировании пенистыми вирусами».</a:t>
            </a:r>
            <a:endParaRPr lang="ru-RU" sz="3200" dirty="0"/>
          </a:p>
        </p:txBody>
      </p:sp>
    </p:spTree>
    <p:extLst>
      <p:ext uri="{BB962C8B-B14F-4D97-AF65-F5344CB8AC3E}">
        <p14:creationId xmlns:p14="http://schemas.microsoft.com/office/powerpoint/2010/main" val="2237432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6281" y="404664"/>
            <a:ext cx="8640960" cy="4770537"/>
          </a:xfrm>
          <a:prstGeom prst="rect">
            <a:avLst/>
          </a:prstGeom>
        </p:spPr>
        <p:txBody>
          <a:bodyPr wrap="square">
            <a:spAutoFit/>
          </a:bodyPr>
          <a:lstStyle/>
          <a:p>
            <a:r>
              <a:rPr lang="ru-RU" sz="2800" b="1" i="1" dirty="0">
                <a:solidFill>
                  <a:srgbClr val="0070C0"/>
                </a:solidFill>
              </a:rPr>
              <a:t>Контрольные вопросы для закрепления знаний </a:t>
            </a:r>
            <a:r>
              <a:rPr lang="ru-RU" sz="2800" b="1" i="1" dirty="0" smtClean="0">
                <a:solidFill>
                  <a:srgbClr val="0070C0"/>
                </a:solidFill>
              </a:rPr>
              <a:t> и умений формулировать проблему исследования:</a:t>
            </a:r>
            <a:endParaRPr lang="ru-RU" sz="2800" dirty="0">
              <a:solidFill>
                <a:srgbClr val="0070C0"/>
              </a:solidFill>
            </a:endParaRPr>
          </a:p>
          <a:p>
            <a:r>
              <a:rPr lang="ru-RU" sz="2800" b="1" i="1" dirty="0"/>
              <a:t> </a:t>
            </a:r>
            <a:endParaRPr lang="ru-RU" sz="2800" dirty="0"/>
          </a:p>
          <a:p>
            <a:pPr lvl="1"/>
            <a:r>
              <a:rPr lang="ru-RU" sz="3200" dirty="0" smtClean="0"/>
              <a:t>1. Что </a:t>
            </a:r>
            <a:r>
              <a:rPr lang="ru-RU" sz="3200" dirty="0"/>
              <a:t>такое научная проблема и почему она должна быть основой любого научного исследования?</a:t>
            </a:r>
          </a:p>
          <a:p>
            <a:pPr lvl="1"/>
            <a:r>
              <a:rPr lang="ru-RU" sz="3200" dirty="0" smtClean="0"/>
              <a:t>2. Как </a:t>
            </a:r>
            <a:r>
              <a:rPr lang="ru-RU" sz="3200" dirty="0"/>
              <a:t>вы думаете, почему решение противоречия в научной проблеме может привести ученого к открытию?</a:t>
            </a:r>
          </a:p>
        </p:txBody>
      </p:sp>
    </p:spTree>
    <p:extLst>
      <p:ext uri="{BB962C8B-B14F-4D97-AF65-F5344CB8AC3E}">
        <p14:creationId xmlns:p14="http://schemas.microsoft.com/office/powerpoint/2010/main" val="3553107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9028" y="332656"/>
            <a:ext cx="8568952" cy="6555641"/>
          </a:xfrm>
          <a:prstGeom prst="rect">
            <a:avLst/>
          </a:prstGeom>
        </p:spPr>
        <p:txBody>
          <a:bodyPr wrap="square">
            <a:spAutoFit/>
          </a:bodyPr>
          <a:lstStyle/>
          <a:p>
            <a:r>
              <a:rPr lang="ru-RU" sz="2800" b="1" i="1" dirty="0">
                <a:solidFill>
                  <a:srgbClr val="0070C0"/>
                </a:solidFill>
              </a:rPr>
              <a:t>Как сформулировать тему </a:t>
            </a:r>
            <a:r>
              <a:rPr lang="ru-RU" sz="2800" b="1" i="1" dirty="0" smtClean="0">
                <a:solidFill>
                  <a:srgbClr val="0070C0"/>
                </a:solidFill>
              </a:rPr>
              <a:t>исследования?</a:t>
            </a:r>
          </a:p>
          <a:p>
            <a:r>
              <a:rPr lang="ru-RU" sz="2800" b="1" dirty="0" smtClean="0"/>
              <a:t>Тема - визитная карточка работы. Тема научного исследования должна быть:</a:t>
            </a:r>
          </a:p>
          <a:p>
            <a:pPr marL="285750" indent="-285750">
              <a:buFont typeface="Wingdings" panose="05000000000000000000" pitchFamily="2" charset="2"/>
              <a:buChar char="ü"/>
            </a:pPr>
            <a:r>
              <a:rPr lang="ru-RU" sz="2800" dirty="0" smtClean="0"/>
              <a:t>«Прозрачной» и понятной. Уже при  прочтении формулировки темы должно быть понятно, что именно исследуется в этой работе.</a:t>
            </a:r>
          </a:p>
          <a:p>
            <a:pPr marL="285750" indent="-285750">
              <a:buFont typeface="Wingdings" panose="05000000000000000000" pitchFamily="2" charset="2"/>
              <a:buChar char="ü"/>
            </a:pPr>
            <a:r>
              <a:rPr lang="ru-RU" sz="2800" dirty="0" smtClean="0"/>
              <a:t>«Содержащей проблему», то есть читателю должно быть понятно, исследованию какой проблемы посвящена тема.</a:t>
            </a:r>
          </a:p>
          <a:p>
            <a:pPr marL="285750" indent="-285750">
              <a:buFont typeface="Wingdings" panose="05000000000000000000" pitchFamily="2" charset="2"/>
              <a:buChar char="ü"/>
            </a:pPr>
            <a:r>
              <a:rPr lang="ru-RU" sz="2800" dirty="0" smtClean="0"/>
              <a:t>Актуальной. Решение проблемы исследования должно иметь важное значение для науки и общества.</a:t>
            </a:r>
          </a:p>
          <a:p>
            <a:pPr marL="285750" indent="-285750">
              <a:buFont typeface="Wingdings" panose="05000000000000000000" pitchFamily="2" charset="2"/>
              <a:buChar char="ü"/>
            </a:pPr>
            <a:r>
              <a:rPr lang="ru-RU" sz="2800" dirty="0" smtClean="0"/>
              <a:t>Достаточно конкретной и лаконичной, то есть в теме не должно быть лишних и пространных слов (примерно 7±1).</a:t>
            </a:r>
          </a:p>
        </p:txBody>
      </p:sp>
    </p:spTree>
    <p:extLst>
      <p:ext uri="{BB962C8B-B14F-4D97-AF65-F5344CB8AC3E}">
        <p14:creationId xmlns:p14="http://schemas.microsoft.com/office/powerpoint/2010/main" val="3595678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968" y="548680"/>
            <a:ext cx="8568952" cy="6186309"/>
          </a:xfrm>
          <a:prstGeom prst="rect">
            <a:avLst/>
          </a:prstGeom>
        </p:spPr>
        <p:txBody>
          <a:bodyPr wrap="square">
            <a:spAutoFit/>
          </a:bodyPr>
          <a:lstStyle/>
          <a:p>
            <a:pPr algn="just"/>
            <a:r>
              <a:rPr lang="ru-RU" sz="2800" b="1" dirty="0">
                <a:solidFill>
                  <a:srgbClr val="0070C0"/>
                </a:solidFill>
              </a:rPr>
              <a:t>Недостатками формулировки темы могут быть следующие:</a:t>
            </a:r>
          </a:p>
          <a:p>
            <a:pPr algn="just"/>
            <a:r>
              <a:rPr lang="ru-RU" sz="2800" dirty="0"/>
              <a:t>1</a:t>
            </a:r>
            <a:r>
              <a:rPr lang="ru-RU" sz="2400" dirty="0"/>
              <a:t>. </a:t>
            </a:r>
            <a:r>
              <a:rPr lang="ru-RU" sz="2400" dirty="0" err="1" smtClean="0"/>
              <a:t>Беспроблемность</a:t>
            </a:r>
            <a:r>
              <a:rPr lang="ru-RU" sz="2400" dirty="0" smtClean="0"/>
              <a:t>, т. е. </a:t>
            </a:r>
            <a:r>
              <a:rPr lang="ru-RU" sz="2400" dirty="0"/>
              <a:t>отсутствие в названии противоречия и осознания необходимости решения проблемы. Здесь </a:t>
            </a:r>
            <a:r>
              <a:rPr lang="ru-RU" sz="2400" dirty="0" smtClean="0"/>
              <a:t>может </a:t>
            </a:r>
            <a:r>
              <a:rPr lang="ru-RU" sz="2400" dirty="0"/>
              <a:t>оказать помощь применение </a:t>
            </a:r>
            <a:r>
              <a:rPr lang="ru-RU" sz="2400" dirty="0" smtClean="0"/>
              <a:t>ключевых слов: </a:t>
            </a:r>
            <a:r>
              <a:rPr lang="ru-RU" sz="2400" dirty="0"/>
              <a:t>«Определение (выявление, обнаружение, доказательство, установление, выяснение и т. д.) … с помощью (для, с целью и т. д</a:t>
            </a:r>
            <a:r>
              <a:rPr lang="ru-RU" sz="2400" dirty="0" smtClean="0"/>
              <a:t>.).    </a:t>
            </a:r>
            <a:endParaRPr lang="ru-RU" sz="2400" dirty="0"/>
          </a:p>
          <a:p>
            <a:pPr algn="just"/>
            <a:r>
              <a:rPr lang="ru-RU" sz="2400" dirty="0"/>
              <a:t>2. Трудность (двусмысленность) формулировки.</a:t>
            </a:r>
            <a:r>
              <a:rPr lang="ru-RU" sz="2400" b="1" dirty="0"/>
              <a:t> </a:t>
            </a:r>
            <a:r>
              <a:rPr lang="ru-RU" sz="2400" dirty="0"/>
              <a:t>Если в названии </a:t>
            </a:r>
            <a:r>
              <a:rPr lang="ru-RU" sz="2400" dirty="0" smtClean="0"/>
              <a:t>темы сразу ставятся </a:t>
            </a:r>
            <a:r>
              <a:rPr lang="ru-RU" sz="2400" dirty="0"/>
              <a:t>две проблемы, </a:t>
            </a:r>
            <a:r>
              <a:rPr lang="ru-RU" sz="2400" dirty="0" smtClean="0"/>
              <a:t>нельзя понять о </a:t>
            </a:r>
            <a:r>
              <a:rPr lang="ru-RU" sz="2400" dirty="0"/>
              <a:t>чем же пойдет речь: о выяснении чего-то или о доказательстве чего-то, или может быть о выяснении чего-то с помощью доказательства чего-то?! </a:t>
            </a:r>
          </a:p>
          <a:p>
            <a:pPr algn="just"/>
            <a:r>
              <a:rPr lang="ru-RU" sz="2400" dirty="0"/>
              <a:t>3. Любая неконкретность </a:t>
            </a:r>
            <a:r>
              <a:rPr lang="ru-RU" sz="2400" dirty="0" smtClean="0"/>
              <a:t>фраз </a:t>
            </a:r>
            <a:r>
              <a:rPr lang="ru-RU" sz="2400" dirty="0"/>
              <a:t>ведет к утере лаконичности или появлению двусмысленности в понимании сути научного исследования.</a:t>
            </a:r>
          </a:p>
        </p:txBody>
      </p:sp>
    </p:spTree>
    <p:extLst>
      <p:ext uri="{BB962C8B-B14F-4D97-AF65-F5344CB8AC3E}">
        <p14:creationId xmlns:p14="http://schemas.microsoft.com/office/powerpoint/2010/main" val="830917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5171" y="260648"/>
            <a:ext cx="8784976" cy="5693866"/>
          </a:xfrm>
          <a:prstGeom prst="rect">
            <a:avLst/>
          </a:prstGeom>
        </p:spPr>
        <p:txBody>
          <a:bodyPr wrap="square">
            <a:spAutoFit/>
          </a:bodyPr>
          <a:lstStyle/>
          <a:p>
            <a:r>
              <a:rPr lang="ru-RU" sz="2800" b="1" dirty="0" smtClean="0">
                <a:solidFill>
                  <a:srgbClr val="0070C0"/>
                </a:solidFill>
              </a:rPr>
              <a:t>Задание, направленное  на формирование умения формулировать тему </a:t>
            </a:r>
            <a:r>
              <a:rPr lang="ru-RU" sz="2800" b="1" dirty="0">
                <a:solidFill>
                  <a:srgbClr val="0070C0"/>
                </a:solidFill>
              </a:rPr>
              <a:t>гипотетического </a:t>
            </a:r>
            <a:r>
              <a:rPr lang="ru-RU" sz="2800" b="1" dirty="0" smtClean="0">
                <a:solidFill>
                  <a:srgbClr val="0070C0"/>
                </a:solidFill>
              </a:rPr>
              <a:t>исследования:</a:t>
            </a:r>
          </a:p>
          <a:p>
            <a:pPr algn="just"/>
            <a:r>
              <a:rPr lang="ru-RU" sz="2800" dirty="0" smtClean="0"/>
              <a:t>Почти все любители-</a:t>
            </a:r>
            <a:r>
              <a:rPr lang="ru-RU" sz="2800" dirty="0" err="1" smtClean="0"/>
              <a:t>аквариумисты</a:t>
            </a:r>
            <a:r>
              <a:rPr lang="ru-RU" sz="2800" dirty="0" smtClean="0"/>
              <a:t> хорошо знают популярную рыбку-меченосца. Самцы меченосца отличаются довольно длинным выростом на нижней части хвоста – мечом, за что рыба и получила свое название. Но мало кому известно, что меченосцы могут претерпевать половые превращения. Самки, которые неоднократно приносили мальков, превращаются в самцов. Такое явление носит название реверсивного гермафродитизма. </a:t>
            </a:r>
          </a:p>
        </p:txBody>
      </p:sp>
    </p:spTree>
    <p:extLst>
      <p:ext uri="{BB962C8B-B14F-4D97-AF65-F5344CB8AC3E}">
        <p14:creationId xmlns:p14="http://schemas.microsoft.com/office/powerpoint/2010/main" val="257408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9064" y="476672"/>
            <a:ext cx="7885384" cy="5693866"/>
          </a:xfrm>
          <a:prstGeom prst="rect">
            <a:avLst/>
          </a:prstGeom>
        </p:spPr>
        <p:txBody>
          <a:bodyPr wrap="square">
            <a:spAutoFit/>
          </a:bodyPr>
          <a:lstStyle/>
          <a:p>
            <a:pPr algn="ctr"/>
            <a:r>
              <a:rPr lang="ru-RU" sz="2800" b="1" i="1" dirty="0" smtClean="0">
                <a:solidFill>
                  <a:srgbClr val="0070C0"/>
                </a:solidFill>
              </a:rPr>
              <a:t>Требования к организации исследовательской работы школьников</a:t>
            </a:r>
          </a:p>
          <a:p>
            <a:pPr marL="514350" indent="-514350">
              <a:buAutoNum type="arabicPeriod"/>
            </a:pPr>
            <a:r>
              <a:rPr lang="ru-RU" sz="2800" b="1" dirty="0" smtClean="0"/>
              <a:t>Исследовательская работа должна  иметь проблемный характер.</a:t>
            </a:r>
          </a:p>
          <a:p>
            <a:pPr marL="514350" indent="-514350">
              <a:buAutoNum type="arabicPeriod"/>
            </a:pPr>
            <a:endParaRPr lang="ru-RU" sz="2800" b="1" dirty="0" smtClean="0"/>
          </a:p>
          <a:p>
            <a:pPr marL="514350" indent="-514350">
              <a:buAutoNum type="arabicPeriod"/>
            </a:pPr>
            <a:r>
              <a:rPr lang="ru-RU" sz="2800" b="1" dirty="0" smtClean="0"/>
              <a:t>Тематика </a:t>
            </a:r>
            <a:r>
              <a:rPr lang="ru-RU" sz="2800" b="1" dirty="0"/>
              <a:t>исследовательской </a:t>
            </a:r>
            <a:r>
              <a:rPr lang="ru-RU" sz="2800" b="1" dirty="0" smtClean="0"/>
              <a:t>работы должна быть интересной, а работа выполнимой</a:t>
            </a:r>
            <a:r>
              <a:rPr lang="ru-RU" sz="2800" b="1" i="1" dirty="0" smtClean="0"/>
              <a:t>.</a:t>
            </a:r>
            <a:r>
              <a:rPr lang="ru-RU" sz="2800" dirty="0" smtClean="0"/>
              <a:t> </a:t>
            </a:r>
          </a:p>
          <a:p>
            <a:pPr marL="514350" indent="-514350">
              <a:buAutoNum type="arabicPeriod"/>
            </a:pPr>
            <a:endParaRPr lang="ru-RU" sz="2800" dirty="0" smtClean="0"/>
          </a:p>
          <a:p>
            <a:pPr marL="514350" indent="-514350">
              <a:buAutoNum type="arabicPeriod"/>
            </a:pPr>
            <a:r>
              <a:rPr lang="ru-RU" sz="2800" b="1" dirty="0"/>
              <a:t>Цель и задачи исследовательской работы </a:t>
            </a:r>
            <a:r>
              <a:rPr lang="ru-RU" sz="2800" b="1" dirty="0" smtClean="0"/>
              <a:t>ориентированы </a:t>
            </a:r>
            <a:r>
              <a:rPr lang="ru-RU" sz="2800" b="1" dirty="0"/>
              <a:t>на </a:t>
            </a:r>
            <a:r>
              <a:rPr lang="ru-RU" sz="2800" b="1" dirty="0" smtClean="0"/>
              <a:t>получение </a:t>
            </a:r>
            <a:r>
              <a:rPr lang="ru-RU" sz="2800" b="1" dirty="0"/>
              <a:t>учащимися нового для них самих знания</a:t>
            </a:r>
            <a:r>
              <a:rPr lang="ru-RU" sz="2800" dirty="0"/>
              <a:t>. </a:t>
            </a:r>
            <a:endParaRPr lang="ru-RU" sz="2800" dirty="0" smtClean="0"/>
          </a:p>
        </p:txBody>
      </p:sp>
    </p:spTree>
    <p:extLst>
      <p:ext uri="{BB962C8B-B14F-4D97-AF65-F5344CB8AC3E}">
        <p14:creationId xmlns:p14="http://schemas.microsoft.com/office/powerpoint/2010/main" val="4144273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52525"/>
            <a:ext cx="76200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880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424936" cy="5262979"/>
          </a:xfrm>
          <a:prstGeom prst="rect">
            <a:avLst/>
          </a:prstGeom>
        </p:spPr>
        <p:txBody>
          <a:bodyPr wrap="square">
            <a:spAutoFit/>
          </a:bodyPr>
          <a:lstStyle/>
          <a:p>
            <a:pPr algn="just"/>
            <a:r>
              <a:rPr lang="ru-RU" sz="2800" dirty="0"/>
              <a:t>Это происходит постепенно, сначала самка перестает приносить потомство, затем у нее начинает вырастать мечевидный отросток. Анальный плавник превращается в </a:t>
            </a:r>
            <a:r>
              <a:rPr lang="ru-RU" sz="2800" dirty="0" err="1"/>
              <a:t>гоноподий</a:t>
            </a:r>
            <a:r>
              <a:rPr lang="ru-RU" sz="2800" dirty="0"/>
              <a:t>, изменения происходят и в строении внутренних органов. Это явление полностью еще не изучено. Считается, что мальки рыбок обладают одинаково развитыми задатками для развития, как самки, так и самца. Если это самка, то развивающийся яичник выделяет гормоны, которые влияют на формирование тела и органов, присущих самке.</a:t>
            </a:r>
          </a:p>
        </p:txBody>
      </p:sp>
    </p:spTree>
    <p:extLst>
      <p:ext uri="{BB962C8B-B14F-4D97-AF65-F5344CB8AC3E}">
        <p14:creationId xmlns:p14="http://schemas.microsoft.com/office/powerpoint/2010/main" val="891786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7147" y="332656"/>
            <a:ext cx="8280920" cy="4031873"/>
          </a:xfrm>
          <a:prstGeom prst="rect">
            <a:avLst/>
          </a:prstGeom>
        </p:spPr>
        <p:txBody>
          <a:bodyPr wrap="square">
            <a:spAutoFit/>
          </a:bodyPr>
          <a:lstStyle/>
          <a:p>
            <a:pPr algn="just"/>
            <a:r>
              <a:rPr lang="ru-RU" sz="3200" dirty="0"/>
              <a:t>Однако по неясным до сих пор причинам иногда выделение гормонов яичников резко снижается или прекращается совсем. Тогда задатки самца, которые ранее были угнетены, начинают проявляться сильнее, в результате чего происходит половое превращение –  самка превращается в самца</a:t>
            </a:r>
            <a:r>
              <a:rPr lang="ru-RU" sz="3200" dirty="0" smtClean="0"/>
              <a:t>...»</a:t>
            </a:r>
            <a:endParaRPr lang="ru-RU" sz="3200" dirty="0"/>
          </a:p>
          <a:p>
            <a:pPr algn="just"/>
            <a:r>
              <a:rPr lang="ru-RU" sz="3200" dirty="0"/>
              <a:t> </a:t>
            </a:r>
          </a:p>
        </p:txBody>
      </p:sp>
    </p:spTree>
    <p:extLst>
      <p:ext uri="{BB962C8B-B14F-4D97-AF65-F5344CB8AC3E}">
        <p14:creationId xmlns:p14="http://schemas.microsoft.com/office/powerpoint/2010/main" val="3162812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233" y="511130"/>
            <a:ext cx="8352928" cy="4524315"/>
          </a:xfrm>
          <a:prstGeom prst="rect">
            <a:avLst/>
          </a:prstGeom>
        </p:spPr>
        <p:txBody>
          <a:bodyPr wrap="square">
            <a:spAutoFit/>
          </a:bodyPr>
          <a:lstStyle/>
          <a:p>
            <a:pPr algn="just"/>
            <a:r>
              <a:rPr lang="ru-RU" sz="3200" b="1" dirty="0"/>
              <a:t>Проблема исследования,</a:t>
            </a:r>
            <a:r>
              <a:rPr lang="ru-RU" sz="3200" dirty="0"/>
              <a:t> которую можно выявить </a:t>
            </a:r>
            <a:r>
              <a:rPr lang="ru-RU" sz="3200" dirty="0" smtClean="0"/>
              <a:t>данному тексту</a:t>
            </a:r>
            <a:r>
              <a:rPr lang="ru-RU" sz="3200" dirty="0"/>
              <a:t>, может быть сформулирована </a:t>
            </a:r>
            <a:r>
              <a:rPr lang="ru-RU" sz="3200" dirty="0" smtClean="0"/>
              <a:t>как: </a:t>
            </a:r>
            <a:r>
              <a:rPr lang="ru-RU" sz="3200" i="1" dirty="0"/>
              <a:t>«Способность самок меченосца к реверсивному гермафродитизму при изменении определенных условий следы, запускающих механизм данного процесса».</a:t>
            </a:r>
            <a:r>
              <a:rPr lang="ru-RU" sz="3200" dirty="0"/>
              <a:t> </a:t>
            </a:r>
            <a:endParaRPr lang="ru-RU" sz="3200" dirty="0" smtClean="0"/>
          </a:p>
          <a:p>
            <a:pPr algn="just"/>
            <a:r>
              <a:rPr lang="ru-RU" sz="3200" dirty="0" smtClean="0"/>
              <a:t>Однако в  </a:t>
            </a:r>
            <a:r>
              <a:rPr lang="ru-RU" sz="3200" dirty="0"/>
              <a:t>такой формулировке содержатся неточности и лишние, несущественные слова и словосочетания.</a:t>
            </a:r>
          </a:p>
        </p:txBody>
      </p:sp>
    </p:spTree>
    <p:extLst>
      <p:ext uri="{BB962C8B-B14F-4D97-AF65-F5344CB8AC3E}">
        <p14:creationId xmlns:p14="http://schemas.microsoft.com/office/powerpoint/2010/main" val="348200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80728"/>
            <a:ext cx="8568952" cy="3046988"/>
          </a:xfrm>
          <a:prstGeom prst="rect">
            <a:avLst/>
          </a:prstGeom>
        </p:spPr>
        <p:txBody>
          <a:bodyPr wrap="square">
            <a:spAutoFit/>
          </a:bodyPr>
          <a:lstStyle/>
          <a:p>
            <a:r>
              <a:rPr lang="ru-RU" sz="3200" dirty="0" smtClean="0"/>
              <a:t>Более правильная </a:t>
            </a:r>
            <a:r>
              <a:rPr lang="ru-RU" sz="3200" b="1" dirty="0" smtClean="0"/>
              <a:t>формулировка темы</a:t>
            </a:r>
            <a:r>
              <a:rPr lang="ru-RU" sz="3200" dirty="0" smtClean="0"/>
              <a:t>: </a:t>
            </a:r>
            <a:r>
              <a:rPr lang="ru-RU" sz="3200" b="1" i="1" dirty="0" smtClean="0"/>
              <a:t>«Установление внешних стимулов к смене половой принадлежности у самок меченосца» </a:t>
            </a:r>
            <a:r>
              <a:rPr lang="ru-RU" sz="3200" i="1" dirty="0" smtClean="0"/>
              <a:t>или: </a:t>
            </a:r>
          </a:p>
          <a:p>
            <a:r>
              <a:rPr lang="ru-RU" sz="3200" i="1" dirty="0" smtClean="0"/>
              <a:t>«</a:t>
            </a:r>
            <a:r>
              <a:rPr lang="ru-RU" sz="3200" b="1" i="1" dirty="0" smtClean="0"/>
              <a:t>Пусковой механизм реверсивного гермафродитизма у самок меченосца».</a:t>
            </a:r>
            <a:endParaRPr lang="ru-RU" sz="3200" b="1" i="1" dirty="0"/>
          </a:p>
        </p:txBody>
      </p:sp>
    </p:spTree>
    <p:extLst>
      <p:ext uri="{BB962C8B-B14F-4D97-AF65-F5344CB8AC3E}">
        <p14:creationId xmlns:p14="http://schemas.microsoft.com/office/powerpoint/2010/main" val="3718733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064896" cy="5570756"/>
          </a:xfrm>
          <a:prstGeom prst="rect">
            <a:avLst/>
          </a:prstGeom>
        </p:spPr>
        <p:txBody>
          <a:bodyPr wrap="square">
            <a:spAutoFit/>
          </a:bodyPr>
          <a:lstStyle/>
          <a:p>
            <a:r>
              <a:rPr lang="ru-RU" sz="3200" b="1" i="1" dirty="0" smtClean="0">
                <a:solidFill>
                  <a:srgbClr val="0070C0"/>
                </a:solidFill>
              </a:rPr>
              <a:t>Контрольные вопросы для закрепления знаний и умений учащихся определять тему исследования:</a:t>
            </a:r>
            <a:endParaRPr lang="ru-RU" sz="3200" dirty="0" smtClean="0"/>
          </a:p>
          <a:p>
            <a:r>
              <a:rPr lang="ru-RU" sz="3200" dirty="0" smtClean="0"/>
              <a:t>1.	</a:t>
            </a:r>
            <a:r>
              <a:rPr lang="ru-RU" sz="2800" dirty="0" smtClean="0"/>
              <a:t>Почему ученые уделяют большое внимание названию своего исследования?</a:t>
            </a:r>
          </a:p>
          <a:p>
            <a:r>
              <a:rPr lang="ru-RU" sz="2800" dirty="0" smtClean="0"/>
              <a:t>2.	Как вы думаете, почему тема исследования должна отражать проблему исследования?</a:t>
            </a:r>
          </a:p>
          <a:p>
            <a:r>
              <a:rPr lang="ru-RU" sz="2800" dirty="0" smtClean="0"/>
              <a:t>3.	Язык отрывков статей, предложенных вам для обсуждения, далек от научного. Как вы считаете, почему?</a:t>
            </a:r>
            <a:endParaRPr lang="ru-RU" sz="2800" dirty="0"/>
          </a:p>
        </p:txBody>
      </p:sp>
    </p:spTree>
    <p:extLst>
      <p:ext uri="{BB962C8B-B14F-4D97-AF65-F5344CB8AC3E}">
        <p14:creationId xmlns:p14="http://schemas.microsoft.com/office/powerpoint/2010/main" val="4113845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136903" cy="523220"/>
          </a:xfrm>
          <a:prstGeom prst="rect">
            <a:avLst/>
          </a:prstGeom>
        </p:spPr>
        <p:txBody>
          <a:bodyPr wrap="square">
            <a:spAutoFit/>
          </a:bodyPr>
          <a:lstStyle/>
          <a:p>
            <a:r>
              <a:rPr lang="ru-RU" sz="2800" dirty="0"/>
              <a:t> </a:t>
            </a:r>
            <a:r>
              <a:rPr lang="ru-RU" sz="2800" b="1" i="1" dirty="0"/>
              <a:t>Как сформулировать цель исследования</a:t>
            </a:r>
            <a:endParaRPr lang="ru-RU" sz="2800" dirty="0"/>
          </a:p>
        </p:txBody>
      </p:sp>
      <p:sp>
        <p:nvSpPr>
          <p:cNvPr id="3" name="Прямоугольник 2"/>
          <p:cNvSpPr/>
          <p:nvPr/>
        </p:nvSpPr>
        <p:spPr>
          <a:xfrm>
            <a:off x="395536" y="1028343"/>
            <a:ext cx="8352928" cy="5693866"/>
          </a:xfrm>
          <a:prstGeom prst="rect">
            <a:avLst/>
          </a:prstGeom>
        </p:spPr>
        <p:txBody>
          <a:bodyPr wrap="square">
            <a:spAutoFit/>
          </a:bodyPr>
          <a:lstStyle/>
          <a:p>
            <a:r>
              <a:rPr lang="ru-RU" sz="2800" dirty="0" smtClean="0"/>
              <a:t>Цель по формулировке близка к выражению темы исследования. Но цель более конкретна, содержательна и направлена на получение научного продукта. </a:t>
            </a:r>
          </a:p>
          <a:p>
            <a:pPr algn="just"/>
            <a:r>
              <a:rPr lang="ru-RU" sz="2800" dirty="0" smtClean="0"/>
              <a:t>Обычно формулировка цели начинается со слов-глаголов, отвечающих на вопрос: «Что я хочу сделать?». Например, выявить, определить характеристики (свойства, качества), систематизировать, классифицировать, обосновать, разработать, сконструировать, доказать, обнаружить, показать, раскрыть, сформулировать закономерность, найти, установить, уточнить, обобщить, предложить и т. д.</a:t>
            </a:r>
            <a:endParaRPr lang="ru-RU" sz="2800" dirty="0"/>
          </a:p>
        </p:txBody>
      </p:sp>
    </p:spTree>
    <p:extLst>
      <p:ext uri="{BB962C8B-B14F-4D97-AF65-F5344CB8AC3E}">
        <p14:creationId xmlns:p14="http://schemas.microsoft.com/office/powerpoint/2010/main" val="2956287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568952" cy="4832092"/>
          </a:xfrm>
          <a:prstGeom prst="rect">
            <a:avLst/>
          </a:prstGeom>
        </p:spPr>
        <p:txBody>
          <a:bodyPr wrap="square">
            <a:spAutoFit/>
          </a:bodyPr>
          <a:lstStyle/>
          <a:p>
            <a:r>
              <a:rPr lang="ru-RU" sz="2800" b="1" u="sng" dirty="0"/>
              <a:t>Задание, направленное на формирование умения формулировать цель исследования:</a:t>
            </a:r>
            <a:endParaRPr lang="ru-RU" sz="2800" b="1" dirty="0"/>
          </a:p>
          <a:p>
            <a:r>
              <a:rPr lang="ru-RU" sz="2800" dirty="0"/>
              <a:t>П</a:t>
            </a:r>
            <a:r>
              <a:rPr lang="ru-RU" sz="2800" dirty="0" smtClean="0"/>
              <a:t>рочитайте </a:t>
            </a:r>
            <a:r>
              <a:rPr lang="ru-RU" sz="2800" dirty="0"/>
              <a:t>и осмыслите следующий текст. Какую исследовательскую проблему можно сформулировать на основе этого текста? Сформулируйте цель исследования</a:t>
            </a:r>
            <a:r>
              <a:rPr lang="ru-RU" sz="2800" dirty="0" smtClean="0"/>
              <a:t>.</a:t>
            </a:r>
            <a:endParaRPr lang="ru-RU" sz="2800" dirty="0"/>
          </a:p>
          <a:p>
            <a:pPr algn="just"/>
            <a:r>
              <a:rPr lang="ru-RU" sz="2800" i="1" dirty="0"/>
              <a:t>Опавшие листья и остатки растительности перерабатываются муравьями, термитами и дождевыми червями, но кто делает это в периодически затопляемых тропических лесах? Крабы, обитающие на суше. </a:t>
            </a:r>
            <a:endParaRPr lang="ru-RU" sz="2800" dirty="0"/>
          </a:p>
        </p:txBody>
      </p:sp>
    </p:spTree>
    <p:extLst>
      <p:ext uri="{BB962C8B-B14F-4D97-AF65-F5344CB8AC3E}">
        <p14:creationId xmlns:p14="http://schemas.microsoft.com/office/powerpoint/2010/main" val="2189745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176338"/>
            <a:ext cx="58864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324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02359"/>
            <a:ext cx="8280920" cy="5262979"/>
          </a:xfrm>
          <a:prstGeom prst="rect">
            <a:avLst/>
          </a:prstGeom>
        </p:spPr>
        <p:txBody>
          <a:bodyPr wrap="square">
            <a:spAutoFit/>
          </a:bodyPr>
          <a:lstStyle/>
          <a:p>
            <a:pPr algn="just"/>
            <a:r>
              <a:rPr lang="ru-RU" sz="2400" i="1" dirty="0"/>
              <a:t>Экологи из </a:t>
            </a:r>
            <a:r>
              <a:rPr lang="ru-RU" sz="2400" i="1" dirty="0" err="1"/>
              <a:t>мичиганского</a:t>
            </a:r>
            <a:r>
              <a:rPr lang="ru-RU" sz="2400" i="1" dirty="0"/>
              <a:t> университета (США) были удивлены, что на значительном участке леса тихоокеанского побережья Коста-Рики нет опавшей листвы, зато много больших нор. Ночью они увидели, как из них выбирались крабы – по подсчетам, около 60000 на гектар, - и собирали опавшую листву, плоды и саженцы, унося все это на дно своих нор метровой глубины. Работа этих 20-сантиметровых крабов, у которых жабры приспособлены для дыхания на суше и которые лишь периодически уходят в море для размножения, отчасти помогает питанию глубоко укорененных деревьев. Ученые считают, что  деятельность этих существ обеспечивает экологическое равновесие леса.</a:t>
            </a:r>
            <a:endParaRPr lang="ru-RU" sz="2400" dirty="0"/>
          </a:p>
        </p:txBody>
      </p:sp>
    </p:spTree>
    <p:extLst>
      <p:ext uri="{BB962C8B-B14F-4D97-AF65-F5344CB8AC3E}">
        <p14:creationId xmlns:p14="http://schemas.microsoft.com/office/powerpoint/2010/main" val="572507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6581" y="363915"/>
            <a:ext cx="8568952" cy="5878532"/>
          </a:xfrm>
          <a:prstGeom prst="rect">
            <a:avLst/>
          </a:prstGeom>
        </p:spPr>
        <p:txBody>
          <a:bodyPr wrap="square">
            <a:spAutoFit/>
          </a:bodyPr>
          <a:lstStyle/>
          <a:p>
            <a:pPr algn="ctr"/>
            <a:r>
              <a:rPr lang="ru-RU" sz="3200" b="1" i="1" dirty="0" smtClean="0">
                <a:solidFill>
                  <a:srgbClr val="0070C0"/>
                </a:solidFill>
              </a:rPr>
              <a:t>Требования к организации исследовательской работы школьников</a:t>
            </a:r>
          </a:p>
          <a:p>
            <a:r>
              <a:rPr lang="ru-RU" sz="2800" b="1" dirty="0" smtClean="0"/>
              <a:t>4.</a:t>
            </a:r>
            <a:r>
              <a:rPr lang="ru-RU" sz="2800" b="1" i="1" dirty="0" smtClean="0"/>
              <a:t> </a:t>
            </a:r>
            <a:r>
              <a:rPr lang="ru-RU" sz="2800" b="1" dirty="0"/>
              <a:t>В исследовании важно выделить рабочую гипотезу, которая тесно связана с целью</a:t>
            </a:r>
            <a:r>
              <a:rPr lang="ru-RU" sz="2800" b="1" dirty="0" smtClean="0"/>
              <a:t>.</a:t>
            </a:r>
          </a:p>
          <a:p>
            <a:r>
              <a:rPr lang="ru-RU" sz="2800" b="1" dirty="0"/>
              <a:t>5. Исследовательская работа включает в себя обзор и анализ литературы по выбранной теме</a:t>
            </a:r>
            <a:r>
              <a:rPr lang="ru-RU" sz="2800" dirty="0"/>
              <a:t>. </a:t>
            </a:r>
          </a:p>
          <a:p>
            <a:r>
              <a:rPr lang="ru-RU" sz="2800" b="1" dirty="0" smtClean="0">
                <a:effectLst/>
                <a:ea typeface="Times New Roman"/>
                <a:cs typeface="Times New Roman"/>
              </a:rPr>
              <a:t>6. В ходе исследования проводится эксперимент. </a:t>
            </a:r>
          </a:p>
          <a:p>
            <a:r>
              <a:rPr lang="ru-RU" sz="2800" b="1" dirty="0" smtClean="0">
                <a:ea typeface="Times New Roman"/>
                <a:cs typeface="Times New Roman"/>
              </a:rPr>
              <a:t>7. </a:t>
            </a:r>
            <a:r>
              <a:rPr lang="ru-RU" sz="2800" b="1" dirty="0" smtClean="0">
                <a:effectLst/>
                <a:ea typeface="Times New Roman"/>
                <a:cs typeface="Times New Roman"/>
              </a:rPr>
              <a:t>Полученные результаты исследования подлежат обработке, анализу и интерпретации.</a:t>
            </a:r>
          </a:p>
        </p:txBody>
      </p:sp>
    </p:spTree>
    <p:extLst>
      <p:ext uri="{BB962C8B-B14F-4D97-AF65-F5344CB8AC3E}">
        <p14:creationId xmlns:p14="http://schemas.microsoft.com/office/powerpoint/2010/main" val="3644332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4345"/>
            <a:ext cx="8496944" cy="5262979"/>
          </a:xfrm>
          <a:prstGeom prst="rect">
            <a:avLst/>
          </a:prstGeom>
        </p:spPr>
        <p:txBody>
          <a:bodyPr wrap="square">
            <a:spAutoFit/>
          </a:bodyPr>
          <a:lstStyle/>
          <a:p>
            <a:pPr algn="just"/>
            <a:r>
              <a:rPr lang="ru-RU" sz="2800" b="1" dirty="0"/>
              <a:t>Т</a:t>
            </a:r>
            <a:r>
              <a:rPr lang="ru-RU" sz="2800" b="1" dirty="0" smtClean="0"/>
              <a:t>рудности</a:t>
            </a:r>
            <a:r>
              <a:rPr lang="ru-RU" sz="2800" b="1" dirty="0"/>
              <a:t>, которые могут возникнуть </a:t>
            </a:r>
            <a:r>
              <a:rPr lang="ru-RU" sz="2800" b="1" dirty="0" smtClean="0"/>
              <a:t>при </a:t>
            </a:r>
            <a:r>
              <a:rPr lang="ru-RU" sz="2800" b="1" dirty="0"/>
              <a:t>определении цели </a:t>
            </a:r>
            <a:r>
              <a:rPr lang="ru-RU" sz="2800" b="1" dirty="0" smtClean="0"/>
              <a:t>исследования:</a:t>
            </a:r>
            <a:endParaRPr lang="ru-RU" sz="2800" b="1" dirty="0"/>
          </a:p>
          <a:p>
            <a:pPr algn="just"/>
            <a:r>
              <a:rPr lang="ru-RU" sz="2800" dirty="0"/>
              <a:t>1. Если в качестве </a:t>
            </a:r>
            <a:r>
              <a:rPr lang="ru-RU" sz="2800" dirty="0" smtClean="0"/>
              <a:t>основной цели поставить анализ текста, </a:t>
            </a:r>
            <a:r>
              <a:rPr lang="ru-RU" sz="2800" dirty="0"/>
              <a:t>то </a:t>
            </a:r>
            <a:r>
              <a:rPr lang="ru-RU" sz="2800" dirty="0" smtClean="0"/>
              <a:t>усилие </a:t>
            </a:r>
            <a:r>
              <a:rPr lang="ru-RU" sz="2800" dirty="0"/>
              <a:t>непродуктивно: </a:t>
            </a:r>
            <a:r>
              <a:rPr lang="ru-RU" sz="2800" dirty="0" smtClean="0"/>
              <a:t>(нового </a:t>
            </a:r>
            <a:r>
              <a:rPr lang="ru-RU" sz="2800" dirty="0"/>
              <a:t>знания </a:t>
            </a:r>
            <a:r>
              <a:rPr lang="ru-RU" sz="2800" dirty="0" smtClean="0"/>
              <a:t>не приобретете) В </a:t>
            </a:r>
            <a:r>
              <a:rPr lang="ru-RU" sz="2800" dirty="0"/>
              <a:t>данном случае цель исследования подменяется практической деятельностью.</a:t>
            </a:r>
          </a:p>
          <a:p>
            <a:pPr algn="just"/>
            <a:r>
              <a:rPr lang="ru-RU" sz="2800" dirty="0"/>
              <a:t>2. Нельзя ставить </a:t>
            </a:r>
            <a:r>
              <a:rPr lang="ru-RU" sz="2800" dirty="0" smtClean="0"/>
              <a:t>недостижимые </a:t>
            </a:r>
            <a:r>
              <a:rPr lang="ru-RU" sz="2800" dirty="0"/>
              <a:t>цели, то есть, например, выяснить ассенизирующую роль крабов в экосистемах тропических прибрежных </a:t>
            </a:r>
            <a:r>
              <a:rPr lang="ru-RU" sz="2800" dirty="0" smtClean="0"/>
              <a:t>лесов.</a:t>
            </a:r>
            <a:endParaRPr lang="ru-RU" sz="2800" dirty="0"/>
          </a:p>
          <a:p>
            <a:pPr algn="just"/>
            <a:r>
              <a:rPr lang="ru-RU" sz="2800" dirty="0"/>
              <a:t>3. Не стоит нацеливаться на исследование жизнедеятельности прибрежных крабов данного вида. </a:t>
            </a:r>
          </a:p>
        </p:txBody>
      </p:sp>
    </p:spTree>
    <p:extLst>
      <p:ext uri="{BB962C8B-B14F-4D97-AF65-F5344CB8AC3E}">
        <p14:creationId xmlns:p14="http://schemas.microsoft.com/office/powerpoint/2010/main" val="2229368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8496944" cy="4832092"/>
          </a:xfrm>
          <a:prstGeom prst="rect">
            <a:avLst/>
          </a:prstGeom>
        </p:spPr>
        <p:txBody>
          <a:bodyPr wrap="square">
            <a:spAutoFit/>
          </a:bodyPr>
          <a:lstStyle/>
          <a:p>
            <a:pPr algn="just"/>
            <a:r>
              <a:rPr lang="ru-RU" sz="2800" dirty="0"/>
              <a:t>К</a:t>
            </a:r>
            <a:r>
              <a:rPr lang="ru-RU" sz="2800" dirty="0" smtClean="0"/>
              <a:t> </a:t>
            </a:r>
            <a:r>
              <a:rPr lang="ru-RU" sz="2800" dirty="0"/>
              <a:t>определению </a:t>
            </a:r>
            <a:r>
              <a:rPr lang="ru-RU" sz="2800" b="1" dirty="0"/>
              <a:t>цели исследования </a:t>
            </a:r>
            <a:r>
              <a:rPr lang="ru-RU" sz="2800" dirty="0"/>
              <a:t>должны быть предъявлены такие </a:t>
            </a:r>
            <a:r>
              <a:rPr lang="ru-RU" sz="2800" b="1" i="1" dirty="0"/>
              <a:t>требования</a:t>
            </a:r>
            <a:r>
              <a:rPr lang="ru-RU" sz="2800" dirty="0"/>
              <a:t>, как </a:t>
            </a:r>
            <a:r>
              <a:rPr lang="ru-RU" sz="2800" b="1" i="1" dirty="0"/>
              <a:t>научная продуктивность, реальность (достижимость), новизна</a:t>
            </a:r>
            <a:r>
              <a:rPr lang="ru-RU" sz="2800" dirty="0"/>
              <a:t>. </a:t>
            </a:r>
            <a:endParaRPr lang="ru-RU" sz="2800" dirty="0" smtClean="0"/>
          </a:p>
          <a:p>
            <a:pPr algn="just"/>
            <a:r>
              <a:rPr lang="ru-RU" sz="2800" dirty="0"/>
              <a:t>Цель данного </a:t>
            </a:r>
            <a:r>
              <a:rPr lang="ru-RU" sz="2800" dirty="0" smtClean="0"/>
              <a:t>исследования направлена </a:t>
            </a:r>
            <a:r>
              <a:rPr lang="ru-RU" sz="2800" dirty="0"/>
              <a:t>на доказательство того, что крабы играют роль утилизаторов и </a:t>
            </a:r>
            <a:r>
              <a:rPr lang="ru-RU" sz="2800" dirty="0" smtClean="0"/>
              <a:t>обеспечивают </a:t>
            </a:r>
            <a:r>
              <a:rPr lang="ru-RU" sz="2800" dirty="0"/>
              <a:t>экологическое равновесие в прибрежных лесах Коста-Рики, может звучать следующим образом: </a:t>
            </a:r>
            <a:r>
              <a:rPr lang="ru-RU" sz="2800" i="1" dirty="0"/>
              <a:t>«Установление ассенизирующей функции крабов в экосистемах тихоокеанского побережья Коста-Рики».</a:t>
            </a:r>
          </a:p>
        </p:txBody>
      </p:sp>
    </p:spTree>
    <p:extLst>
      <p:ext uri="{BB962C8B-B14F-4D97-AF65-F5344CB8AC3E}">
        <p14:creationId xmlns:p14="http://schemas.microsoft.com/office/powerpoint/2010/main" val="1322677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352928" cy="4401205"/>
          </a:xfrm>
          <a:prstGeom prst="rect">
            <a:avLst/>
          </a:prstGeom>
        </p:spPr>
        <p:txBody>
          <a:bodyPr wrap="square">
            <a:spAutoFit/>
          </a:bodyPr>
          <a:lstStyle/>
          <a:p>
            <a:pPr algn="just"/>
            <a:r>
              <a:rPr lang="ru-RU" sz="2800" b="1" u="sng" dirty="0"/>
              <a:t>Контрольные вопросы для закрепления знаний </a:t>
            </a:r>
            <a:r>
              <a:rPr lang="ru-RU" sz="2800" b="1" u="sng" dirty="0" smtClean="0"/>
              <a:t>учащихся о формулировке цели исследования:</a:t>
            </a:r>
            <a:endParaRPr lang="ru-RU" sz="2800" b="1" u="sng" dirty="0"/>
          </a:p>
          <a:p>
            <a:pPr algn="just"/>
            <a:r>
              <a:rPr lang="ru-RU" sz="2800" dirty="0"/>
              <a:t>1. Чем формулировка цели исследования отличается от формулировки темы?</a:t>
            </a:r>
          </a:p>
          <a:p>
            <a:pPr algn="just"/>
            <a:r>
              <a:rPr lang="ru-RU" sz="2800" dirty="0"/>
              <a:t>2. Какими свойствами должна обладать цель исследования?</a:t>
            </a:r>
          </a:p>
          <a:p>
            <a:pPr algn="just"/>
            <a:r>
              <a:rPr lang="ru-RU" sz="2800" dirty="0"/>
              <a:t>3. Цель формулируется, исходя из актуальности и темы исследования. А может ли быть наоборот (формулировка темы исследования на основе его цели)? Дайте обоснованный ответ. </a:t>
            </a:r>
          </a:p>
        </p:txBody>
      </p:sp>
    </p:spTree>
    <p:extLst>
      <p:ext uri="{BB962C8B-B14F-4D97-AF65-F5344CB8AC3E}">
        <p14:creationId xmlns:p14="http://schemas.microsoft.com/office/powerpoint/2010/main" val="15463420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332656"/>
            <a:ext cx="7128792" cy="1077218"/>
          </a:xfrm>
          <a:prstGeom prst="rect">
            <a:avLst/>
          </a:prstGeom>
        </p:spPr>
        <p:txBody>
          <a:bodyPr wrap="square">
            <a:spAutoFit/>
          </a:bodyPr>
          <a:lstStyle/>
          <a:p>
            <a:pPr algn="ctr"/>
            <a:r>
              <a:rPr lang="ru-RU" sz="3200" b="1" i="1" dirty="0">
                <a:solidFill>
                  <a:srgbClr val="0070C0"/>
                </a:solidFill>
              </a:rPr>
              <a:t>Объект и предмет исследования</a:t>
            </a:r>
            <a:endParaRPr lang="ru-RU" sz="3200" dirty="0">
              <a:solidFill>
                <a:srgbClr val="0070C0"/>
              </a:solidFill>
            </a:endParaRPr>
          </a:p>
        </p:txBody>
      </p:sp>
      <p:sp>
        <p:nvSpPr>
          <p:cNvPr id="3" name="Прямоугольник 2"/>
          <p:cNvSpPr/>
          <p:nvPr/>
        </p:nvSpPr>
        <p:spPr>
          <a:xfrm>
            <a:off x="395536" y="1443841"/>
            <a:ext cx="8424936" cy="4832092"/>
          </a:xfrm>
          <a:prstGeom prst="rect">
            <a:avLst/>
          </a:prstGeom>
        </p:spPr>
        <p:txBody>
          <a:bodyPr wrap="square">
            <a:spAutoFit/>
          </a:bodyPr>
          <a:lstStyle/>
          <a:p>
            <a:r>
              <a:rPr lang="ru-RU" sz="2800" b="1" dirty="0"/>
              <a:t>Объект исследования </a:t>
            </a:r>
            <a:r>
              <a:rPr lang="ru-RU" sz="2800" dirty="0"/>
              <a:t>требует предварительного тщательного и всестороннего изучения. </a:t>
            </a:r>
          </a:p>
          <a:p>
            <a:r>
              <a:rPr lang="ru-RU" sz="2800" dirty="0"/>
              <a:t>Та сторона объекта, которая интересует ученого и которую он намерился исследовать, называется </a:t>
            </a:r>
            <a:r>
              <a:rPr lang="ru-RU" sz="2800" b="1" i="1" dirty="0"/>
              <a:t>предметом исследования</a:t>
            </a:r>
            <a:r>
              <a:rPr lang="ru-RU" sz="2800" dirty="0"/>
              <a:t>.</a:t>
            </a:r>
          </a:p>
          <a:p>
            <a:r>
              <a:rPr lang="ru-RU" sz="2800" dirty="0"/>
              <a:t>В качестве предмета исследования можно выбрать не само явление (которое есть объект), а только отдельные его характеристики, некоторые стороны, процессы, свойства, или взаимосвязи явлений (объектов). Предмет исследователь всегда ищет в объекте. </a:t>
            </a:r>
          </a:p>
        </p:txBody>
      </p:sp>
    </p:spTree>
    <p:extLst>
      <p:ext uri="{BB962C8B-B14F-4D97-AF65-F5344CB8AC3E}">
        <p14:creationId xmlns:p14="http://schemas.microsoft.com/office/powerpoint/2010/main" val="1392038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92696"/>
            <a:ext cx="8496944" cy="5693866"/>
          </a:xfrm>
          <a:prstGeom prst="rect">
            <a:avLst/>
          </a:prstGeom>
        </p:spPr>
        <p:txBody>
          <a:bodyPr wrap="square">
            <a:spAutoFit/>
          </a:bodyPr>
          <a:lstStyle/>
          <a:p>
            <a:pPr algn="just"/>
            <a:r>
              <a:rPr lang="ru-RU" sz="2800" b="1" dirty="0" smtClean="0">
                <a:solidFill>
                  <a:srgbClr val="0070C0"/>
                </a:solidFill>
              </a:rPr>
              <a:t>Задание: Изучите </a:t>
            </a:r>
            <a:r>
              <a:rPr lang="ru-RU" sz="2800" b="1" dirty="0">
                <a:solidFill>
                  <a:srgbClr val="0070C0"/>
                </a:solidFill>
              </a:rPr>
              <a:t>предложенный текст.  Назовите объект и предмет исследования. </a:t>
            </a:r>
            <a:endParaRPr lang="ru-RU" sz="2800" dirty="0">
              <a:solidFill>
                <a:srgbClr val="0070C0"/>
              </a:solidFill>
            </a:endParaRPr>
          </a:p>
          <a:p>
            <a:pPr algn="just"/>
            <a:r>
              <a:rPr lang="ru-RU" sz="2800" dirty="0"/>
              <a:t>… </a:t>
            </a:r>
            <a:r>
              <a:rPr lang="ru-RU" sz="2800" i="1" dirty="0"/>
              <a:t>Наиболее крупными относительно размеров тела глазами в мире позвоночных обладают птицы. Но они не производят такого впечатления, потому что большая часть глаз скрыта внутри черепа, а в разрезе видна лишь малая доля глазного яблока. Птенцы появляются на свет с крупными глазами, но потом их глаза меняют форму. По остроте зрения птицы не имеют себе равных. У одних – глаза играют роль бинокля, другим – служат в качестве микроскопа. </a:t>
            </a:r>
          </a:p>
        </p:txBody>
      </p:sp>
    </p:spTree>
    <p:extLst>
      <p:ext uri="{BB962C8B-B14F-4D97-AF65-F5344CB8AC3E}">
        <p14:creationId xmlns:p14="http://schemas.microsoft.com/office/powerpoint/2010/main" val="1588469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0588"/>
            <a:ext cx="762000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185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136904" cy="6124754"/>
          </a:xfrm>
          <a:prstGeom prst="rect">
            <a:avLst/>
          </a:prstGeom>
        </p:spPr>
        <p:txBody>
          <a:bodyPr wrap="square">
            <a:spAutoFit/>
          </a:bodyPr>
          <a:lstStyle/>
          <a:p>
            <a:pPr algn="just"/>
            <a:r>
              <a:rPr lang="ru-RU" sz="2800" i="1" dirty="0"/>
              <a:t>Хищные птицы, как правило, дальнозоркие. Гриф-стервятник, высматривая падаль, парит над саванной на высоте четырех тысяч метров. Приспособление к видению с такой высоты обеспечивается за счет рефлекторного  изменения формы глаза, который приобретает  цилиндрическую форму. Глаза синицы же, наоборот, становятся сплющенными, что обеспечивает возможность обнаружить мельчайшие личинки насекомых, составляющие пищевой рацион птицы.</a:t>
            </a:r>
          </a:p>
          <a:p>
            <a:pPr algn="just"/>
            <a:r>
              <a:rPr lang="ru-RU" sz="2800" i="1" dirty="0"/>
              <a:t>Количество светочувствительных клеток (фоторецепторов) в сетчатке глаза птиц больше даже чем у млекопитающих!…</a:t>
            </a:r>
          </a:p>
        </p:txBody>
      </p:sp>
    </p:spTree>
    <p:extLst>
      <p:ext uri="{BB962C8B-B14F-4D97-AF65-F5344CB8AC3E}">
        <p14:creationId xmlns:p14="http://schemas.microsoft.com/office/powerpoint/2010/main" val="2384170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424936" cy="6001643"/>
          </a:xfrm>
          <a:prstGeom prst="rect">
            <a:avLst/>
          </a:prstGeom>
        </p:spPr>
        <p:txBody>
          <a:bodyPr wrap="square">
            <a:spAutoFit/>
          </a:bodyPr>
          <a:lstStyle/>
          <a:p>
            <a:pPr algn="just"/>
            <a:r>
              <a:rPr lang="ru-RU" sz="3200" b="1" dirty="0">
                <a:solidFill>
                  <a:srgbClr val="0070C0"/>
                </a:solidFill>
              </a:rPr>
              <a:t>О</a:t>
            </a:r>
            <a:r>
              <a:rPr lang="ru-RU" sz="3200" b="1" dirty="0" smtClean="0">
                <a:solidFill>
                  <a:srgbClr val="0070C0"/>
                </a:solidFill>
              </a:rPr>
              <a:t>бъект </a:t>
            </a:r>
            <a:r>
              <a:rPr lang="ru-RU" sz="3200" b="1" dirty="0">
                <a:solidFill>
                  <a:srgbClr val="0070C0"/>
                </a:solidFill>
              </a:rPr>
              <a:t>данного исследования </a:t>
            </a:r>
            <a:r>
              <a:rPr lang="ru-RU" sz="3200" dirty="0"/>
              <a:t>можно определить, как: </a:t>
            </a:r>
            <a:endParaRPr lang="ru-RU" sz="3200" dirty="0" smtClean="0"/>
          </a:p>
          <a:p>
            <a:pPr algn="just"/>
            <a:r>
              <a:rPr lang="ru-RU" sz="3200" i="1" dirty="0" smtClean="0"/>
              <a:t>«</a:t>
            </a:r>
            <a:r>
              <a:rPr lang="ru-RU" sz="3200" i="1" dirty="0"/>
              <a:t>Орган зрения некоторых хищных птиц (на примере грифа-стервятника и синицы</a:t>
            </a:r>
            <a:r>
              <a:rPr lang="ru-RU" sz="3200" i="1" dirty="0" smtClean="0"/>
              <a:t>)».</a:t>
            </a:r>
            <a:r>
              <a:rPr lang="ru-RU" sz="3200" dirty="0" smtClean="0"/>
              <a:t> </a:t>
            </a:r>
          </a:p>
          <a:p>
            <a:pPr algn="just"/>
            <a:r>
              <a:rPr lang="ru-RU" sz="3200" dirty="0" smtClean="0"/>
              <a:t>Тогда </a:t>
            </a:r>
            <a:r>
              <a:rPr lang="ru-RU" sz="3200" b="1" dirty="0"/>
              <a:t>предмет  исследования </a:t>
            </a:r>
            <a:r>
              <a:rPr lang="ru-RU" sz="3200" dirty="0"/>
              <a:t>нужно </a:t>
            </a:r>
            <a:r>
              <a:rPr lang="ru-RU" sz="3200" dirty="0" smtClean="0"/>
              <a:t>сформулировать: </a:t>
            </a:r>
          </a:p>
          <a:p>
            <a:pPr algn="just"/>
            <a:r>
              <a:rPr lang="ru-RU" sz="3200" i="1" dirty="0" smtClean="0"/>
              <a:t>«</a:t>
            </a:r>
            <a:r>
              <a:rPr lang="ru-RU" sz="3200" i="1" dirty="0"/>
              <a:t>Анатомо-физиологические особенности глаз </a:t>
            </a:r>
            <a:r>
              <a:rPr lang="ru-RU" sz="3200" i="1" dirty="0" smtClean="0"/>
              <a:t>хищных </a:t>
            </a:r>
            <a:r>
              <a:rPr lang="ru-RU" sz="3200" i="1" dirty="0"/>
              <a:t>птиц (на примере грифа-стервятника и синицы), обеспечивающие высокую приспособительную остроту зрения».</a:t>
            </a:r>
            <a:endParaRPr lang="ru-RU" sz="3200" dirty="0"/>
          </a:p>
        </p:txBody>
      </p:sp>
    </p:spTree>
    <p:extLst>
      <p:ext uri="{BB962C8B-B14F-4D97-AF65-F5344CB8AC3E}">
        <p14:creationId xmlns:p14="http://schemas.microsoft.com/office/powerpoint/2010/main" val="4032273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3380" y="620688"/>
            <a:ext cx="8568952" cy="4031873"/>
          </a:xfrm>
          <a:prstGeom prst="rect">
            <a:avLst/>
          </a:prstGeom>
        </p:spPr>
        <p:txBody>
          <a:bodyPr wrap="square">
            <a:spAutoFit/>
          </a:bodyPr>
          <a:lstStyle/>
          <a:p>
            <a:r>
              <a:rPr lang="ru-RU" sz="3200" b="1" i="1" dirty="0">
                <a:solidFill>
                  <a:srgbClr val="0070C0"/>
                </a:solidFill>
              </a:rPr>
              <a:t>Контрольные вопросы для закрепления знаний </a:t>
            </a:r>
            <a:r>
              <a:rPr lang="ru-RU" sz="3200" b="1" i="1" dirty="0" smtClean="0">
                <a:solidFill>
                  <a:srgbClr val="0070C0"/>
                </a:solidFill>
              </a:rPr>
              <a:t>учащихся об определении объекта и предмета исследования: </a:t>
            </a:r>
            <a:endParaRPr lang="ru-RU" sz="3200" dirty="0">
              <a:solidFill>
                <a:srgbClr val="0070C0"/>
              </a:solidFill>
            </a:endParaRPr>
          </a:p>
          <a:p>
            <a:pPr lvl="0"/>
            <a:r>
              <a:rPr lang="ru-RU" sz="3200" dirty="0"/>
              <a:t>Оцените следующее высказывание: «Предмет исследования всегда шире по содержанию, чем объект».</a:t>
            </a:r>
          </a:p>
          <a:p>
            <a:pPr lvl="0"/>
            <a:r>
              <a:rPr lang="ru-RU" sz="3200" dirty="0"/>
              <a:t>Чем формулировка темы похожа на формулировку предмета исследования? </a:t>
            </a:r>
          </a:p>
        </p:txBody>
      </p:sp>
    </p:spTree>
    <p:extLst>
      <p:ext uri="{BB962C8B-B14F-4D97-AF65-F5344CB8AC3E}">
        <p14:creationId xmlns:p14="http://schemas.microsoft.com/office/powerpoint/2010/main" val="42622210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640960" cy="5016758"/>
          </a:xfrm>
          <a:prstGeom prst="rect">
            <a:avLst/>
          </a:prstGeom>
        </p:spPr>
        <p:txBody>
          <a:bodyPr wrap="square">
            <a:spAutoFit/>
          </a:bodyPr>
          <a:lstStyle/>
          <a:p>
            <a:pPr algn="just"/>
            <a:r>
              <a:rPr lang="ru-RU" sz="2800" b="1" i="1" dirty="0">
                <a:solidFill>
                  <a:srgbClr val="0070C0"/>
                </a:solidFill>
              </a:rPr>
              <a:t>Как сформулировать гипотезу </a:t>
            </a:r>
            <a:r>
              <a:rPr lang="ru-RU" sz="2800" b="1" i="1" dirty="0" smtClean="0">
                <a:solidFill>
                  <a:srgbClr val="0070C0"/>
                </a:solidFill>
              </a:rPr>
              <a:t>исследования?</a:t>
            </a:r>
            <a:endParaRPr lang="ru-RU" sz="2800" dirty="0">
              <a:solidFill>
                <a:srgbClr val="0070C0"/>
              </a:solidFill>
            </a:endParaRPr>
          </a:p>
          <a:p>
            <a:pPr algn="just"/>
            <a:r>
              <a:rPr lang="ru-RU" sz="2400" b="1" i="1" dirty="0"/>
              <a:t>Гипотеза -</a:t>
            </a:r>
            <a:r>
              <a:rPr lang="ru-RU" sz="2400" dirty="0"/>
              <a:t> еще один элемент аппарата научного исследования, причем очень важный! Происходит это слово от греческого «</a:t>
            </a:r>
            <a:r>
              <a:rPr lang="en-US" sz="2400" dirty="0"/>
              <a:t>hypothesis</a:t>
            </a:r>
            <a:r>
              <a:rPr lang="ru-RU" sz="2400" dirty="0"/>
              <a:t>», что означает основание, предположение, научное предположение. Гипотеза содержит предвосхищение, догадку о путях, способах и результатах решения поставленной исследователем цели. </a:t>
            </a:r>
          </a:p>
          <a:p>
            <a:pPr algn="just"/>
            <a:r>
              <a:rPr lang="ru-RU" sz="2400" dirty="0"/>
              <a:t>В ходе исследования гипотеза либо подтверждается, либо опровергается. Не нужно бояться смелых гипотез. Не нужно бояться их опровергать! Отрицательный результат – это тоже научный результат, ценность которого бывает не менее значимой, чем  положительного! </a:t>
            </a:r>
          </a:p>
        </p:txBody>
      </p:sp>
    </p:spTree>
    <p:extLst>
      <p:ext uri="{BB962C8B-B14F-4D97-AF65-F5344CB8AC3E}">
        <p14:creationId xmlns:p14="http://schemas.microsoft.com/office/powerpoint/2010/main" val="2814732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332656"/>
            <a:ext cx="8496944" cy="5693866"/>
          </a:xfrm>
          <a:prstGeom prst="rect">
            <a:avLst/>
          </a:prstGeom>
        </p:spPr>
        <p:txBody>
          <a:bodyPr wrap="square">
            <a:spAutoFit/>
          </a:bodyPr>
          <a:lstStyle/>
          <a:p>
            <a:pPr algn="ctr"/>
            <a:r>
              <a:rPr lang="ru-RU" sz="2800" b="1" dirty="0" smtClean="0">
                <a:solidFill>
                  <a:srgbClr val="0070C0"/>
                </a:solidFill>
                <a:latin typeface="+mj-lt"/>
              </a:rPr>
              <a:t>План проведения исследовательской работы со школьниками:</a:t>
            </a:r>
            <a:endParaRPr lang="ru-RU" dirty="0">
              <a:solidFill>
                <a:srgbClr val="0070C0"/>
              </a:solidFill>
            </a:endParaRPr>
          </a:p>
          <a:p>
            <a:pPr algn="just"/>
            <a:r>
              <a:rPr lang="en-US" sz="2800" b="1" dirty="0" smtClean="0"/>
              <a:t>I</a:t>
            </a:r>
            <a:r>
              <a:rPr lang="ru-RU" sz="2800" b="1" dirty="0" smtClean="0"/>
              <a:t> </a:t>
            </a:r>
            <a:r>
              <a:rPr lang="ru-RU" sz="2800" b="1" dirty="0"/>
              <a:t>этап – выбор темы исследования</a:t>
            </a:r>
            <a:r>
              <a:rPr lang="ru-RU" sz="2800" b="1" i="1" dirty="0"/>
              <a:t> </a:t>
            </a:r>
            <a:endParaRPr lang="ru-RU" sz="2800" b="1" dirty="0"/>
          </a:p>
          <a:p>
            <a:pPr algn="just"/>
            <a:r>
              <a:rPr lang="en-US" sz="2800" b="1" dirty="0"/>
              <a:t>II</a:t>
            </a:r>
            <a:r>
              <a:rPr lang="ru-RU" sz="2800" b="1" dirty="0"/>
              <a:t> этап</a:t>
            </a:r>
            <a:r>
              <a:rPr lang="ru-RU" sz="2800" b="1" i="1" dirty="0"/>
              <a:t> </a:t>
            </a:r>
            <a:r>
              <a:rPr lang="ru-RU" sz="2800" b="1" dirty="0"/>
              <a:t>–</a:t>
            </a:r>
            <a:r>
              <a:rPr lang="ru-RU" sz="2800" b="1" i="1" dirty="0"/>
              <a:t> </a:t>
            </a:r>
            <a:r>
              <a:rPr lang="ru-RU" sz="2800" b="1" dirty="0"/>
              <a:t>формулирование проблемы, цели, гипотезы исследования, определение задач</a:t>
            </a:r>
            <a:r>
              <a:rPr lang="ru-RU" sz="2800" b="1" i="1" dirty="0"/>
              <a:t> </a:t>
            </a:r>
            <a:endParaRPr lang="ru-RU" sz="2800" b="1" dirty="0"/>
          </a:p>
          <a:p>
            <a:pPr algn="just"/>
            <a:r>
              <a:rPr lang="en-US" sz="2800" b="1" dirty="0"/>
              <a:t>III</a:t>
            </a:r>
            <a:r>
              <a:rPr lang="ru-RU" sz="2800" b="1" dirty="0"/>
              <a:t> этап</a:t>
            </a:r>
            <a:r>
              <a:rPr lang="ru-RU" sz="2800" b="1" i="1" dirty="0"/>
              <a:t> </a:t>
            </a:r>
            <a:r>
              <a:rPr lang="ru-RU" sz="2800" b="1" dirty="0"/>
              <a:t>–</a:t>
            </a:r>
            <a:r>
              <a:rPr lang="ru-RU" sz="2800" b="1" i="1" dirty="0"/>
              <a:t> </a:t>
            </a:r>
            <a:r>
              <a:rPr lang="ru-RU" sz="2800" b="1" dirty="0"/>
              <a:t>сбор научной информации, ее изучение и предварительный анализ </a:t>
            </a:r>
          </a:p>
          <a:p>
            <a:pPr algn="just"/>
            <a:r>
              <a:rPr lang="en-US" sz="2800" b="1" dirty="0"/>
              <a:t>IV</a:t>
            </a:r>
            <a:r>
              <a:rPr lang="ru-RU" sz="2800" b="1" dirty="0"/>
              <a:t> этап</a:t>
            </a:r>
            <a:r>
              <a:rPr lang="ru-RU" sz="2800" b="1" i="1" dirty="0"/>
              <a:t> </a:t>
            </a:r>
            <a:r>
              <a:rPr lang="ru-RU" sz="2800" b="1" dirty="0"/>
              <a:t>– выбор методики теоретического или (и) экспериментального исследования </a:t>
            </a:r>
          </a:p>
          <a:p>
            <a:pPr algn="just"/>
            <a:r>
              <a:rPr lang="en-US" sz="2800" b="1" dirty="0"/>
              <a:t>V</a:t>
            </a:r>
            <a:r>
              <a:rPr lang="ru-RU" sz="2800" b="1" dirty="0"/>
              <a:t> этап – проверка положений выдвинутой гипотезы.  Проведение эксперимента или теоретического анализа уже известных в науке данных</a:t>
            </a:r>
            <a:r>
              <a:rPr lang="ru-RU" sz="2800" b="1" i="1" dirty="0"/>
              <a:t> </a:t>
            </a:r>
            <a:endParaRPr lang="ru-RU" sz="2800" b="1" dirty="0"/>
          </a:p>
        </p:txBody>
      </p:sp>
    </p:spTree>
    <p:extLst>
      <p:ext uri="{BB962C8B-B14F-4D97-AF65-F5344CB8AC3E}">
        <p14:creationId xmlns:p14="http://schemas.microsoft.com/office/powerpoint/2010/main" val="2861982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3895" y="980728"/>
            <a:ext cx="8208912" cy="4832092"/>
          </a:xfrm>
          <a:prstGeom prst="rect">
            <a:avLst/>
          </a:prstGeom>
        </p:spPr>
        <p:txBody>
          <a:bodyPr wrap="square">
            <a:spAutoFit/>
          </a:bodyPr>
          <a:lstStyle/>
          <a:p>
            <a:r>
              <a:rPr lang="ru-RU" sz="2800" b="1" dirty="0">
                <a:solidFill>
                  <a:srgbClr val="0070C0"/>
                </a:solidFill>
              </a:rPr>
              <a:t>Гипотеза должна быть:</a:t>
            </a:r>
          </a:p>
          <a:p>
            <a:pPr marL="457200" lvl="0" indent="-457200">
              <a:buFont typeface="Wingdings" panose="05000000000000000000" pitchFamily="2" charset="2"/>
              <a:buChar char="ü"/>
            </a:pPr>
            <a:r>
              <a:rPr lang="ru-RU" sz="2800" dirty="0"/>
              <a:t>доказуемой (проверяемой); разрабатывая гипотезу, исследователь должен понимать: а) нуждается ли она в доказательстве; б) возможно ли это доказать;</a:t>
            </a:r>
          </a:p>
          <a:p>
            <a:pPr marL="457200" lvl="0" indent="-457200">
              <a:buFont typeface="Wingdings" panose="05000000000000000000" pitchFamily="2" charset="2"/>
              <a:buChar char="ü"/>
            </a:pPr>
            <a:r>
              <a:rPr lang="ru-RU" sz="2800" dirty="0"/>
              <a:t>обоснованной  (подкрепляться литературными данными и логическими соображениями);</a:t>
            </a:r>
          </a:p>
          <a:p>
            <a:pPr marL="457200" lvl="0" indent="-457200">
              <a:buFont typeface="Wingdings" panose="05000000000000000000" pitchFamily="2" charset="2"/>
              <a:buChar char="ü"/>
            </a:pPr>
            <a:r>
              <a:rPr lang="ru-RU" sz="2800" dirty="0"/>
              <a:t>связанной с темой и целью, с объектом и предметом исследования </a:t>
            </a:r>
          </a:p>
          <a:p>
            <a:pPr marL="457200" lvl="0" indent="-457200">
              <a:buFont typeface="Wingdings" panose="05000000000000000000" pitchFamily="2" charset="2"/>
              <a:buChar char="ü"/>
            </a:pPr>
            <a:r>
              <a:rPr lang="ru-RU" sz="2800" dirty="0"/>
              <a:t>ясной и </a:t>
            </a:r>
            <a:r>
              <a:rPr lang="ru-RU" sz="2800" dirty="0" smtClean="0"/>
              <a:t>понятной.</a:t>
            </a:r>
            <a:endParaRPr lang="ru-RU" sz="2800" dirty="0"/>
          </a:p>
        </p:txBody>
      </p:sp>
    </p:spTree>
    <p:extLst>
      <p:ext uri="{BB962C8B-B14F-4D97-AF65-F5344CB8AC3E}">
        <p14:creationId xmlns:p14="http://schemas.microsoft.com/office/powerpoint/2010/main" val="781373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8847"/>
            <a:ext cx="8496944" cy="5816977"/>
          </a:xfrm>
          <a:prstGeom prst="rect">
            <a:avLst/>
          </a:prstGeom>
        </p:spPr>
        <p:txBody>
          <a:bodyPr wrap="square">
            <a:spAutoFit/>
          </a:bodyPr>
          <a:lstStyle/>
          <a:p>
            <a:pPr algn="just"/>
            <a:r>
              <a:rPr lang="ru-RU" sz="2800" b="1" u="sng" dirty="0" smtClean="0">
                <a:solidFill>
                  <a:srgbClr val="0070C0"/>
                </a:solidFill>
              </a:rPr>
              <a:t>Задание</a:t>
            </a:r>
            <a:r>
              <a:rPr lang="ru-RU" sz="2800" b="1" dirty="0" smtClean="0">
                <a:solidFill>
                  <a:srgbClr val="0070C0"/>
                </a:solidFill>
              </a:rPr>
              <a:t>: Внимательно </a:t>
            </a:r>
            <a:r>
              <a:rPr lang="ru-RU" sz="2800" b="1" dirty="0">
                <a:solidFill>
                  <a:srgbClr val="0070C0"/>
                </a:solidFill>
              </a:rPr>
              <a:t>прочитайте фрагмент текста </a:t>
            </a:r>
            <a:r>
              <a:rPr lang="ru-RU" sz="2800" b="1" dirty="0" smtClean="0">
                <a:solidFill>
                  <a:srgbClr val="0070C0"/>
                </a:solidFill>
              </a:rPr>
              <a:t>и </a:t>
            </a:r>
            <a:r>
              <a:rPr lang="ru-RU" sz="2800" b="1" dirty="0">
                <a:solidFill>
                  <a:srgbClr val="0070C0"/>
                </a:solidFill>
              </a:rPr>
              <a:t>определите возможную </a:t>
            </a:r>
            <a:r>
              <a:rPr lang="ru-RU" sz="2800" b="1" dirty="0" smtClean="0">
                <a:solidFill>
                  <a:srgbClr val="0070C0"/>
                </a:solidFill>
              </a:rPr>
              <a:t>гипотезу</a:t>
            </a:r>
            <a:endParaRPr lang="ru-RU" sz="2800" dirty="0">
              <a:solidFill>
                <a:srgbClr val="0070C0"/>
              </a:solidFill>
            </a:endParaRPr>
          </a:p>
          <a:p>
            <a:pPr algn="just"/>
            <a:r>
              <a:rPr lang="ru-RU" sz="2800" i="1" dirty="0"/>
              <a:t>…</a:t>
            </a:r>
            <a:r>
              <a:rPr lang="ru-RU" sz="2400" i="1" dirty="0"/>
              <a:t>Еще древняя восточная медицина использовала запахи для диагностики. Врачи часто полагались на собственное </a:t>
            </a:r>
            <a:r>
              <a:rPr lang="ru-RU" sz="2400" i="1" dirty="0" smtClean="0"/>
              <a:t>обоняние для </a:t>
            </a:r>
            <a:r>
              <a:rPr lang="ru-RU" sz="2400" i="1" dirty="0"/>
              <a:t>постановки диагноза. В старинной медицинской литературе содержатся сведения о том, например, что запах, источаемый больным тифом, похож на аромат свежеиспеченного черного хлеба, от больных золотухой (формой туберкулеза) исходит запах прокисшего пива. </a:t>
            </a:r>
            <a:r>
              <a:rPr lang="ru-RU" sz="2400" i="1" dirty="0" smtClean="0"/>
              <a:t>На </a:t>
            </a:r>
            <a:r>
              <a:rPr lang="ru-RU" sz="2400" i="1" dirty="0"/>
              <a:t>современном этапе развития науки медики стали уделять большее внимание запахам, источаемым больными. Так, в период обострения сахарного диабета эндокринологи отмечают специфический запах зеленого яблока изо рта пациента...</a:t>
            </a:r>
            <a:endParaRPr lang="ru-RU" sz="2400" dirty="0"/>
          </a:p>
        </p:txBody>
      </p:sp>
    </p:spTree>
    <p:extLst>
      <p:ext uri="{BB962C8B-B14F-4D97-AF65-F5344CB8AC3E}">
        <p14:creationId xmlns:p14="http://schemas.microsoft.com/office/powerpoint/2010/main" val="18068020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352928" cy="2554545"/>
          </a:xfrm>
          <a:prstGeom prst="rect">
            <a:avLst/>
          </a:prstGeom>
        </p:spPr>
        <p:txBody>
          <a:bodyPr wrap="square">
            <a:spAutoFit/>
          </a:bodyPr>
          <a:lstStyle/>
          <a:p>
            <a:pPr algn="just"/>
            <a:r>
              <a:rPr lang="ru-RU" sz="3200" b="1" dirty="0">
                <a:solidFill>
                  <a:srgbClr val="0070C0"/>
                </a:solidFill>
              </a:rPr>
              <a:t>Правильно сформулированная гипотеза</a:t>
            </a:r>
            <a:r>
              <a:rPr lang="ru-RU" sz="3200" dirty="0">
                <a:solidFill>
                  <a:srgbClr val="0070C0"/>
                </a:solidFill>
              </a:rPr>
              <a:t> </a:t>
            </a:r>
            <a:r>
              <a:rPr lang="ru-RU" sz="3200" dirty="0"/>
              <a:t>предполагаемого исследования может звучать так: </a:t>
            </a:r>
            <a:r>
              <a:rPr lang="ru-RU" sz="3200" i="1" dirty="0"/>
              <a:t>«Запахи, источаемые больными, являются средством диагностики патологий».</a:t>
            </a:r>
            <a:endParaRPr lang="ru-RU" sz="3200" dirty="0"/>
          </a:p>
        </p:txBody>
      </p:sp>
    </p:spTree>
    <p:extLst>
      <p:ext uri="{BB962C8B-B14F-4D97-AF65-F5344CB8AC3E}">
        <p14:creationId xmlns:p14="http://schemas.microsoft.com/office/powerpoint/2010/main" val="4081586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0"/>
            <a:ext cx="8496944" cy="5693866"/>
          </a:xfrm>
          <a:prstGeom prst="rect">
            <a:avLst/>
          </a:prstGeom>
        </p:spPr>
        <p:txBody>
          <a:bodyPr wrap="square">
            <a:spAutoFit/>
          </a:bodyPr>
          <a:lstStyle/>
          <a:p>
            <a:pPr algn="just"/>
            <a:endParaRPr lang="ru-RU" sz="2800" b="1" dirty="0" smtClean="0"/>
          </a:p>
          <a:p>
            <a:pPr algn="just"/>
            <a:r>
              <a:rPr lang="ru-RU" sz="2800" b="1" dirty="0" smtClean="0">
                <a:solidFill>
                  <a:srgbClr val="0070C0"/>
                </a:solidFill>
              </a:rPr>
              <a:t>Неточности </a:t>
            </a:r>
            <a:r>
              <a:rPr lang="ru-RU" sz="2800" b="1" dirty="0">
                <a:solidFill>
                  <a:srgbClr val="0070C0"/>
                </a:solidFill>
              </a:rPr>
              <a:t>и </a:t>
            </a:r>
            <a:r>
              <a:rPr lang="ru-RU" sz="2800" b="1" dirty="0" smtClean="0">
                <a:solidFill>
                  <a:srgbClr val="0070C0"/>
                </a:solidFill>
              </a:rPr>
              <a:t>ошибки, которые  </a:t>
            </a:r>
            <a:r>
              <a:rPr lang="ru-RU" sz="2800" b="1" dirty="0">
                <a:solidFill>
                  <a:srgbClr val="0070C0"/>
                </a:solidFill>
              </a:rPr>
              <a:t>можно допустить в формулировке </a:t>
            </a:r>
            <a:r>
              <a:rPr lang="ru-RU" sz="2800" b="1" dirty="0" smtClean="0">
                <a:solidFill>
                  <a:srgbClr val="0070C0"/>
                </a:solidFill>
              </a:rPr>
              <a:t>гипотезы</a:t>
            </a:r>
            <a:endParaRPr lang="ru-RU" sz="2800" dirty="0">
              <a:solidFill>
                <a:srgbClr val="0070C0"/>
              </a:solidFill>
            </a:endParaRPr>
          </a:p>
          <a:p>
            <a:pPr algn="just"/>
            <a:r>
              <a:rPr lang="ru-RU" sz="2800" dirty="0"/>
              <a:t>Гипотеза может не соответствовать теме исследования, если гипотезу «сочиняют» в конце работы. Например, если темой гипотетического исследования является: </a:t>
            </a:r>
            <a:r>
              <a:rPr lang="ru-RU" sz="2800" i="1" dirty="0"/>
              <a:t>«Запах как параметр развивающейся патологии»</a:t>
            </a:r>
            <a:r>
              <a:rPr lang="ru-RU" sz="2800" dirty="0"/>
              <a:t>, то неверная гипотеза может звучать так: «</a:t>
            </a:r>
            <a:r>
              <a:rPr lang="ru-RU" sz="2800" i="1" dirty="0"/>
              <a:t>Продукты жизнедеятельности болезнетворных организмов поступают с кровью в альвеолярные капилляры, откуда путем диффузии поступают в воздух</a:t>
            </a:r>
            <a:r>
              <a:rPr lang="ru-RU" sz="2800" dirty="0"/>
              <a:t>». </a:t>
            </a:r>
          </a:p>
        </p:txBody>
      </p:sp>
    </p:spTree>
    <p:extLst>
      <p:ext uri="{BB962C8B-B14F-4D97-AF65-F5344CB8AC3E}">
        <p14:creationId xmlns:p14="http://schemas.microsoft.com/office/powerpoint/2010/main" val="25690378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0756" y="332656"/>
            <a:ext cx="8424936" cy="338554"/>
          </a:xfrm>
          <a:prstGeom prst="rect">
            <a:avLst/>
          </a:prstGeom>
        </p:spPr>
        <p:txBody>
          <a:bodyPr wrap="square">
            <a:spAutoFit/>
          </a:bodyPr>
          <a:lstStyle/>
          <a:p>
            <a:pPr algn="just"/>
            <a:r>
              <a:rPr lang="ru-RU" sz="1600" b="1" dirty="0"/>
              <a:t>Неточности и ошибки, которые  можно допустить в формулировке гипотезы</a:t>
            </a:r>
            <a:r>
              <a:rPr lang="ru-RU" sz="1600" dirty="0"/>
              <a:t>.</a:t>
            </a:r>
          </a:p>
        </p:txBody>
      </p:sp>
      <p:sp>
        <p:nvSpPr>
          <p:cNvPr id="3" name="Прямоугольник 2"/>
          <p:cNvSpPr/>
          <p:nvPr/>
        </p:nvSpPr>
        <p:spPr>
          <a:xfrm>
            <a:off x="466378" y="1196752"/>
            <a:ext cx="8233692" cy="5016758"/>
          </a:xfrm>
          <a:prstGeom prst="rect">
            <a:avLst/>
          </a:prstGeom>
        </p:spPr>
        <p:txBody>
          <a:bodyPr wrap="square">
            <a:spAutoFit/>
          </a:bodyPr>
          <a:lstStyle/>
          <a:p>
            <a:pPr algn="just"/>
            <a:endParaRPr lang="ru-RU" sz="3200" dirty="0" smtClean="0"/>
          </a:p>
          <a:p>
            <a:pPr algn="just"/>
            <a:r>
              <a:rPr lang="ru-RU" sz="3200" dirty="0" smtClean="0"/>
              <a:t>Серьезным </a:t>
            </a:r>
            <a:r>
              <a:rPr lang="ru-RU" sz="3200" dirty="0"/>
              <a:t>недочетом исследования является приведение в гипотезе сведений, которые не нуждаются в доказательствах, уже известные науке как факт. Например, если гипотеза к записанной выше теме звучит так: </a:t>
            </a:r>
            <a:r>
              <a:rPr lang="ru-RU" sz="3200" i="1" dirty="0"/>
              <a:t>«Существует зависимость между заболеваниями и запахами, источаемыми пациентами».</a:t>
            </a:r>
            <a:endParaRPr lang="ru-RU" sz="3200" dirty="0"/>
          </a:p>
        </p:txBody>
      </p:sp>
    </p:spTree>
    <p:extLst>
      <p:ext uri="{BB962C8B-B14F-4D97-AF65-F5344CB8AC3E}">
        <p14:creationId xmlns:p14="http://schemas.microsoft.com/office/powerpoint/2010/main" val="26604183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6300" y="548680"/>
            <a:ext cx="7920880" cy="6001643"/>
          </a:xfrm>
          <a:prstGeom prst="rect">
            <a:avLst/>
          </a:prstGeom>
        </p:spPr>
        <p:txBody>
          <a:bodyPr wrap="square">
            <a:spAutoFit/>
          </a:bodyPr>
          <a:lstStyle/>
          <a:p>
            <a:pPr algn="just"/>
            <a:r>
              <a:rPr lang="ru-RU" sz="3200" b="1" dirty="0">
                <a:solidFill>
                  <a:srgbClr val="0070C0"/>
                </a:solidFill>
              </a:rPr>
              <a:t>Излишне детализированная гипотеза</a:t>
            </a:r>
            <a:r>
              <a:rPr lang="ru-RU" sz="3200" dirty="0">
                <a:solidFill>
                  <a:srgbClr val="0070C0"/>
                </a:solidFill>
              </a:rPr>
              <a:t>,</a:t>
            </a:r>
            <a:r>
              <a:rPr lang="ru-RU" sz="3200" dirty="0"/>
              <a:t> содержащая избыточное количество информации, также </a:t>
            </a:r>
            <a:r>
              <a:rPr lang="ru-RU" sz="3200" b="1" dirty="0"/>
              <a:t>неверна</a:t>
            </a:r>
            <a:r>
              <a:rPr lang="ru-RU" sz="3200" dirty="0"/>
              <a:t>. Например, если гипотеза такова: </a:t>
            </a:r>
            <a:r>
              <a:rPr lang="ru-RU" sz="3200" i="1" dirty="0"/>
              <a:t>«Нарушение биохимических процессов  в клетках патологического органа приведет массированному выходу в кровь продуктов метаболизма, которые в условиях нарушенной утилизации поступят ко всем периферическим органам и диффундируют в воздух».</a:t>
            </a:r>
            <a:endParaRPr lang="ru-RU" sz="3200" dirty="0"/>
          </a:p>
        </p:txBody>
      </p:sp>
    </p:spTree>
    <p:extLst>
      <p:ext uri="{BB962C8B-B14F-4D97-AF65-F5344CB8AC3E}">
        <p14:creationId xmlns:p14="http://schemas.microsoft.com/office/powerpoint/2010/main" val="280376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8136904" cy="5016758"/>
          </a:xfrm>
          <a:prstGeom prst="rect">
            <a:avLst/>
          </a:prstGeom>
        </p:spPr>
        <p:txBody>
          <a:bodyPr wrap="square">
            <a:spAutoFit/>
          </a:bodyPr>
          <a:lstStyle/>
          <a:p>
            <a:pPr lvl="0"/>
            <a:r>
              <a:rPr lang="ru-RU" sz="3200" b="1" i="1" u="sng" dirty="0"/>
              <a:t>Контрольные вопросы для закрепления знаний учащихся</a:t>
            </a:r>
            <a:endParaRPr lang="ru-RU" sz="3200" dirty="0"/>
          </a:p>
          <a:p>
            <a:r>
              <a:rPr lang="ru-RU" sz="3200" dirty="0"/>
              <a:t> </a:t>
            </a:r>
          </a:p>
          <a:p>
            <a:pPr lvl="0"/>
            <a:r>
              <a:rPr lang="ru-RU" sz="3200" dirty="0" smtClean="0"/>
              <a:t>1. Что </a:t>
            </a:r>
            <a:r>
              <a:rPr lang="ru-RU" sz="3200" dirty="0"/>
              <a:t>представляет собой научный аппарат исследования? </a:t>
            </a:r>
          </a:p>
          <a:p>
            <a:pPr lvl="0"/>
            <a:r>
              <a:rPr lang="ru-RU" sz="3200" dirty="0" smtClean="0"/>
              <a:t>2. Какие </a:t>
            </a:r>
            <a:r>
              <a:rPr lang="ru-RU" sz="3200" dirty="0"/>
              <a:t>ошибки подстерегают исследователя в ходе формулировки гипотезы?</a:t>
            </a:r>
          </a:p>
          <a:p>
            <a:pPr lvl="0"/>
            <a:r>
              <a:rPr lang="ru-RU" sz="3200" dirty="0" smtClean="0"/>
              <a:t>3. Как </a:t>
            </a:r>
            <a:r>
              <a:rPr lang="ru-RU" sz="3200" dirty="0"/>
              <a:t>вы считаете, в чем ценность гипотезы, опровергнутой в результате исследования? </a:t>
            </a:r>
          </a:p>
        </p:txBody>
      </p:sp>
    </p:spTree>
    <p:extLst>
      <p:ext uri="{BB962C8B-B14F-4D97-AF65-F5344CB8AC3E}">
        <p14:creationId xmlns:p14="http://schemas.microsoft.com/office/powerpoint/2010/main" val="39346841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20688"/>
            <a:ext cx="8424936" cy="6001643"/>
          </a:xfrm>
          <a:prstGeom prst="rect">
            <a:avLst/>
          </a:prstGeom>
        </p:spPr>
        <p:txBody>
          <a:bodyPr wrap="square">
            <a:spAutoFit/>
          </a:bodyPr>
          <a:lstStyle/>
          <a:p>
            <a:pPr algn="just"/>
            <a:r>
              <a:rPr lang="ru-RU" sz="3200" b="1" i="1" dirty="0"/>
              <a:t>Как сформулировать задачи исследования</a:t>
            </a:r>
            <a:endParaRPr lang="ru-RU" sz="3200" dirty="0"/>
          </a:p>
          <a:p>
            <a:pPr algn="just"/>
            <a:r>
              <a:rPr lang="ru-RU" sz="3200" dirty="0"/>
              <a:t> </a:t>
            </a:r>
          </a:p>
          <a:p>
            <a:pPr algn="just"/>
            <a:r>
              <a:rPr lang="ru-RU" sz="3200" b="1" i="1" dirty="0"/>
              <a:t>Исследовательские задачи</a:t>
            </a:r>
            <a:r>
              <a:rPr lang="ru-RU" sz="3200" dirty="0"/>
              <a:t> – конкретные вопросы, на которые получают ответ только после выполнения научного исследования. </a:t>
            </a:r>
          </a:p>
          <a:p>
            <a:pPr algn="just"/>
            <a:r>
              <a:rPr lang="ru-RU" sz="3200" dirty="0"/>
              <a:t>Как правило, цель бывает одна, в то время как задач может быть несколько. Задачи показывают, </a:t>
            </a:r>
            <a:r>
              <a:rPr lang="ru-RU" sz="3200" dirty="0" err="1"/>
              <a:t>чтó</a:t>
            </a:r>
            <a:r>
              <a:rPr lang="ru-RU" sz="3200" dirty="0"/>
              <a:t> следует предпринять для того, чтобы решить проблему (поставленную в начале работы). Последовательное решение задач исследования приближает исследователя к цели. </a:t>
            </a:r>
          </a:p>
        </p:txBody>
      </p:sp>
    </p:spTree>
    <p:extLst>
      <p:ext uri="{BB962C8B-B14F-4D97-AF65-F5344CB8AC3E}">
        <p14:creationId xmlns:p14="http://schemas.microsoft.com/office/powerpoint/2010/main" val="22987950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32656"/>
            <a:ext cx="8064896" cy="5693866"/>
          </a:xfrm>
          <a:prstGeom prst="rect">
            <a:avLst/>
          </a:prstGeom>
        </p:spPr>
        <p:txBody>
          <a:bodyPr wrap="square">
            <a:spAutoFit/>
          </a:bodyPr>
          <a:lstStyle/>
          <a:p>
            <a:pPr algn="just"/>
            <a:r>
              <a:rPr lang="ru-RU" sz="2400" b="1" u="sng" dirty="0" smtClean="0"/>
              <a:t>Задание</a:t>
            </a:r>
            <a:r>
              <a:rPr lang="ru-RU" sz="2400" b="1" dirty="0" smtClean="0"/>
              <a:t>: Изучите </a:t>
            </a:r>
            <a:r>
              <a:rPr lang="ru-RU" sz="2400" b="1" dirty="0"/>
              <a:t>изложенный ниже текст. Определите задачи научного исследования, осуществленного учеными  с острова Тасмании</a:t>
            </a:r>
            <a:r>
              <a:rPr lang="ru-RU" sz="2400" b="1" dirty="0" smtClean="0"/>
              <a:t>.</a:t>
            </a:r>
            <a:endParaRPr lang="ru-RU" sz="2400" dirty="0"/>
          </a:p>
          <a:p>
            <a:pPr algn="just"/>
            <a:r>
              <a:rPr lang="ru-RU" sz="2800" i="1" dirty="0" smtClean="0"/>
              <a:t>«…</a:t>
            </a:r>
            <a:r>
              <a:rPr lang="ru-RU" sz="2400" i="1" dirty="0"/>
              <a:t>На острове Тасмания - у местных муравьев-бульдогов есть ядовитое жало, которое они довольно часто пускают в ход. От укусов муравьев погибает больше людей, чем от укусов змей, пауков, акул вместе взятых. Любая вибрация может спровоцировать нападение муравьев, и очень часто их жертвами становятся люди. Людей, ужаленных муравьями, бросает в жар, организм в буквальном смысле отключается, и жизнь покидает тело в течение нескольких минут. Аллергический шок, вызванный укусом "бульдогов", испытали более 1% населения Тасмании. А от повторного укуса могут погибнуть более </a:t>
            </a:r>
            <a:r>
              <a:rPr lang="ru-RU" sz="2400" i="1" dirty="0" smtClean="0"/>
              <a:t>4000 человек.</a:t>
            </a:r>
            <a:endParaRPr lang="ru-RU" sz="2400" dirty="0"/>
          </a:p>
        </p:txBody>
      </p:sp>
    </p:spTree>
    <p:extLst>
      <p:ext uri="{BB962C8B-B14F-4D97-AF65-F5344CB8AC3E}">
        <p14:creationId xmlns:p14="http://schemas.microsoft.com/office/powerpoint/2010/main" val="19534865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028343"/>
            <a:ext cx="8424936" cy="4893647"/>
          </a:xfrm>
          <a:prstGeom prst="rect">
            <a:avLst/>
          </a:prstGeom>
        </p:spPr>
        <p:txBody>
          <a:bodyPr wrap="square">
            <a:spAutoFit/>
          </a:bodyPr>
          <a:lstStyle/>
          <a:p>
            <a:pPr algn="just"/>
            <a:r>
              <a:rPr lang="ru-RU" sz="2400" i="1" dirty="0"/>
              <a:t>Чтобы приготовить сыворотку – противоядие, необходимо исследовать химический состав муравьиного яда. Для того, чтобы взять его в достаточном количестве, ученые Тасмании сконструировали специальное устройство, в котором используются электрический ток и… врожденная муравьиная агрессивность. Получив электрический разряд, муравьи жалят внутреннюю поверхность стеклянной камеры. От каждого муравья, таким образом, получается примерно 10 микрограммов яда. Это очень трудоемкий процесс, но зато ученым удается не убивать насекомых и  вернуть людям ощущение безопасности</a:t>
            </a:r>
            <a:r>
              <a:rPr lang="ru-RU" sz="2400" i="1" dirty="0" smtClean="0"/>
              <a:t>!..»</a:t>
            </a:r>
            <a:endParaRPr lang="ru-RU" sz="2400" dirty="0"/>
          </a:p>
        </p:txBody>
      </p:sp>
    </p:spTree>
    <p:extLst>
      <p:ext uri="{BB962C8B-B14F-4D97-AF65-F5344CB8AC3E}">
        <p14:creationId xmlns:p14="http://schemas.microsoft.com/office/powerpoint/2010/main" val="3297070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7700" y="260648"/>
            <a:ext cx="8208912" cy="5262979"/>
          </a:xfrm>
          <a:prstGeom prst="rect">
            <a:avLst/>
          </a:prstGeom>
        </p:spPr>
        <p:txBody>
          <a:bodyPr wrap="square">
            <a:spAutoFit/>
          </a:bodyPr>
          <a:lstStyle/>
          <a:p>
            <a:pPr algn="ctr"/>
            <a:r>
              <a:rPr lang="ru-RU" sz="2800" b="1" dirty="0">
                <a:solidFill>
                  <a:srgbClr val="0070C0"/>
                </a:solidFill>
              </a:rPr>
              <a:t>План проведения исследовательской работы со </a:t>
            </a:r>
            <a:r>
              <a:rPr lang="ru-RU" sz="2800" b="1" dirty="0" smtClean="0">
                <a:solidFill>
                  <a:srgbClr val="0070C0"/>
                </a:solidFill>
              </a:rPr>
              <a:t>школьниками:</a:t>
            </a:r>
            <a:endParaRPr lang="ru-RU" sz="2800" dirty="0" smtClean="0">
              <a:solidFill>
                <a:srgbClr val="0070C0"/>
              </a:solidFill>
            </a:endParaRPr>
          </a:p>
          <a:p>
            <a:pPr algn="just"/>
            <a:r>
              <a:rPr lang="en-US" sz="2800" b="1" dirty="0" smtClean="0"/>
              <a:t>VI</a:t>
            </a:r>
            <a:r>
              <a:rPr lang="ru-RU" sz="2800" b="1" dirty="0" smtClean="0"/>
              <a:t> этап – анализ, обобщение полученных результатов, их научная интерпретация и формулирование выводов </a:t>
            </a:r>
          </a:p>
          <a:p>
            <a:pPr algn="just"/>
            <a:r>
              <a:rPr lang="en-US" sz="2800" b="1" dirty="0" smtClean="0"/>
              <a:t>VII</a:t>
            </a:r>
            <a:r>
              <a:rPr lang="ru-RU" sz="2800" b="1" dirty="0" smtClean="0"/>
              <a:t> этап – оформление текста исследовательской работы в соответствии с принятыми нормами, написание тезисов доклада, подготовка иллюстративного материала (графиков, диаграмм)</a:t>
            </a:r>
            <a:endParaRPr lang="ru-RU" sz="2800" b="1" i="1" dirty="0" smtClean="0"/>
          </a:p>
          <a:p>
            <a:pPr algn="just"/>
            <a:r>
              <a:rPr lang="en-US" sz="2800" b="1" dirty="0" smtClean="0"/>
              <a:t>VIII</a:t>
            </a:r>
            <a:r>
              <a:rPr lang="ru-RU" sz="2800" b="1" dirty="0" smtClean="0"/>
              <a:t> этап – подготовка к заключительной конференции</a:t>
            </a:r>
            <a:r>
              <a:rPr lang="ru-RU" sz="2800" b="1" i="1" dirty="0" smtClean="0"/>
              <a:t>. </a:t>
            </a:r>
            <a:r>
              <a:rPr lang="ru-RU" sz="2800" b="1" dirty="0" smtClean="0"/>
              <a:t>Проведение  конференции</a:t>
            </a:r>
            <a:endParaRPr lang="ru-RU" sz="2800" b="1" dirty="0"/>
          </a:p>
        </p:txBody>
      </p:sp>
    </p:spTree>
    <p:extLst>
      <p:ext uri="{BB962C8B-B14F-4D97-AF65-F5344CB8AC3E}">
        <p14:creationId xmlns:p14="http://schemas.microsoft.com/office/powerpoint/2010/main" val="34633184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4345"/>
            <a:ext cx="8280920" cy="6370975"/>
          </a:xfrm>
          <a:prstGeom prst="rect">
            <a:avLst/>
          </a:prstGeom>
        </p:spPr>
        <p:txBody>
          <a:bodyPr wrap="square">
            <a:spAutoFit/>
          </a:bodyPr>
          <a:lstStyle/>
          <a:p>
            <a:pPr algn="just"/>
            <a:r>
              <a:rPr lang="ru-RU" sz="2400" b="1" dirty="0">
                <a:solidFill>
                  <a:srgbClr val="0070C0"/>
                </a:solidFill>
              </a:rPr>
              <a:t>В задачах отражается не </a:t>
            </a:r>
            <a:r>
              <a:rPr lang="ru-RU" sz="2400" b="1" dirty="0" smtClean="0">
                <a:solidFill>
                  <a:srgbClr val="0070C0"/>
                </a:solidFill>
              </a:rPr>
              <a:t>просто то</a:t>
            </a:r>
            <a:r>
              <a:rPr lang="ru-RU" sz="2400" b="1" dirty="0">
                <a:solidFill>
                  <a:srgbClr val="0070C0"/>
                </a:solidFill>
              </a:rPr>
              <a:t>, что нужно сделать, а то, что </a:t>
            </a:r>
            <a:r>
              <a:rPr lang="ru-RU" sz="2400" b="1" u="sng" dirty="0">
                <a:solidFill>
                  <a:srgbClr val="0070C0"/>
                </a:solidFill>
              </a:rPr>
              <a:t>нужно сделать, чтобы обнаружить </a:t>
            </a:r>
            <a:r>
              <a:rPr lang="ru-RU" sz="2400" b="1" dirty="0">
                <a:solidFill>
                  <a:srgbClr val="0070C0"/>
                </a:solidFill>
              </a:rPr>
              <a:t>(доказать, получить и т. д.).</a:t>
            </a:r>
          </a:p>
          <a:p>
            <a:pPr algn="just"/>
            <a:r>
              <a:rPr lang="ru-RU" sz="2400" dirty="0"/>
              <a:t>Задачи исследования тасманийских ученых должны звучать примерно следующим образом:</a:t>
            </a:r>
          </a:p>
          <a:p>
            <a:pPr marL="342900" lvl="0" indent="-342900" algn="just">
              <a:buFont typeface="Wingdings" panose="05000000000000000000" pitchFamily="2" charset="2"/>
              <a:buChar char="ü"/>
            </a:pPr>
            <a:r>
              <a:rPr lang="ru-RU" sz="2400" dirty="0"/>
              <a:t>на основе анализа литературных данных определить (выяснить, уточнить, раскрыть) специфику агрессивной реактивности </a:t>
            </a:r>
            <a:r>
              <a:rPr lang="ru-RU" sz="2400" dirty="0" smtClean="0"/>
              <a:t>муравьев;</a:t>
            </a:r>
          </a:p>
          <a:p>
            <a:pPr marL="342900" lvl="0" indent="-342900" algn="just">
              <a:buFont typeface="Wingdings" panose="05000000000000000000" pitchFamily="2" charset="2"/>
              <a:buChar char="ü"/>
            </a:pPr>
            <a:r>
              <a:rPr lang="ru-RU" sz="2400" dirty="0" smtClean="0"/>
              <a:t>разработать </a:t>
            </a:r>
            <a:r>
              <a:rPr lang="ru-RU" sz="2400" dirty="0"/>
              <a:t>и экспериментально проверить методику отбора муравьиного </a:t>
            </a:r>
            <a:r>
              <a:rPr lang="ru-RU" sz="2400" dirty="0" smtClean="0"/>
              <a:t>яда;</a:t>
            </a:r>
          </a:p>
          <a:p>
            <a:pPr marL="342900" lvl="0" indent="-342900" algn="just">
              <a:buFont typeface="Wingdings" panose="05000000000000000000" pitchFamily="2" charset="2"/>
              <a:buChar char="ü"/>
            </a:pPr>
            <a:r>
              <a:rPr lang="ru-RU" sz="2400" dirty="0" smtClean="0"/>
              <a:t>получить </a:t>
            </a:r>
            <a:r>
              <a:rPr lang="ru-RU" sz="2400" dirty="0"/>
              <a:t>муравьиный яд в нужном количестве и произвести химический анализ его </a:t>
            </a:r>
            <a:r>
              <a:rPr lang="ru-RU" sz="2400" dirty="0" smtClean="0"/>
              <a:t>состава;</a:t>
            </a:r>
          </a:p>
          <a:p>
            <a:pPr marL="342900" lvl="0" indent="-342900" algn="just">
              <a:buFont typeface="Wingdings" panose="05000000000000000000" pitchFamily="2" charset="2"/>
              <a:buChar char="ü"/>
            </a:pPr>
            <a:r>
              <a:rPr lang="ru-RU" sz="2400" dirty="0" smtClean="0"/>
              <a:t>сравнить </a:t>
            </a:r>
            <a:r>
              <a:rPr lang="ru-RU" sz="2400" dirty="0"/>
              <a:t>биохимические показатели яда, взятого из слюнных желез и выделенного муравьем в состоянии </a:t>
            </a:r>
            <a:r>
              <a:rPr lang="ru-RU" sz="2400" dirty="0" smtClean="0"/>
              <a:t>агрессии;</a:t>
            </a:r>
          </a:p>
          <a:p>
            <a:pPr marL="342900" lvl="0" indent="-342900" algn="just">
              <a:buFont typeface="Wingdings" panose="05000000000000000000" pitchFamily="2" charset="2"/>
              <a:buChar char="ü"/>
            </a:pPr>
            <a:r>
              <a:rPr lang="ru-RU" sz="2400" dirty="0" smtClean="0"/>
              <a:t>обосновать </a:t>
            </a:r>
            <a:r>
              <a:rPr lang="ru-RU" sz="2400" dirty="0"/>
              <a:t>целесообразность использования такого-то антидота (противоядия).</a:t>
            </a:r>
          </a:p>
        </p:txBody>
      </p:sp>
    </p:spTree>
    <p:extLst>
      <p:ext uri="{BB962C8B-B14F-4D97-AF65-F5344CB8AC3E}">
        <p14:creationId xmlns:p14="http://schemas.microsoft.com/office/powerpoint/2010/main" val="19805635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8273" y="332656"/>
            <a:ext cx="8280920" cy="6124754"/>
          </a:xfrm>
          <a:prstGeom prst="rect">
            <a:avLst/>
          </a:prstGeom>
        </p:spPr>
        <p:txBody>
          <a:bodyPr wrap="square">
            <a:spAutoFit/>
          </a:bodyPr>
          <a:lstStyle/>
          <a:p>
            <a:r>
              <a:rPr lang="ru-RU" sz="2800" b="1" i="1" dirty="0">
                <a:solidFill>
                  <a:srgbClr val="0070C0"/>
                </a:solidFill>
              </a:rPr>
              <a:t>Контрольные вопросы для закрепления знаний </a:t>
            </a:r>
            <a:r>
              <a:rPr lang="ru-RU" sz="2800" b="1" i="1" dirty="0" smtClean="0">
                <a:solidFill>
                  <a:srgbClr val="0070C0"/>
                </a:solidFill>
              </a:rPr>
              <a:t>учащихся об определении задач исследования</a:t>
            </a:r>
            <a:endParaRPr lang="ru-RU" sz="2800" dirty="0">
              <a:solidFill>
                <a:srgbClr val="0070C0"/>
              </a:solidFill>
            </a:endParaRPr>
          </a:p>
          <a:p>
            <a:r>
              <a:rPr lang="ru-RU" sz="2800" dirty="0">
                <a:solidFill>
                  <a:srgbClr val="0070C0"/>
                </a:solidFill>
              </a:rPr>
              <a:t> </a:t>
            </a:r>
          </a:p>
          <a:p>
            <a:pPr lvl="0"/>
            <a:r>
              <a:rPr lang="ru-RU" sz="2800" dirty="0"/>
              <a:t>Почему задачи исследования зависят от гипотезы?</a:t>
            </a:r>
          </a:p>
          <a:p>
            <a:pPr lvl="0"/>
            <a:r>
              <a:rPr lang="ru-RU" sz="2800" dirty="0"/>
              <a:t>Почему анализ литературных данных необходим и его следует рассматривать в качестве задачи исследования?</a:t>
            </a:r>
          </a:p>
          <a:p>
            <a:pPr lvl="0"/>
            <a:r>
              <a:rPr lang="ru-RU" sz="2800" dirty="0"/>
              <a:t>Как вы думаете, почему формулировка задачи – «Осуществить обзор литературных данных по теме» – является неверной?</a:t>
            </a:r>
          </a:p>
          <a:p>
            <a:r>
              <a:rPr lang="ru-RU" sz="2800" b="1" dirty="0"/>
              <a:t/>
            </a:r>
            <a:br>
              <a:rPr lang="ru-RU" sz="2800" b="1" dirty="0"/>
            </a:br>
            <a:endParaRPr lang="ru-RU" sz="2800" dirty="0"/>
          </a:p>
        </p:txBody>
      </p:sp>
    </p:spTree>
    <p:extLst>
      <p:ext uri="{BB962C8B-B14F-4D97-AF65-F5344CB8AC3E}">
        <p14:creationId xmlns:p14="http://schemas.microsoft.com/office/powerpoint/2010/main" val="2543765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7956376" cy="6370975"/>
          </a:xfrm>
          <a:prstGeom prst="rect">
            <a:avLst/>
          </a:prstGeom>
        </p:spPr>
        <p:txBody>
          <a:bodyPr wrap="square">
            <a:spAutoFit/>
          </a:bodyPr>
          <a:lstStyle/>
          <a:p>
            <a:r>
              <a:rPr lang="ru-RU" sz="2800" b="1" i="1" dirty="0">
                <a:solidFill>
                  <a:srgbClr val="0070C0"/>
                </a:solidFill>
              </a:rPr>
              <a:t>Как правильно выбрать методику </a:t>
            </a:r>
            <a:r>
              <a:rPr lang="ru-RU" sz="2800" b="1" i="1" dirty="0" smtClean="0">
                <a:solidFill>
                  <a:srgbClr val="0070C0"/>
                </a:solidFill>
              </a:rPr>
              <a:t>исследования?</a:t>
            </a:r>
            <a:endParaRPr lang="ru-RU" sz="2800" dirty="0">
              <a:solidFill>
                <a:srgbClr val="0070C0"/>
              </a:solidFill>
            </a:endParaRPr>
          </a:p>
          <a:p>
            <a:pPr algn="just"/>
            <a:r>
              <a:rPr lang="ru-RU" sz="3200" dirty="0"/>
              <a:t>Средства, способы и приемы, взятые в логической последовательности, называются </a:t>
            </a:r>
            <a:r>
              <a:rPr lang="ru-RU" sz="3200" b="1" i="1" dirty="0"/>
              <a:t>методикой исследования</a:t>
            </a:r>
            <a:r>
              <a:rPr lang="ru-RU" sz="3200" dirty="0"/>
              <a:t>. Методику считают «инструментом», посредством которого будут решаться поставленные в научном исследовании задачи.</a:t>
            </a:r>
          </a:p>
          <a:p>
            <a:pPr algn="just"/>
            <a:r>
              <a:rPr lang="ru-RU" sz="3200" dirty="0"/>
              <a:t>Способы и приемы – это так называемые </a:t>
            </a:r>
            <a:r>
              <a:rPr lang="ru-RU" sz="3200" b="1" i="1" dirty="0"/>
              <a:t>методы исследования</a:t>
            </a:r>
            <a:r>
              <a:rPr lang="ru-RU" sz="3200" dirty="0"/>
              <a:t>. Выделяют эмпирические </a:t>
            </a:r>
            <a:r>
              <a:rPr lang="ru-RU" sz="3200" dirty="0" smtClean="0"/>
              <a:t>и </a:t>
            </a:r>
            <a:r>
              <a:rPr lang="ru-RU" sz="3200" dirty="0"/>
              <a:t>теоретические методы исследования. </a:t>
            </a:r>
          </a:p>
        </p:txBody>
      </p:sp>
    </p:spTree>
    <p:extLst>
      <p:ext uri="{BB962C8B-B14F-4D97-AF65-F5344CB8AC3E}">
        <p14:creationId xmlns:p14="http://schemas.microsoft.com/office/powerpoint/2010/main" val="6790604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5580" y="332656"/>
            <a:ext cx="8640960" cy="3539430"/>
          </a:xfrm>
          <a:prstGeom prst="rect">
            <a:avLst/>
          </a:prstGeom>
        </p:spPr>
        <p:txBody>
          <a:bodyPr wrap="square">
            <a:spAutoFit/>
          </a:bodyPr>
          <a:lstStyle/>
          <a:p>
            <a:r>
              <a:rPr lang="ru-RU" sz="3200" dirty="0"/>
              <a:t>К </a:t>
            </a:r>
            <a:r>
              <a:rPr lang="ru-RU" sz="3200" b="1" dirty="0"/>
              <a:t>эмпирическим методам </a:t>
            </a:r>
            <a:r>
              <a:rPr lang="ru-RU" sz="3200" dirty="0"/>
              <a:t>научного исследования относятся наблюдение, описание, измерение, эксперимент и т.д</a:t>
            </a:r>
            <a:r>
              <a:rPr lang="ru-RU" sz="3200" dirty="0" smtClean="0"/>
              <a:t>.</a:t>
            </a:r>
          </a:p>
          <a:p>
            <a:r>
              <a:rPr lang="ru-RU" sz="3200" b="1" dirty="0"/>
              <a:t>Т</a:t>
            </a:r>
            <a:r>
              <a:rPr lang="ru-RU" sz="3200" b="1" dirty="0" smtClean="0"/>
              <a:t>еоретические</a:t>
            </a:r>
            <a:r>
              <a:rPr lang="ru-RU" sz="3200" dirty="0" smtClean="0"/>
              <a:t> </a:t>
            </a:r>
            <a:r>
              <a:rPr lang="ru-RU" sz="3200" b="1" i="1" dirty="0"/>
              <a:t>методы</a:t>
            </a:r>
            <a:r>
              <a:rPr lang="ru-RU" sz="3200" dirty="0"/>
              <a:t> исследования. К ним относятся моделирование, анализ, синтез, индукция, дедукция, сравнение, классификация и т. д.</a:t>
            </a:r>
          </a:p>
        </p:txBody>
      </p:sp>
    </p:spTree>
    <p:extLst>
      <p:ext uri="{BB962C8B-B14F-4D97-AF65-F5344CB8AC3E}">
        <p14:creationId xmlns:p14="http://schemas.microsoft.com/office/powerpoint/2010/main" val="25859367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0648"/>
            <a:ext cx="8424936" cy="5693866"/>
          </a:xfrm>
          <a:prstGeom prst="rect">
            <a:avLst/>
          </a:prstGeom>
        </p:spPr>
        <p:txBody>
          <a:bodyPr wrap="square">
            <a:spAutoFit/>
          </a:bodyPr>
          <a:lstStyle/>
          <a:p>
            <a:r>
              <a:rPr lang="ru-RU" sz="2800" b="1" u="sng" dirty="0" smtClean="0">
                <a:solidFill>
                  <a:srgbClr val="0070C0"/>
                </a:solidFill>
              </a:rPr>
              <a:t>Задание:</a:t>
            </a:r>
            <a:r>
              <a:rPr lang="ru-RU" sz="2800" b="1" dirty="0" smtClean="0">
                <a:solidFill>
                  <a:srgbClr val="0070C0"/>
                </a:solidFill>
              </a:rPr>
              <a:t>   Прочитайте </a:t>
            </a:r>
            <a:r>
              <a:rPr lang="ru-RU" sz="2800" b="1" dirty="0">
                <a:solidFill>
                  <a:srgbClr val="0070C0"/>
                </a:solidFill>
              </a:rPr>
              <a:t>следующий текст. Определите методы, примененные в описываемом </a:t>
            </a:r>
            <a:r>
              <a:rPr lang="ru-RU" sz="2800" b="1" dirty="0" smtClean="0">
                <a:solidFill>
                  <a:srgbClr val="0070C0"/>
                </a:solidFill>
              </a:rPr>
              <a:t>исследовании.</a:t>
            </a:r>
            <a:endParaRPr lang="ru-RU" sz="2800" b="1" dirty="0">
              <a:solidFill>
                <a:srgbClr val="0070C0"/>
              </a:solidFill>
            </a:endParaRPr>
          </a:p>
          <a:p>
            <a:pPr algn="just"/>
            <a:r>
              <a:rPr lang="ru-RU" sz="2800" i="1" dirty="0" smtClean="0"/>
              <a:t>«…</a:t>
            </a:r>
            <a:r>
              <a:rPr lang="ru-RU" sz="2800" i="1" dirty="0"/>
              <a:t>В последнее десятилетие заболеваемость гепатитом выросла в 15 раз. Большинство больных обречены на медленную смерть от цирроза печени. В военно-медицинской академии (Санкт-Петербург) начали лечить хронических больных гепатитом С …</a:t>
            </a:r>
            <a:r>
              <a:rPr lang="ru-RU" sz="2800" i="1" dirty="0" err="1"/>
              <a:t>виброакустикой</a:t>
            </a:r>
            <a:r>
              <a:rPr lang="ru-RU" sz="2800" i="1" dirty="0"/>
              <a:t>. Ученые решили с помощью аппарата «</a:t>
            </a:r>
            <a:r>
              <a:rPr lang="ru-RU" sz="2800" i="1" dirty="0" err="1"/>
              <a:t>Витафон</a:t>
            </a:r>
            <a:r>
              <a:rPr lang="ru-RU" sz="2800" i="1" dirty="0"/>
              <a:t>» как бы «встряхнуть» больной организм, запустить механизмы иммунной защиты. </a:t>
            </a:r>
            <a:endParaRPr lang="ru-RU" sz="2800" dirty="0"/>
          </a:p>
        </p:txBody>
      </p:sp>
    </p:spTree>
    <p:extLst>
      <p:ext uri="{BB962C8B-B14F-4D97-AF65-F5344CB8AC3E}">
        <p14:creationId xmlns:p14="http://schemas.microsoft.com/office/powerpoint/2010/main" val="11862973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4345"/>
            <a:ext cx="7992888" cy="6124754"/>
          </a:xfrm>
          <a:prstGeom prst="rect">
            <a:avLst/>
          </a:prstGeom>
        </p:spPr>
        <p:txBody>
          <a:bodyPr wrap="square">
            <a:spAutoFit/>
          </a:bodyPr>
          <a:lstStyle/>
          <a:p>
            <a:pPr algn="just"/>
            <a:r>
              <a:rPr lang="ru-RU" sz="2800" i="1" dirty="0"/>
              <a:t>Сначала ученые испытывали аппарат на добровольцах, исследуя содержание в крови интерферона (основного противовирусного вещества). Они подобрали такой режим, при котором уровень интерферона в крови повышался в 3-5 раз.  Лечение гепатита как раз осуществляется введением искусственного интерферона. А тут ученые смогли заставить организм вырабатывать собственный интерферон! После этого была подобрана группа больных хроническим гепатитом С, которые 1 год  проходили сеансы </a:t>
            </a:r>
            <a:r>
              <a:rPr lang="ru-RU" sz="2800" i="1" dirty="0" err="1"/>
              <a:t>виброакустики</a:t>
            </a:r>
            <a:r>
              <a:rPr lang="ru-RU" sz="2800" i="1" dirty="0"/>
              <a:t>. В результате 44% больных выздоровели</a:t>
            </a:r>
            <a:r>
              <a:rPr lang="ru-RU" sz="2800" i="1" dirty="0" smtClean="0"/>
              <a:t>!..»</a:t>
            </a:r>
            <a:endParaRPr lang="ru-RU" sz="2800" dirty="0"/>
          </a:p>
          <a:p>
            <a:pPr algn="just"/>
            <a:r>
              <a:rPr lang="ru-RU" sz="2800" dirty="0"/>
              <a:t> </a:t>
            </a:r>
          </a:p>
        </p:txBody>
      </p:sp>
    </p:spTree>
    <p:extLst>
      <p:ext uri="{BB962C8B-B14F-4D97-AF65-F5344CB8AC3E}">
        <p14:creationId xmlns:p14="http://schemas.microsoft.com/office/powerpoint/2010/main" val="29276887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80728"/>
            <a:ext cx="8280920" cy="2062103"/>
          </a:xfrm>
          <a:prstGeom prst="rect">
            <a:avLst/>
          </a:prstGeom>
        </p:spPr>
        <p:txBody>
          <a:bodyPr wrap="square">
            <a:spAutoFit/>
          </a:bodyPr>
          <a:lstStyle/>
          <a:p>
            <a:pPr algn="just"/>
            <a:r>
              <a:rPr lang="ru-RU" sz="3200" b="1" dirty="0" smtClean="0"/>
              <a:t>Вопрос учащимся: </a:t>
            </a:r>
            <a:r>
              <a:rPr lang="ru-RU" sz="3200" dirty="0" smtClean="0"/>
              <a:t>Как </a:t>
            </a:r>
            <a:r>
              <a:rPr lang="ru-RU" sz="3200" dirty="0"/>
              <a:t>вы думаете, можно ли эксперимент считать методом исследования </a:t>
            </a:r>
            <a:r>
              <a:rPr lang="ru-RU" sz="3200" dirty="0" err="1"/>
              <a:t>виброакустического</a:t>
            </a:r>
            <a:r>
              <a:rPr lang="ru-RU" sz="3200" dirty="0"/>
              <a:t> лечения гепатита С? Обоснуйте свой ответ.</a:t>
            </a:r>
          </a:p>
        </p:txBody>
      </p:sp>
    </p:spTree>
    <p:extLst>
      <p:ext uri="{BB962C8B-B14F-4D97-AF65-F5344CB8AC3E}">
        <p14:creationId xmlns:p14="http://schemas.microsoft.com/office/powerpoint/2010/main" val="7426603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979" y="764704"/>
            <a:ext cx="8424936" cy="5509200"/>
          </a:xfrm>
          <a:prstGeom prst="rect">
            <a:avLst/>
          </a:prstGeom>
        </p:spPr>
        <p:txBody>
          <a:bodyPr wrap="square">
            <a:spAutoFit/>
          </a:bodyPr>
          <a:lstStyle/>
          <a:p>
            <a:pPr lvl="0"/>
            <a:r>
              <a:rPr lang="ru-RU" sz="3200" b="1" i="1" dirty="0">
                <a:solidFill>
                  <a:srgbClr val="0070C0"/>
                </a:solidFill>
              </a:rPr>
              <a:t>Контрольные вопросы для закрепления знаний учащихся </a:t>
            </a:r>
            <a:endParaRPr lang="ru-RU" sz="3200" dirty="0">
              <a:solidFill>
                <a:srgbClr val="0070C0"/>
              </a:solidFill>
            </a:endParaRPr>
          </a:p>
          <a:p>
            <a:r>
              <a:rPr lang="ru-RU" sz="3200" b="1" i="1" dirty="0"/>
              <a:t> </a:t>
            </a:r>
            <a:endParaRPr lang="ru-RU" sz="3200" dirty="0"/>
          </a:p>
          <a:p>
            <a:pPr lvl="0"/>
            <a:r>
              <a:rPr lang="ru-RU" sz="3200" dirty="0" smtClean="0"/>
              <a:t>1.Ответьте</a:t>
            </a:r>
            <a:r>
              <a:rPr lang="ru-RU" sz="3200" dirty="0"/>
              <a:t>, можно ли сделать научное открытие, пользуясь уже известной методикой?</a:t>
            </a:r>
          </a:p>
          <a:p>
            <a:pPr lvl="0"/>
            <a:r>
              <a:rPr lang="ru-RU" sz="3200" dirty="0" smtClean="0"/>
              <a:t>2.Почему </a:t>
            </a:r>
            <a:r>
              <a:rPr lang="ru-RU" sz="3200" dirty="0"/>
              <a:t>необходима повторность в исследованиях?</a:t>
            </a:r>
          </a:p>
          <a:p>
            <a:pPr lvl="0"/>
            <a:r>
              <a:rPr lang="ru-RU" sz="3200" dirty="0" smtClean="0"/>
              <a:t>3.В </a:t>
            </a:r>
            <a:r>
              <a:rPr lang="ru-RU" sz="3200" dirty="0"/>
              <a:t>чем, по вашему мнению, заключается логическая связь между задачами и методами какого-либо исследования?</a:t>
            </a:r>
          </a:p>
        </p:txBody>
      </p:sp>
    </p:spTree>
    <p:extLst>
      <p:ext uri="{BB962C8B-B14F-4D97-AF65-F5344CB8AC3E}">
        <p14:creationId xmlns:p14="http://schemas.microsoft.com/office/powerpoint/2010/main" val="34146964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4664" y="1052736"/>
            <a:ext cx="8208912" cy="4524315"/>
          </a:xfrm>
          <a:prstGeom prst="rect">
            <a:avLst/>
          </a:prstGeom>
        </p:spPr>
        <p:txBody>
          <a:bodyPr wrap="square">
            <a:spAutoFit/>
          </a:bodyPr>
          <a:lstStyle/>
          <a:p>
            <a:pPr algn="just"/>
            <a:r>
              <a:rPr lang="ru-RU" sz="3600" b="1" dirty="0" smtClean="0">
                <a:solidFill>
                  <a:srgbClr val="0070C0"/>
                </a:solidFill>
              </a:rPr>
              <a:t>Пожелание учителя своим ученикам:</a:t>
            </a:r>
          </a:p>
          <a:p>
            <a:pPr algn="just"/>
            <a:r>
              <a:rPr lang="ru-RU" sz="3600" i="1" dirty="0" smtClean="0"/>
              <a:t>Настоящий </a:t>
            </a:r>
            <a:r>
              <a:rPr lang="ru-RU" sz="3600" i="1" dirty="0"/>
              <a:t>ученый много и напряженно трудится. И никогда не стесняется учиться! </a:t>
            </a:r>
          </a:p>
          <a:p>
            <a:pPr algn="just"/>
            <a:r>
              <a:rPr lang="ru-RU" sz="3600" i="1" dirty="0"/>
              <a:t>Сохраните и пронесите через всю жизнь любовь к ИСТИНЕ. Успехов вам на этом пути ее познания!</a:t>
            </a:r>
          </a:p>
        </p:txBody>
      </p:sp>
    </p:spTree>
    <p:extLst>
      <p:ext uri="{BB962C8B-B14F-4D97-AF65-F5344CB8AC3E}">
        <p14:creationId xmlns:p14="http://schemas.microsoft.com/office/powerpoint/2010/main" val="2777894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12845"/>
            <a:ext cx="8208912" cy="4832092"/>
          </a:xfrm>
          <a:prstGeom prst="rect">
            <a:avLst/>
          </a:prstGeom>
        </p:spPr>
        <p:txBody>
          <a:bodyPr wrap="square">
            <a:spAutoFit/>
          </a:bodyPr>
          <a:lstStyle/>
          <a:p>
            <a:pPr algn="just"/>
            <a:r>
              <a:rPr lang="ru-RU" b="1" i="1" dirty="0"/>
              <a:t> </a:t>
            </a:r>
            <a:r>
              <a:rPr lang="ru-RU" sz="2800" b="1" i="1" dirty="0">
                <a:solidFill>
                  <a:srgbClr val="0070C0"/>
                </a:solidFill>
              </a:rPr>
              <a:t>Где взять время для проведения систематических занятий?</a:t>
            </a:r>
            <a:endParaRPr lang="ru-RU" sz="2800" dirty="0">
              <a:solidFill>
                <a:srgbClr val="0070C0"/>
              </a:solidFill>
            </a:endParaRPr>
          </a:p>
          <a:p>
            <a:pPr algn="just"/>
            <a:r>
              <a:rPr lang="ru-RU" sz="2800" dirty="0" smtClean="0"/>
              <a:t>В условиях дефицита </a:t>
            </a:r>
            <a:r>
              <a:rPr lang="ru-RU" sz="2800" dirty="0"/>
              <a:t>учебного времени трудно найти возможность для систематических занятий </a:t>
            </a:r>
            <a:r>
              <a:rPr lang="ru-RU" sz="2800" dirty="0" smtClean="0"/>
              <a:t> исследовательского характера с </a:t>
            </a:r>
            <a:r>
              <a:rPr lang="ru-RU" sz="2800" dirty="0"/>
              <a:t>группой учащихся. </a:t>
            </a:r>
            <a:endParaRPr lang="ru-RU" sz="2800" dirty="0" smtClean="0"/>
          </a:p>
          <a:p>
            <a:pPr algn="just"/>
            <a:r>
              <a:rPr lang="ru-RU" sz="2800" dirty="0" smtClean="0"/>
              <a:t>В  </a:t>
            </a:r>
            <a:r>
              <a:rPr lang="ru-RU" sz="2800" dirty="0"/>
              <a:t>учебный план на старшей ступени общеобразовательной школы целесообразно включить дополнительные часы (на изучение элективных курсов, проведение исследовательских проектов и др.).</a:t>
            </a:r>
          </a:p>
        </p:txBody>
      </p:sp>
    </p:spTree>
    <p:extLst>
      <p:ext uri="{BB962C8B-B14F-4D97-AF65-F5344CB8AC3E}">
        <p14:creationId xmlns:p14="http://schemas.microsoft.com/office/powerpoint/2010/main" val="2552242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280920" cy="5262979"/>
          </a:xfrm>
          <a:prstGeom prst="rect">
            <a:avLst/>
          </a:prstGeom>
        </p:spPr>
        <p:txBody>
          <a:bodyPr wrap="square">
            <a:spAutoFit/>
          </a:bodyPr>
          <a:lstStyle/>
          <a:p>
            <a:pPr algn="just"/>
            <a:r>
              <a:rPr lang="ru-RU" b="1" i="1" dirty="0">
                <a:solidFill>
                  <a:srgbClr val="0070C0"/>
                </a:solidFill>
              </a:rPr>
              <a:t> </a:t>
            </a:r>
            <a:r>
              <a:rPr lang="ru-RU" sz="2800" b="1" i="1" dirty="0">
                <a:solidFill>
                  <a:srgbClr val="0070C0"/>
                </a:solidFill>
              </a:rPr>
              <a:t>С какого возраста можно привлекать детей для исследовательской деятельности</a:t>
            </a:r>
            <a:r>
              <a:rPr lang="ru-RU" sz="2800" b="1" i="1" dirty="0" smtClean="0">
                <a:solidFill>
                  <a:srgbClr val="0070C0"/>
                </a:solidFill>
              </a:rPr>
              <a:t>?</a:t>
            </a:r>
          </a:p>
          <a:p>
            <a:pPr algn="just"/>
            <a:endParaRPr lang="ru-RU" sz="2800" u="sng" dirty="0"/>
          </a:p>
          <a:p>
            <a:pPr algn="just"/>
            <a:r>
              <a:rPr lang="ru-RU" sz="2800" dirty="0"/>
              <a:t>Элементами исследовательской деятельности школьники могут овладевать с раннего возраста. </a:t>
            </a:r>
            <a:endParaRPr lang="ru-RU" sz="2800" dirty="0" smtClean="0"/>
          </a:p>
          <a:p>
            <a:pPr algn="just"/>
            <a:r>
              <a:rPr lang="ru-RU" sz="2800" dirty="0" smtClean="0"/>
              <a:t>Однако овладение </a:t>
            </a:r>
            <a:r>
              <a:rPr lang="ru-RU" sz="2800" dirty="0"/>
              <a:t>методологическими знаниями, умениями и навыками, проведение теоретического и практического этапов </a:t>
            </a:r>
            <a:r>
              <a:rPr lang="ru-RU" sz="2800" dirty="0" smtClean="0"/>
              <a:t>исследования посильно учащимся</a:t>
            </a:r>
            <a:r>
              <a:rPr lang="ru-RU" sz="2800" dirty="0"/>
              <a:t>, начиная с </a:t>
            </a:r>
            <a:r>
              <a:rPr lang="ru-RU" sz="2800" dirty="0" smtClean="0"/>
              <a:t>возраста 13-14 лет. </a:t>
            </a:r>
            <a:endParaRPr lang="ru-RU" sz="2800" dirty="0"/>
          </a:p>
        </p:txBody>
      </p:sp>
    </p:spTree>
    <p:extLst>
      <p:ext uri="{BB962C8B-B14F-4D97-AF65-F5344CB8AC3E}">
        <p14:creationId xmlns:p14="http://schemas.microsoft.com/office/powerpoint/2010/main" val="3057645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96752"/>
            <a:ext cx="8352928" cy="4031873"/>
          </a:xfrm>
          <a:prstGeom prst="rect">
            <a:avLst/>
          </a:prstGeom>
        </p:spPr>
        <p:txBody>
          <a:bodyPr wrap="square">
            <a:spAutoFit/>
          </a:bodyPr>
          <a:lstStyle/>
          <a:p>
            <a:pPr algn="just"/>
            <a:r>
              <a:rPr lang="ru-RU" sz="3200" b="1" i="1" dirty="0">
                <a:solidFill>
                  <a:srgbClr val="0070C0"/>
                </a:solidFill>
              </a:rPr>
              <a:t>Каким может быть количество соавторов в выполнении исследовательской работы?</a:t>
            </a:r>
            <a:endParaRPr lang="ru-RU" sz="3200" dirty="0">
              <a:solidFill>
                <a:srgbClr val="0070C0"/>
              </a:solidFill>
            </a:endParaRPr>
          </a:p>
          <a:p>
            <a:pPr algn="just"/>
            <a:r>
              <a:rPr lang="ru-RU" sz="3200" dirty="0"/>
              <a:t>	Количество соавторов можно не ограничивать при проведении мониторинговых и полевых исследований, где достаточно трудоемка камеральная обработка собранного материала. </a:t>
            </a:r>
          </a:p>
        </p:txBody>
      </p:sp>
    </p:spTree>
    <p:extLst>
      <p:ext uri="{BB962C8B-B14F-4D97-AF65-F5344CB8AC3E}">
        <p14:creationId xmlns:p14="http://schemas.microsoft.com/office/powerpoint/2010/main" val="2181909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5846"/>
            <a:ext cx="8136904" cy="6001643"/>
          </a:xfrm>
          <a:prstGeom prst="rect">
            <a:avLst/>
          </a:prstGeom>
        </p:spPr>
        <p:txBody>
          <a:bodyPr wrap="square">
            <a:spAutoFit/>
          </a:bodyPr>
          <a:lstStyle/>
          <a:p>
            <a:pPr algn="just"/>
            <a:r>
              <a:rPr lang="ru-RU" sz="3200" b="1" i="1" dirty="0">
                <a:solidFill>
                  <a:srgbClr val="0070C0"/>
                </a:solidFill>
              </a:rPr>
              <a:t>Как избежать переутомления учащихся во время  занятий, посвященных работе над темой исследования?</a:t>
            </a:r>
            <a:endParaRPr lang="ru-RU" sz="3200" dirty="0">
              <a:solidFill>
                <a:srgbClr val="0070C0"/>
              </a:solidFill>
            </a:endParaRPr>
          </a:p>
          <a:p>
            <a:pPr algn="just"/>
            <a:r>
              <a:rPr lang="ru-RU" sz="3200" dirty="0" smtClean="0"/>
              <a:t>Форму </a:t>
            </a:r>
            <a:r>
              <a:rPr lang="ru-RU" sz="3200" dirty="0"/>
              <a:t>организации занятий можно приблизить к тренингу. </a:t>
            </a:r>
            <a:endParaRPr lang="ru-RU" sz="3200" dirty="0" smtClean="0"/>
          </a:p>
          <a:p>
            <a:pPr algn="just"/>
            <a:r>
              <a:rPr lang="ru-RU" sz="3200" dirty="0"/>
              <a:t>Т</a:t>
            </a:r>
            <a:r>
              <a:rPr lang="ru-RU" sz="3200" dirty="0" smtClean="0"/>
              <a:t>ренинг </a:t>
            </a:r>
            <a:r>
              <a:rPr lang="ru-RU" sz="3200" dirty="0"/>
              <a:t>– это форма интерактивного обучения, методы которого позволяют продуктивно решать задачи, связанные с развитием навыков общения, самоуправления, самоанализа деятельности</a:t>
            </a:r>
          </a:p>
        </p:txBody>
      </p:sp>
    </p:spTree>
    <p:extLst>
      <p:ext uri="{BB962C8B-B14F-4D97-AF65-F5344CB8AC3E}">
        <p14:creationId xmlns:p14="http://schemas.microsoft.com/office/powerpoint/2010/main" val="36100297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472</TotalTime>
  <Words>2975</Words>
  <Application>Microsoft Office PowerPoint</Application>
  <PresentationFormat>Экран (4:3)</PresentationFormat>
  <Paragraphs>169</Paragraphs>
  <Slides>58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58</vt:i4>
      </vt:variant>
    </vt:vector>
  </HeadingPairs>
  <TitlesOfParts>
    <vt:vector size="59" baseType="lpstr">
      <vt:lpstr>Ясность</vt:lpstr>
      <vt:lpstr>       «Технология организации исследовательской деятельности учащихся по биологии»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исследовательской работы учащихся при обучении биологии</dc:title>
  <dc:creator>Ната</dc:creator>
  <cp:lastModifiedBy>Наталья Андреева</cp:lastModifiedBy>
  <cp:revision>45</cp:revision>
  <dcterms:created xsi:type="dcterms:W3CDTF">2014-10-14T12:55:42Z</dcterms:created>
  <dcterms:modified xsi:type="dcterms:W3CDTF">2020-07-27T17:20:00Z</dcterms:modified>
</cp:coreProperties>
</file>