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270" r:id="rId4"/>
    <p:sldId id="268" r:id="rId5"/>
    <p:sldId id="257" r:id="rId6"/>
    <p:sldId id="258" r:id="rId7"/>
    <p:sldId id="259" r:id="rId8"/>
    <p:sldId id="264" r:id="rId9"/>
    <p:sldId id="263" r:id="rId10"/>
    <p:sldId id="265" r:id="rId11"/>
    <p:sldId id="262" r:id="rId12"/>
    <p:sldId id="269" r:id="rId13"/>
    <p:sldId id="276" r:id="rId14"/>
    <p:sldId id="278" r:id="rId15"/>
    <p:sldId id="279" r:id="rId16"/>
    <p:sldId id="280" r:id="rId17"/>
    <p:sldId id="271" r:id="rId18"/>
    <p:sldId id="260" r:id="rId19"/>
    <p:sldId id="273" r:id="rId20"/>
    <p:sldId id="275" r:id="rId21"/>
    <p:sldId id="272" r:id="rId22"/>
    <p:sldId id="261" r:id="rId23"/>
    <p:sldId id="266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Соотношение веществ в рационе питания 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Углеводы</c:v>
                </c:pt>
                <c:pt idx="1">
                  <c:v>Белки</c:v>
                </c:pt>
                <c:pt idx="2">
                  <c:v>Жиры</c:v>
                </c:pt>
                <c:pt idx="3">
                  <c:v>Витамины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5</c:v>
                </c:pt>
                <c:pt idx="2">
                  <c:v>15</c:v>
                </c:pt>
                <c:pt idx="3">
                  <c:v>30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D186C-B238-4CD5-87A8-BF1D0802420E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2B21D-84A8-4CD2-AB82-C9EFECFAAC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240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2B21D-84A8-4CD2-AB82-C9EFECFAAC8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833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BCAB-FF74-44CC-B204-D80C708CA86A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5437-BCDF-4290-B1E0-AE72D1417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00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BCAB-FF74-44CC-B204-D80C708CA86A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5437-BCDF-4290-B1E0-AE72D1417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11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BCAB-FF74-44CC-B204-D80C708CA86A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5437-BCDF-4290-B1E0-AE72D1417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351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BCAB-FF74-44CC-B204-D80C708CA86A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5437-BCDF-4290-B1E0-AE72D1417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77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BCAB-FF74-44CC-B204-D80C708CA86A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5437-BCDF-4290-B1E0-AE72D1417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1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BCAB-FF74-44CC-B204-D80C708CA86A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5437-BCDF-4290-B1E0-AE72D1417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132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BCAB-FF74-44CC-B204-D80C708CA86A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5437-BCDF-4290-B1E0-AE72D1417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023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BCAB-FF74-44CC-B204-D80C708CA86A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5437-BCDF-4290-B1E0-AE72D1417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61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BCAB-FF74-44CC-B204-D80C708CA86A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5437-BCDF-4290-B1E0-AE72D1417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13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BCAB-FF74-44CC-B204-D80C708CA86A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5437-BCDF-4290-B1E0-AE72D1417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29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BCAB-FF74-44CC-B204-D80C708CA86A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5437-BCDF-4290-B1E0-AE72D1417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265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6BCAB-FF74-44CC-B204-D80C708CA86A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35437-BCDF-4290-B1E0-AE72D1417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50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/>
          <a:lstStyle/>
          <a:p>
            <a:r>
              <a:rPr lang="ru-RU" dirty="0" smtClean="0"/>
              <a:t>Технология проектного обучения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98833"/>
            <a:ext cx="5263276" cy="382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61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82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Классификация учебных проектов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6020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20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14636"/>
            <a:ext cx="8748463" cy="614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1663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Классификация учебных проектов по деятельности учащихся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984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83127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Примеры тем учебных 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544616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ДНК: история и значение открытия.</a:t>
            </a:r>
          </a:p>
          <a:p>
            <a:r>
              <a:rPr lang="ru-RU" sz="2000" dirty="0" smtClean="0"/>
              <a:t>«Почему имеют такое название?»: этимологический анализ цитологических понятий.</a:t>
            </a:r>
          </a:p>
          <a:p>
            <a:r>
              <a:rPr lang="ru-RU" sz="2000" dirty="0" smtClean="0"/>
              <a:t>Изучение морфолого-анатомических особенностей тканей животного организма.</a:t>
            </a:r>
          </a:p>
          <a:p>
            <a:r>
              <a:rPr lang="ru-RU" sz="2000" dirty="0" smtClean="0"/>
              <a:t>Сравнительная характеристика строения и жизнедеятельности клеток Изучение метаморфоза насекомых с полным и неполным превращением (в лабораторных условиях).</a:t>
            </a:r>
          </a:p>
          <a:p>
            <a:r>
              <a:rPr lang="ru-RU" sz="2000" dirty="0" smtClean="0"/>
              <a:t>Изучение этапов постэмбрионального развития земноводных животных (в лабораторных условиях).</a:t>
            </a:r>
          </a:p>
          <a:p>
            <a:r>
              <a:rPr lang="ru-RU" sz="2000" dirty="0" smtClean="0"/>
              <a:t>Составление генеалогического древа семьи и родословной человека.</a:t>
            </a:r>
          </a:p>
          <a:p>
            <a:r>
              <a:rPr lang="ru-RU" sz="2000" dirty="0" smtClean="0"/>
              <a:t>Влияние различных факторов на возникновение наследственных заболеваний человека.</a:t>
            </a:r>
          </a:p>
          <a:p>
            <a:r>
              <a:rPr lang="ru-RU" sz="2000" dirty="0" smtClean="0"/>
              <a:t>Биоэнергия: производство энергии из биомассы при помощи микроорганизмов.</a:t>
            </a:r>
          </a:p>
          <a:p>
            <a:r>
              <a:rPr lang="ru-RU" sz="2000" dirty="0" smtClean="0"/>
              <a:t>Микробная переработка отходов и побочных продуктов сельского хозяйства и промышленности.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9797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496944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Биологический калейдоскоп</a:t>
            </a:r>
          </a:p>
          <a:p>
            <a:pPr algn="just"/>
            <a:r>
              <a:rPr lang="ru-RU" sz="2800" dirty="0" smtClean="0"/>
              <a:t>Эта </a:t>
            </a:r>
            <a:r>
              <a:rPr lang="ru-RU" sz="2800" dirty="0"/>
              <a:t>вещь была выпущена впервые в 1978 году и используется по сей день во всех цивилизованных странах особенно детьми, космонавтами, больными и пожилыми людьми. Состоит в основном из </a:t>
            </a:r>
            <a:r>
              <a:rPr lang="ru-RU" sz="2800" dirty="0" err="1"/>
              <a:t>полиакрилата</a:t>
            </a:r>
            <a:r>
              <a:rPr lang="ru-RU" sz="2800" dirty="0"/>
              <a:t> натрия и целлюлозы. Однако, для экологов всего мира эта вещь стала причиной многих бед. </a:t>
            </a:r>
          </a:p>
          <a:p>
            <a:pPr algn="just"/>
            <a:r>
              <a:rPr lang="ru-RU" sz="2800" dirty="0"/>
              <a:t>Почему экологи «бьют тревогу»? Какие решения на сегодняшний день предприняты для предотвращения нежелательного эффекта?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5" y="5057111"/>
            <a:ext cx="2870060" cy="158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340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Посмотрите диаграмму и выберите верные утверждения.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52689984"/>
              </p:ext>
            </p:extLst>
          </p:nvPr>
        </p:nvGraphicFramePr>
        <p:xfrm>
          <a:off x="395537" y="1556793"/>
          <a:ext cx="4285322" cy="474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97828" y="2538917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А) Этот </a:t>
            </a:r>
            <a:r>
              <a:rPr lang="ru-RU" sz="2400" dirty="0"/>
              <a:t>человек вегетарианец. </a:t>
            </a:r>
          </a:p>
          <a:p>
            <a:r>
              <a:rPr lang="ru-RU" sz="2400" dirty="0" smtClean="0"/>
              <a:t>Б) Этот </a:t>
            </a:r>
            <a:r>
              <a:rPr lang="ru-RU" sz="2400" dirty="0"/>
              <a:t>рацион мог принадлежать консументу 2-го порядка. </a:t>
            </a:r>
          </a:p>
          <a:p>
            <a:r>
              <a:rPr lang="ru-RU" sz="2400" dirty="0" smtClean="0"/>
              <a:t>В) Этот </a:t>
            </a:r>
            <a:r>
              <a:rPr lang="ru-RU" sz="2400" dirty="0"/>
              <a:t>человек </a:t>
            </a:r>
            <a:r>
              <a:rPr lang="ru-RU" sz="2400" dirty="0" smtClean="0"/>
              <a:t>часто </a:t>
            </a:r>
            <a:r>
              <a:rPr lang="ru-RU" sz="2400" dirty="0"/>
              <a:t>употребляет овощи и </a:t>
            </a:r>
            <a:r>
              <a:rPr lang="ru-RU" sz="2400" dirty="0" smtClean="0"/>
              <a:t>фрукты</a:t>
            </a:r>
          </a:p>
          <a:p>
            <a:r>
              <a:rPr lang="ru-RU" sz="2400" dirty="0" smtClean="0"/>
              <a:t>Г) Этот </a:t>
            </a:r>
            <a:r>
              <a:rPr lang="ru-RU" sz="2400" dirty="0"/>
              <a:t>рацион мог принадлежать консументу 1-го порядка. </a:t>
            </a:r>
          </a:p>
          <a:p>
            <a:r>
              <a:rPr lang="ru-RU" sz="2400" dirty="0" smtClean="0"/>
              <a:t>Д) Основой </a:t>
            </a:r>
            <a:r>
              <a:rPr lang="ru-RU" sz="2400" dirty="0"/>
              <a:t>его рациона являются грибы. </a:t>
            </a:r>
          </a:p>
        </p:txBody>
      </p:sp>
    </p:spTree>
    <p:extLst>
      <p:ext uri="{BB962C8B-B14F-4D97-AF65-F5344CB8AC3E}">
        <p14:creationId xmlns:p14="http://schemas.microsoft.com/office/powerpoint/2010/main" xmlns="" val="14322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764704"/>
            <a:ext cx="899166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07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568952" cy="5688632"/>
          </a:xfrm>
        </p:spPr>
        <p:txBody>
          <a:bodyPr/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чем сходство, или различие данных объектов? Ответ обоснуйте как можно большим количеством аргументов.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994" y="2204864"/>
            <a:ext cx="740394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71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Требования, которые необходимо </a:t>
            </a:r>
            <a:br>
              <a:rPr lang="ru-RU" sz="3200" b="1" dirty="0" smtClean="0"/>
            </a:br>
            <a:r>
              <a:rPr lang="ru-RU" sz="3200" b="1" dirty="0" smtClean="0"/>
              <a:t>соблюдать</a:t>
            </a:r>
            <a:r>
              <a:rPr lang="ru-RU" sz="3200" b="1" dirty="0"/>
              <a:t> </a:t>
            </a:r>
            <a:r>
              <a:rPr lang="ru-RU" sz="3200" b="1" dirty="0" smtClean="0"/>
              <a:t>при организации проектной деятельности учащихся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•наличие значимой в исследовательском, творческом плане задачи, требующей интеграции знаний;</a:t>
            </a:r>
          </a:p>
          <a:p>
            <a:pPr marL="0" indent="0">
              <a:buNone/>
            </a:pPr>
            <a:r>
              <a:rPr lang="ru-RU" sz="2400" dirty="0" smtClean="0"/>
              <a:t>•практическая, теоретическая и познавательная значимость предполагаемых результатов работы над проектом;</a:t>
            </a:r>
          </a:p>
          <a:p>
            <a:pPr marL="0" indent="0">
              <a:buNone/>
            </a:pPr>
            <a:r>
              <a:rPr lang="ru-RU" sz="2400" dirty="0" smtClean="0"/>
              <a:t>•использование разных видов и способов организации деятельности учащихся (индивидуальной, групповой, в парах);</a:t>
            </a:r>
          </a:p>
          <a:p>
            <a:pPr marL="0" indent="0">
              <a:buNone/>
            </a:pPr>
            <a:r>
              <a:rPr lang="ru-RU" sz="2400" dirty="0" smtClean="0"/>
              <a:t>•определение базовых знаний, необходимых для работы над проектом;</a:t>
            </a:r>
          </a:p>
          <a:p>
            <a:pPr marL="0" indent="0">
              <a:buNone/>
            </a:pPr>
            <a:r>
              <a:rPr lang="ru-RU" sz="2400" dirty="0" smtClean="0"/>
              <a:t>•разработка плана проекта и определение конечных целей проекта(структурирование содержательной части проекта с указанием поэтапно получаемых результатов);</a:t>
            </a:r>
          </a:p>
          <a:p>
            <a:pPr marL="0" indent="0">
              <a:buNone/>
            </a:pPr>
            <a:r>
              <a:rPr lang="ru-RU" sz="2400" dirty="0" smtClean="0"/>
              <a:t>•материальность результатов (отчет, продукт, презентация и др.).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212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Структура учебных проектов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Предварительный (подготовительный) этап</a:t>
            </a:r>
          </a:p>
          <a:p>
            <a:pPr marL="0" indent="0" algn="just">
              <a:buNone/>
            </a:pPr>
            <a:r>
              <a:rPr lang="ru-RU" dirty="0" smtClean="0"/>
              <a:t>2. Основной</a:t>
            </a:r>
          </a:p>
          <a:p>
            <a:pPr algn="just"/>
            <a:r>
              <a:rPr lang="ru-RU" dirty="0" smtClean="0"/>
              <a:t>включает практическое осуществление и оформление проекта.</a:t>
            </a:r>
          </a:p>
          <a:p>
            <a:pPr marL="0" indent="0" algn="just">
              <a:buNone/>
            </a:pPr>
            <a:r>
              <a:rPr lang="ru-RU" dirty="0" smtClean="0"/>
              <a:t>3. Заключительный (презентация и защита проекта)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914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выбор темы</a:t>
            </a:r>
          </a:p>
          <a:p>
            <a:r>
              <a:rPr lang="ru-RU" dirty="0"/>
              <a:t>ф</a:t>
            </a:r>
            <a:r>
              <a:rPr lang="ru-RU" dirty="0" smtClean="0"/>
              <a:t>ормулировка цели проекта</a:t>
            </a:r>
          </a:p>
          <a:p>
            <a:pPr algn="just"/>
            <a:r>
              <a:rPr lang="ru-RU" dirty="0" smtClean="0"/>
              <a:t>разработка  </a:t>
            </a:r>
            <a:r>
              <a:rPr lang="ru-RU" dirty="0"/>
              <a:t>плана </a:t>
            </a:r>
            <a:r>
              <a:rPr lang="ru-RU" dirty="0" smtClean="0"/>
              <a:t>работы </a:t>
            </a:r>
            <a:r>
              <a:rPr lang="ru-RU" dirty="0"/>
              <a:t>над проектом (определение основных компонентов проекта, </a:t>
            </a:r>
            <a:r>
              <a:rPr lang="ru-RU" dirty="0" smtClean="0"/>
              <a:t>назначение </a:t>
            </a:r>
            <a:r>
              <a:rPr lang="ru-RU" dirty="0"/>
              <a:t>руководителя и формирование </a:t>
            </a:r>
            <a:r>
              <a:rPr lang="ru-RU" dirty="0" smtClean="0"/>
              <a:t>групп;  основные работы и виды деятельности, </a:t>
            </a:r>
            <a:r>
              <a:rPr lang="ru-RU" dirty="0"/>
              <a:t>требуемые </a:t>
            </a:r>
            <a:r>
              <a:rPr lang="ru-RU" dirty="0" smtClean="0"/>
              <a:t>ресурсы и др.)</a:t>
            </a:r>
          </a:p>
          <a:p>
            <a:pPr algn="just"/>
            <a:r>
              <a:rPr lang="ru-RU" dirty="0"/>
              <a:t>определение способов коммуникации и связи участников </a:t>
            </a:r>
            <a:r>
              <a:rPr lang="ru-RU" dirty="0" smtClean="0"/>
              <a:t>проекта между собой и с учителем биологии</a:t>
            </a:r>
          </a:p>
          <a:p>
            <a:r>
              <a:rPr lang="ru-RU" dirty="0" smtClean="0"/>
              <a:t>поиск </a:t>
            </a:r>
            <a:r>
              <a:rPr lang="ru-RU" dirty="0"/>
              <a:t>источников информации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31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i="1" dirty="0" smtClean="0"/>
              <a:t>Проект</a:t>
            </a:r>
            <a:r>
              <a:rPr lang="ru-RU" dirty="0" smtClean="0"/>
              <a:t> – (от лат. «</a:t>
            </a:r>
            <a:r>
              <a:rPr lang="ru-RU" dirty="0" err="1" smtClean="0"/>
              <a:t>project</a:t>
            </a:r>
            <a:r>
              <a:rPr lang="ru-RU" dirty="0" smtClean="0"/>
              <a:t>» - «брошенный вперед») означает замысел в виде прообраза объектов. </a:t>
            </a:r>
          </a:p>
          <a:p>
            <a:pPr algn="just"/>
            <a:r>
              <a:rPr lang="ru-RU" i="1" dirty="0" smtClean="0"/>
              <a:t>Технология проектного обучения </a:t>
            </a:r>
            <a:r>
              <a:rPr lang="ru-RU" dirty="0" smtClean="0"/>
              <a:t>– совокупность методов и приемов, направленных на самостоятельное планирование, организацию и контроль деятельности учащихся, результатом которой является продукт или явление.</a:t>
            </a:r>
          </a:p>
          <a:p>
            <a:pPr algn="just"/>
            <a:r>
              <a:rPr lang="ru-RU" i="1" dirty="0" smtClean="0"/>
              <a:t>Учебный проект </a:t>
            </a:r>
            <a:r>
              <a:rPr lang="ru-RU" dirty="0" smtClean="0"/>
              <a:t>– это специально организованный учителем и самостоятельно выполняемый учащимися комплекс действий, завершающихся созданием продукта.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3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2448"/>
            <a:ext cx="8784976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Подготовка учителя к проведению проекта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- отбор </a:t>
            </a:r>
            <a:r>
              <a:rPr lang="ru-RU" sz="2400" dirty="0"/>
              <a:t>наиболее интересных и практически значимых тем </a:t>
            </a:r>
            <a:r>
              <a:rPr lang="ru-RU" sz="2400" dirty="0" smtClean="0"/>
              <a:t>проектов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- проведение </a:t>
            </a:r>
            <a:r>
              <a:rPr lang="ru-RU" sz="2400" dirty="0"/>
              <a:t>психологически оправданного подбора членов каждой группы (с учетом совместимости и </a:t>
            </a:r>
            <a:r>
              <a:rPr lang="ru-RU" sz="2400" dirty="0" err="1"/>
              <a:t>взаимодополняемости</a:t>
            </a:r>
            <a:r>
              <a:rPr lang="ru-RU" sz="2400" dirty="0"/>
              <a:t>) </a:t>
            </a:r>
          </a:p>
          <a:p>
            <a:pPr marL="0" indent="0">
              <a:buNone/>
            </a:pPr>
            <a:r>
              <a:rPr lang="ru-RU" sz="2400" dirty="0" smtClean="0"/>
              <a:t>- разработка инструктивных материалов</a:t>
            </a:r>
          </a:p>
          <a:p>
            <a:pPr marL="0" indent="0">
              <a:buNone/>
            </a:pPr>
            <a:r>
              <a:rPr lang="ru-RU" sz="2400" dirty="0" smtClean="0"/>
              <a:t>- организация </a:t>
            </a:r>
            <a:r>
              <a:rPr lang="ru-RU" sz="2400" dirty="0"/>
              <a:t>самостоятельной поисковой деятельности </a:t>
            </a:r>
            <a:r>
              <a:rPr lang="ru-RU" sz="2400" dirty="0" smtClean="0"/>
              <a:t>учащихся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- регулирование </a:t>
            </a:r>
            <a:r>
              <a:rPr lang="ru-RU" sz="2400" dirty="0"/>
              <a:t>отношений учеников в группе и групп между собой, поддержание в группах положительного эмоционального </a:t>
            </a:r>
            <a:r>
              <a:rPr lang="ru-RU" sz="2400" dirty="0" smtClean="0"/>
              <a:t>настроя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- консультирование </a:t>
            </a:r>
            <a:r>
              <a:rPr lang="ru-RU" sz="2400" dirty="0"/>
              <a:t>учащихся в ходе выполнения </a:t>
            </a:r>
            <a:r>
              <a:rPr lang="ru-RU" sz="2400" dirty="0" smtClean="0"/>
              <a:t>проекта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- стимулирование </a:t>
            </a:r>
            <a:r>
              <a:rPr lang="ru-RU" sz="2400" dirty="0"/>
              <a:t>самостоятельной деятельности каждого члена </a:t>
            </a:r>
            <a:r>
              <a:rPr lang="ru-RU" sz="2400" dirty="0" smtClean="0"/>
              <a:t>группы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784455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057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Основной этап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организация работы групп (или по индивидуальным заданий)</a:t>
            </a:r>
          </a:p>
          <a:p>
            <a:r>
              <a:rPr lang="ru-RU" dirty="0" smtClean="0"/>
              <a:t>выполнение работ</a:t>
            </a:r>
            <a:r>
              <a:rPr lang="ru-RU" dirty="0"/>
              <a:t> </a:t>
            </a:r>
            <a:r>
              <a:rPr lang="ru-RU" dirty="0" smtClean="0"/>
              <a:t>по плану (инструктивной карточке)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51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Предполагает ознакомление </a:t>
            </a:r>
            <a:r>
              <a:rPr lang="ru-RU" dirty="0"/>
              <a:t>учащихся класса с результатами работы групп </a:t>
            </a:r>
            <a:r>
              <a:rPr lang="ru-RU" dirty="0" smtClean="0"/>
              <a:t>с помощью презентации </a:t>
            </a:r>
            <a:r>
              <a:rPr lang="ru-RU" dirty="0"/>
              <a:t>и </a:t>
            </a:r>
            <a:r>
              <a:rPr lang="ru-RU" dirty="0" smtClean="0"/>
              <a:t>защиты проекта</a:t>
            </a:r>
          </a:p>
          <a:p>
            <a:pPr algn="just"/>
            <a:r>
              <a:rPr lang="ru-RU" dirty="0"/>
              <a:t>п</a:t>
            </a:r>
            <a:r>
              <a:rPr lang="ru-RU" dirty="0" smtClean="0"/>
              <a:t>одготовка презентации (план, содержание,  </a:t>
            </a:r>
            <a:r>
              <a:rPr lang="ru-RU" dirty="0"/>
              <a:t>длительность </a:t>
            </a:r>
            <a:r>
              <a:rPr lang="ru-RU" dirty="0" smtClean="0"/>
              <a:t>выступления</a:t>
            </a:r>
            <a:r>
              <a:rPr lang="ru-RU" dirty="0"/>
              <a:t>, возможность использования демонстрационного </a:t>
            </a:r>
            <a:r>
              <a:rPr lang="ru-RU" dirty="0" smtClean="0"/>
              <a:t>материала</a:t>
            </a:r>
          </a:p>
          <a:p>
            <a:pPr algn="just"/>
            <a:r>
              <a:rPr lang="ru-RU" dirty="0" smtClean="0"/>
              <a:t>во </a:t>
            </a:r>
            <a:r>
              <a:rPr lang="ru-RU" dirty="0"/>
              <a:t>время презентации и защиты проекта могут выступать как отдельные представители группы, так и все члены группы </a:t>
            </a:r>
            <a:r>
              <a:rPr lang="ru-RU" dirty="0" smtClean="0"/>
              <a:t>поочередно</a:t>
            </a:r>
          </a:p>
          <a:p>
            <a:pPr algn="just"/>
            <a:r>
              <a:rPr lang="ru-RU" dirty="0"/>
              <a:t>о</a:t>
            </a:r>
            <a:r>
              <a:rPr lang="ru-RU" dirty="0" smtClean="0"/>
              <a:t>ценка участников проекта (самооценка, </a:t>
            </a:r>
            <a:r>
              <a:rPr lang="ru-RU" dirty="0" err="1" smtClean="0"/>
              <a:t>взаимооценка</a:t>
            </a:r>
            <a:r>
              <a:rPr lang="ru-RU" dirty="0" smtClean="0"/>
              <a:t>, оценка учителя, рефлексия)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9558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Примерные критерии оценки учебного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-	активное участие всех членов группы в реализации  </a:t>
            </a:r>
            <a:r>
              <a:rPr lang="ru-RU" dirty="0" smtClean="0"/>
              <a:t>проекта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	объем </a:t>
            </a:r>
            <a:r>
              <a:rPr lang="ru-RU" dirty="0" smtClean="0"/>
              <a:t>проработанного материала </a:t>
            </a:r>
            <a:r>
              <a:rPr lang="ru-RU" dirty="0"/>
              <a:t>и качество анализа собранной </a:t>
            </a:r>
            <a:r>
              <a:rPr lang="ru-RU" dirty="0" smtClean="0"/>
              <a:t>информации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	соответствие оформления результатов работы стандартным </a:t>
            </a:r>
            <a:r>
              <a:rPr lang="ru-RU" dirty="0" smtClean="0"/>
              <a:t>требованиям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	качество сообщения о результатах </a:t>
            </a:r>
            <a:r>
              <a:rPr lang="ru-RU" dirty="0" smtClean="0"/>
              <a:t>проекта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	убедительность ответов на вопросы </a:t>
            </a:r>
            <a:r>
              <a:rPr lang="ru-RU" dirty="0" smtClean="0"/>
              <a:t>по презентации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	полнота выполнения самостоятельной </a:t>
            </a:r>
            <a:r>
              <a:rPr lang="ru-RU" dirty="0" smtClean="0"/>
              <a:t>работы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	достижение поставленных целей.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90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оценочного листа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432" y="1844824"/>
            <a:ext cx="9163396" cy="299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252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Значение применения технологии проектного обучения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Развитие у учащихся способности:</a:t>
            </a:r>
          </a:p>
          <a:p>
            <a:pPr marL="0" indent="0" algn="just">
              <a:buNone/>
            </a:pPr>
            <a:r>
              <a:rPr lang="ru-RU" dirty="0" smtClean="0"/>
              <a:t>•	самостоятельно решать поставленные задачи исследования;</a:t>
            </a:r>
          </a:p>
          <a:p>
            <a:pPr marL="0" indent="0" algn="just">
              <a:buNone/>
            </a:pPr>
            <a:r>
              <a:rPr lang="ru-RU" dirty="0" smtClean="0"/>
              <a:t>•	предвидеть учебные проблемы, которые возникают на пути достижения цели проекта;</a:t>
            </a:r>
          </a:p>
          <a:p>
            <a:pPr marL="0" indent="0" algn="just">
              <a:buNone/>
            </a:pPr>
            <a:r>
              <a:rPr lang="ru-RU" dirty="0" smtClean="0"/>
              <a:t>•	работать с информацией (вести поиск источников, анализ и обработку информации);</a:t>
            </a:r>
          </a:p>
          <a:p>
            <a:pPr marL="0" indent="0" algn="just">
              <a:buNone/>
            </a:pPr>
            <a:r>
              <a:rPr lang="ru-RU" dirty="0" smtClean="0"/>
              <a:t>•	проводить исследовательскую работу, обмениваться полученными знаниями, опытом и навыками работы, деловому общению в группе;</a:t>
            </a:r>
          </a:p>
          <a:p>
            <a:pPr marL="0" indent="0" algn="just">
              <a:buNone/>
            </a:pPr>
            <a:r>
              <a:rPr lang="ru-RU" dirty="0" smtClean="0"/>
              <a:t>•	применять приобретенные знания при решении учебных задач и в различных жизненных ситуациях.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91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2684"/>
            <a:ext cx="8568952" cy="288032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Результаты выполненных проектов должны быть, что называется «осязаемыми», т.е., если теоретическая проблема, то конкретное ее решение, если практическая – конкретный результат, готовый к внедрению.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1404" y="2636912"/>
            <a:ext cx="3037059" cy="40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3083004"/>
            <a:ext cx="4745127" cy="286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813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возникновения и развития проектного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006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/>
              <a:t>Предпосылки его возникновения относят к началу ХХ века, когда многие педагоги осознали необходимость приближения системы образования к новым реалиям жизни - интенсивному развитию промышленности, науки, техники.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/>
              <a:t> </a:t>
            </a:r>
            <a:r>
              <a:rPr lang="ru-RU" sz="2400" dirty="0"/>
              <a:t>О</a:t>
            </a:r>
            <a:r>
              <a:rPr lang="ru-RU" sz="2400" dirty="0" smtClean="0"/>
              <a:t>дновременно во многих школах различных стран начали реализовываться, накопленные к тому времени, прогрессивные образовательные идеи: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- о выработке полезных для жизни навыков (</a:t>
            </a:r>
            <a:r>
              <a:rPr lang="ru-RU" sz="2400" dirty="0" err="1" smtClean="0"/>
              <a:t>Зальцман</a:t>
            </a:r>
            <a:r>
              <a:rPr lang="ru-RU" sz="2400" dirty="0" smtClean="0"/>
              <a:t> </a:t>
            </a:r>
            <a:r>
              <a:rPr lang="ru-RU" sz="2400" dirty="0" err="1" smtClean="0"/>
              <a:t>Кристиан</a:t>
            </a:r>
            <a:r>
              <a:rPr lang="ru-RU" sz="2400" dirty="0" smtClean="0"/>
              <a:t> </a:t>
            </a:r>
            <a:r>
              <a:rPr lang="ru-RU" sz="2400" dirty="0" err="1" smtClean="0"/>
              <a:t>Готхильф</a:t>
            </a:r>
            <a:r>
              <a:rPr lang="ru-RU" sz="2400" dirty="0" smtClean="0"/>
              <a:t> – Германия);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-  об использовании личного опыта ребенка (</a:t>
            </a:r>
            <a:r>
              <a:rPr lang="ru-RU" sz="2400" dirty="0" err="1" smtClean="0"/>
              <a:t>Кэй</a:t>
            </a:r>
            <a:r>
              <a:rPr lang="ru-RU" sz="2400" dirty="0" smtClean="0"/>
              <a:t> Эллен - Швеция);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-  о самостоятельности в получении знаний (Александр Герцен – Россия, Альфред </a:t>
            </a:r>
            <a:r>
              <a:rPr lang="ru-RU" sz="2400" dirty="0" err="1" smtClean="0"/>
              <a:t>Бине</a:t>
            </a:r>
            <a:r>
              <a:rPr lang="ru-RU" sz="2400" dirty="0" smtClean="0"/>
              <a:t> - Франция);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- об исследовательской деятельности на уроках (Александр Герд - Россия,  Генри </a:t>
            </a:r>
            <a:r>
              <a:rPr lang="ru-RU" sz="2400" dirty="0" err="1" smtClean="0"/>
              <a:t>Армстронг</a:t>
            </a:r>
            <a:r>
              <a:rPr lang="ru-RU" sz="2400" dirty="0" smtClean="0"/>
              <a:t>, Джон </a:t>
            </a:r>
            <a:r>
              <a:rPr lang="ru-RU" sz="2400" dirty="0" err="1" smtClean="0"/>
              <a:t>Дьюи</a:t>
            </a:r>
            <a:r>
              <a:rPr lang="ru-RU" sz="2400" dirty="0" smtClean="0"/>
              <a:t> – США).</a:t>
            </a: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0200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640960" cy="60486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Создание </a:t>
            </a:r>
            <a:r>
              <a:rPr lang="ru-RU" dirty="0" err="1" smtClean="0"/>
              <a:t>Фариа</a:t>
            </a:r>
            <a:r>
              <a:rPr lang="ru-RU" dirty="0" smtClean="0"/>
              <a:t> де </a:t>
            </a:r>
            <a:r>
              <a:rPr lang="ru-RU" dirty="0" err="1" smtClean="0"/>
              <a:t>Васконселлосом</a:t>
            </a:r>
            <a:r>
              <a:rPr lang="ru-RU" dirty="0" smtClean="0"/>
              <a:t> в 1912 году среднего мужского учебного заведения (Бельгия), известного как «Новая школа». </a:t>
            </a:r>
          </a:p>
          <a:p>
            <a:pPr algn="just"/>
            <a:r>
              <a:rPr lang="ru-RU" dirty="0" smtClean="0"/>
              <a:t>Урок по естественным дисциплинам в этой школе состоял из следующих этапов: наметка плана предстоящей работы (например, наблюдение каких-либо животных), сбор наблюдений (в библиотеке, лаборатории, поле), классификация и оценка наблюдений (коллективная работа, </a:t>
            </a:r>
            <a:r>
              <a:rPr lang="ru-RU" dirty="0" err="1" smtClean="0"/>
              <a:t>проводящаяся</a:t>
            </a:r>
            <a:r>
              <a:rPr lang="ru-RU" dirty="0" smtClean="0"/>
              <a:t> на следующий день), запись в рабочие тетради новых знаний.</a:t>
            </a:r>
          </a:p>
          <a:p>
            <a:pPr algn="just"/>
            <a:r>
              <a:rPr lang="ru-RU" dirty="0" smtClean="0"/>
              <a:t>Учащиеся старших классов раз в месяц в присутствии родителей и друзей зачитывали свои рефераты.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070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57748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20-30-е годы ХХ века Уильямом </a:t>
            </a:r>
            <a:r>
              <a:rPr lang="ru-RU" dirty="0" err="1" smtClean="0"/>
              <a:t>Хордом</a:t>
            </a:r>
            <a:r>
              <a:rPr lang="ru-RU" dirty="0" smtClean="0"/>
              <a:t> </a:t>
            </a:r>
            <a:r>
              <a:rPr lang="ru-RU" dirty="0" err="1" smtClean="0"/>
              <a:t>Килпатриком</a:t>
            </a:r>
            <a:r>
              <a:rPr lang="ru-RU" dirty="0" smtClean="0"/>
              <a:t> в сельской школе был внедрен «метода проектов».</a:t>
            </a:r>
          </a:p>
          <a:p>
            <a:pPr algn="just"/>
            <a:r>
              <a:rPr lang="ru-RU" dirty="0" smtClean="0"/>
              <a:t>Его целью стало осуществление более тесной связи обучения с последующей жизнью в обществе, поэтому первостепенное внимание на уроках уделялось выбору деятельности, посредством которой приобретались знания основ наук, навыкам их практического применения через синтез материала различных курсов, с упором на самостоятельную работу учащихся.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929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61926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Дальнейшее развитие «метод проектов» получил в тех школах Соединенных Штатов, где обучались дети фермеров - «метод домашних проектов» для совмещения обучения и работы на ферме.</a:t>
            </a:r>
          </a:p>
          <a:p>
            <a:pPr algn="just"/>
            <a:r>
              <a:rPr lang="ru-RU" dirty="0" smtClean="0"/>
              <a:t>Под термином «домашний проект» понимали практическую проблему или задачу, которую учащийся должен решить без посторонней помощи, применяя школьные знания. Выполнение проекта связывало учебную работу школьника с работой на ферме его родителей</a:t>
            </a:r>
          </a:p>
          <a:p>
            <a:pPr algn="just"/>
            <a:r>
              <a:rPr lang="ru-RU" dirty="0" smtClean="0"/>
              <a:t> В странах Западной Европы «метод проектов» появился  в ряде экспериментальных школ, вслед за повсеместным распространением в учебных заведениях США.</a:t>
            </a:r>
          </a:p>
          <a:p>
            <a:pPr algn="just"/>
            <a:r>
              <a:rPr lang="ru-RU" dirty="0" smtClean="0"/>
              <a:t>Позже «метод проектов» потерял узкопрактическую направленность, был дополнен изучением элементов теоретических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89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проектного обучения в России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857403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/>
              <a:t>«Исследовательский метод» в начале ХХ века пропагандировали В.А. Герд, В.В. </a:t>
            </a:r>
            <a:r>
              <a:rPr lang="ru-RU" sz="2600" dirty="0" err="1" smtClean="0"/>
              <a:t>Половцов</a:t>
            </a:r>
            <a:r>
              <a:rPr lang="ru-RU" sz="2600" dirty="0" smtClean="0"/>
              <a:t>, Б.Е. Райков, И.И. Полянский и др.</a:t>
            </a:r>
          </a:p>
          <a:p>
            <a:pPr algn="just"/>
            <a:r>
              <a:rPr lang="ru-RU" sz="2600" dirty="0" smtClean="0"/>
              <a:t> «Метод проектов» сначала был  реализован в «школах труда» (около 100 школ), а после успешного опыта, рекомендован к повсеместному применению в общеобразовательных школах для подготовки учащихся к трудовой деятельности и жизни в обществе. </a:t>
            </a:r>
          </a:p>
          <a:p>
            <a:pPr algn="just"/>
            <a:r>
              <a:rPr lang="ru-RU" sz="2600" dirty="0" smtClean="0"/>
              <a:t>В советской дидактике в конце 20-х – начале 30-х годов «проект» относили к одной из форм организации учебного процесса, исходя из которой, строилась школьная образовательная система по программам </a:t>
            </a:r>
            <a:r>
              <a:rPr lang="ru-RU" sz="2600" dirty="0" err="1"/>
              <a:t>Г</a:t>
            </a:r>
            <a:r>
              <a:rPr lang="ru-RU" sz="2600" dirty="0" err="1" smtClean="0"/>
              <a:t>УСа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31463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1170</Words>
  <Application>Microsoft Office PowerPoint</Application>
  <PresentationFormat>Экран (4:3)</PresentationFormat>
  <Paragraphs>99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Технология проектного обучения</vt:lpstr>
      <vt:lpstr>Слайд 2</vt:lpstr>
      <vt:lpstr>Значение применения технологии проектного обучения</vt:lpstr>
      <vt:lpstr>Слайд 4</vt:lpstr>
      <vt:lpstr>История возникновения и развития проектного обучения</vt:lpstr>
      <vt:lpstr>Слайд 6</vt:lpstr>
      <vt:lpstr>Слайд 7</vt:lpstr>
      <vt:lpstr>Слайд 8</vt:lpstr>
      <vt:lpstr>История проектного обучения в России </vt:lpstr>
      <vt:lpstr>Классификация учебных проектов</vt:lpstr>
      <vt:lpstr>Слайд 11</vt:lpstr>
      <vt:lpstr>Примеры тем учебных проектов</vt:lpstr>
      <vt:lpstr>Слайд 13</vt:lpstr>
      <vt:lpstr>Посмотрите диаграмму и выберите верные утверждения. </vt:lpstr>
      <vt:lpstr>Слайд 15</vt:lpstr>
      <vt:lpstr>Слайд 16</vt:lpstr>
      <vt:lpstr>Требования, которые необходимо  соблюдать при организации проектной деятельности учащихся</vt:lpstr>
      <vt:lpstr>Структура учебных проектов </vt:lpstr>
      <vt:lpstr>Подготовительный этап</vt:lpstr>
      <vt:lpstr>Подготовка учителя к проведению проекта</vt:lpstr>
      <vt:lpstr>Основной этап</vt:lpstr>
      <vt:lpstr>Заключительный этап</vt:lpstr>
      <vt:lpstr>Примерные критерии оценки учебного проекта</vt:lpstr>
      <vt:lpstr>Пример оценочного листа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проектного обучения</dc:title>
  <dc:creator>Windows User</dc:creator>
  <cp:lastModifiedBy>Natasha</cp:lastModifiedBy>
  <cp:revision>21</cp:revision>
  <dcterms:created xsi:type="dcterms:W3CDTF">2017-03-21T18:06:15Z</dcterms:created>
  <dcterms:modified xsi:type="dcterms:W3CDTF">2019-02-15T10:27:52Z</dcterms:modified>
</cp:coreProperties>
</file>