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57" r:id="rId4"/>
    <p:sldId id="265" r:id="rId5"/>
    <p:sldId id="259" r:id="rId6"/>
    <p:sldId id="262" r:id="rId7"/>
    <p:sldId id="263" r:id="rId8"/>
    <p:sldId id="268" r:id="rId9"/>
    <p:sldId id="269" r:id="rId10"/>
    <p:sldId id="270" r:id="rId11"/>
    <p:sldId id="271" r:id="rId12"/>
    <p:sldId id="27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3E6C056B-8439-4B8A-967A-50DF78EEBF25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1430B41B-AB5D-4DC7-87EE-EAD75F19A94C}" type="slidenum">
              <a:rPr lang="ru-RU" smtClean="0"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056B-8439-4B8A-967A-50DF78EEBF25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B41B-AB5D-4DC7-87EE-EAD75F19A94C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056B-8439-4B8A-967A-50DF78EEBF25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B41B-AB5D-4DC7-87EE-EAD75F19A94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056B-8439-4B8A-967A-50DF78EEBF25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B41B-AB5D-4DC7-87EE-EAD75F19A94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E6C056B-8439-4B8A-967A-50DF78EEBF25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1430B41B-AB5D-4DC7-87EE-EAD75F19A94C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056B-8439-4B8A-967A-50DF78EEBF25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B41B-AB5D-4DC7-87EE-EAD75F19A94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056B-8439-4B8A-967A-50DF78EEBF25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B41B-AB5D-4DC7-87EE-EAD75F19A94C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056B-8439-4B8A-967A-50DF78EEBF25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B41B-AB5D-4DC7-87EE-EAD75F19A94C}" type="slidenum">
              <a:rPr lang="ru-RU" smtClean="0"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056B-8439-4B8A-967A-50DF78EEBF25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B41B-AB5D-4DC7-87EE-EAD75F19A94C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056B-8439-4B8A-967A-50DF78EEBF25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B41B-AB5D-4DC7-87EE-EAD75F19A94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C056B-8439-4B8A-967A-50DF78EEBF25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0B41B-AB5D-4DC7-87EE-EAD75F19A94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E6C056B-8439-4B8A-967A-50DF78EEBF25}" type="datetimeFigureOut">
              <a:rPr lang="ru-RU" smtClean="0"/>
              <a:t>05.10.2022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430B41B-AB5D-4DC7-87EE-EAD75F19A94C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standart.edu.ru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6858000" cy="2311896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00B050"/>
                </a:solidFill>
              </a:rPr>
              <a:t>ЦЕЛИ ОБУЧЕНИЯ БИОЛОГИИ В ШКОЛЕ</a:t>
            </a:r>
            <a:endParaRPr lang="ru-RU" sz="4800" b="1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Курс</a:t>
            </a:r>
            <a:endParaRPr lang="ru-RU" dirty="0"/>
          </a:p>
        </p:txBody>
      </p:sp>
      <p:pic>
        <p:nvPicPr>
          <p:cNvPr id="1026" name="Picture 2" descr="https://s3.amazonaws.com/CFSV2/obituaries/photos/6695/462175/59b067d45dd2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4484" y="1772816"/>
            <a:ext cx="3816424" cy="3692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87624" y="5157192"/>
            <a:ext cx="38922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B050"/>
                </a:solidFill>
              </a:rPr>
              <a:t>Курс «Современные </a:t>
            </a:r>
            <a:r>
              <a:rPr lang="ru-RU" sz="2400" b="1" dirty="0">
                <a:solidFill>
                  <a:srgbClr val="00B050"/>
                </a:solidFill>
              </a:rPr>
              <a:t>основы </a:t>
            </a:r>
            <a:r>
              <a:rPr lang="ru-RU" sz="2400" b="1" dirty="0" smtClean="0">
                <a:solidFill>
                  <a:srgbClr val="00B050"/>
                </a:solidFill>
              </a:rPr>
              <a:t>обучения»</a:t>
            </a:r>
          </a:p>
        </p:txBody>
      </p:sp>
    </p:spTree>
    <p:extLst>
      <p:ext uri="{BB962C8B-B14F-4D97-AF65-F5344CB8AC3E}">
        <p14:creationId xmlns:p14="http://schemas.microsoft.com/office/powerpoint/2010/main" val="3291191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6398" y="116632"/>
            <a:ext cx="8784976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ru-RU" i="1" dirty="0"/>
              <a:t>2. </a:t>
            </a:r>
            <a:r>
              <a:rPr lang="ru-RU" sz="2400" i="1" dirty="0">
                <a:solidFill>
                  <a:srgbClr val="00B050"/>
                </a:solidFill>
              </a:rPr>
              <a:t>В ценностно-ориентационной сфере:</a:t>
            </a:r>
            <a:r>
              <a:rPr lang="ru-RU" sz="2400" i="1" dirty="0"/>
              <a:t> </a:t>
            </a:r>
            <a:endParaRPr lang="ru-RU" sz="24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осмысление </a:t>
            </a:r>
            <a:r>
              <a:rPr lang="ru-RU" sz="2000" dirty="0"/>
              <a:t>единства всего живого, а также живого и неживого в природе;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понимание </a:t>
            </a:r>
            <a:r>
              <a:rPr lang="ru-RU" sz="2000" dirty="0"/>
              <a:t>многообразия ценностей природы (материальной, эмоциональной, эстетической и др</a:t>
            </a:r>
            <a:r>
              <a:rPr lang="ru-RU" sz="2000" dirty="0" smtClean="0"/>
              <a:t>.);</a:t>
            </a:r>
            <a:endParaRPr lang="ru-RU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понимание </a:t>
            </a:r>
            <a:r>
              <a:rPr lang="ru-RU" sz="2000" dirty="0"/>
              <a:t>взаимосвязей в природе, обеспечивающих целостность живых систем и устойчивость жизни;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 smtClean="0"/>
              <a:t>понимание </a:t>
            </a:r>
            <a:r>
              <a:rPr lang="ru-RU" sz="2000" dirty="0"/>
              <a:t>причин противоречий в системе "природа - общество" как несоответствия социальных законов природным закономерностям;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понимание появления экологического кризиса как кризиса культуры;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понимание вклада экологической культуры в общую культуру человека;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осознание морального выбора </a:t>
            </a:r>
            <a:r>
              <a:rPr lang="ru-RU" sz="2000" dirty="0" err="1" smtClean="0"/>
              <a:t>экологосообразных</a:t>
            </a:r>
            <a:r>
              <a:rPr lang="ru-RU" sz="2000" dirty="0" smtClean="0"/>
              <a:t> способов деятельности</a:t>
            </a:r>
            <a:r>
              <a:rPr lang="ru-RU" sz="2000" dirty="0"/>
              <a:t>, </a:t>
            </a:r>
            <a:r>
              <a:rPr lang="ru-RU" sz="2000" dirty="0" smtClean="0"/>
              <a:t>воспитание </a:t>
            </a:r>
            <a:r>
              <a:rPr lang="ru-RU" sz="2000" dirty="0"/>
              <a:t>экологической ответственности за состояние окружающей среды, своего здоровья и здоровья других людей;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2000" dirty="0"/>
              <a:t>понимание концепций устойчивого развития человечества как условия </a:t>
            </a:r>
            <a:r>
              <a:rPr lang="ru-RU" sz="2000" dirty="0" err="1"/>
              <a:t>коэволюции</a:t>
            </a:r>
            <a:r>
              <a:rPr lang="ru-RU" sz="2000" dirty="0"/>
              <a:t> общества и природы.</a:t>
            </a:r>
          </a:p>
        </p:txBody>
      </p:sp>
    </p:spTree>
    <p:extLst>
      <p:ext uri="{BB962C8B-B14F-4D97-AF65-F5344CB8AC3E}">
        <p14:creationId xmlns:p14="http://schemas.microsoft.com/office/powerpoint/2010/main" val="409037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6632"/>
            <a:ext cx="828092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ru-RU" sz="2400" b="1" i="1" dirty="0" err="1"/>
              <a:t>Метапредметные</a:t>
            </a:r>
            <a:r>
              <a:rPr lang="ru-RU" sz="2400" b="1" i="1" dirty="0"/>
              <a:t> </a:t>
            </a:r>
            <a:r>
              <a:rPr lang="ru-RU" sz="2400" b="1" i="1" dirty="0" smtClean="0"/>
              <a:t>результаты </a:t>
            </a:r>
            <a:r>
              <a:rPr lang="ru-RU" sz="2400" dirty="0" smtClean="0"/>
              <a:t>обучения (всем </a:t>
            </a:r>
            <a:r>
              <a:rPr lang="ru-RU" sz="2400" dirty="0"/>
              <a:t>предметам в </a:t>
            </a:r>
            <a:r>
              <a:rPr lang="ru-RU" sz="2400" dirty="0" smtClean="0"/>
              <a:t>школе)</a:t>
            </a:r>
            <a:r>
              <a:rPr lang="ru-RU" sz="2400" i="1" dirty="0" smtClean="0"/>
              <a:t>:</a:t>
            </a:r>
            <a:endParaRPr lang="ru-RU" sz="2400" dirty="0"/>
          </a:p>
          <a:p>
            <a:pPr marL="342900" lvl="0" indent="-342900" hangingPunct="0">
              <a:buFont typeface="Arial" panose="020B0604020202020204" pitchFamily="34" charset="0"/>
              <a:buChar char="•"/>
            </a:pPr>
            <a:r>
              <a:rPr lang="ru-RU" sz="2400" dirty="0"/>
              <a:t>овладение учебными умениями: работать с учебной и справочной литературой, логично излагать материал; составлять план ответа, </a:t>
            </a:r>
            <a:r>
              <a:rPr lang="ru-RU" sz="2400" dirty="0" smtClean="0"/>
              <a:t>параграфа</a:t>
            </a:r>
            <a:r>
              <a:rPr lang="ru-RU" sz="2400" dirty="0"/>
              <a:t>, </a:t>
            </a:r>
            <a:r>
              <a:rPr lang="ru-RU" sz="2400" dirty="0" smtClean="0"/>
              <a:t>рассказа; </a:t>
            </a:r>
            <a:r>
              <a:rPr lang="ru-RU" sz="2400" dirty="0"/>
              <a:t>ставить и проводить </a:t>
            </a:r>
            <a:r>
              <a:rPr lang="ru-RU" sz="2400" dirty="0" smtClean="0"/>
              <a:t>опыты</a:t>
            </a:r>
            <a:r>
              <a:rPr lang="ru-RU" sz="2400" dirty="0"/>
              <a:t>, </a:t>
            </a:r>
            <a:r>
              <a:rPr lang="ru-RU" sz="2400" dirty="0" smtClean="0"/>
              <a:t>наблюдения</a:t>
            </a:r>
            <a:r>
              <a:rPr lang="ru-RU" sz="2400" dirty="0"/>
              <a:t>, анализировать текст, таблицу, </a:t>
            </a:r>
            <a:r>
              <a:rPr lang="ru-RU" sz="2400" dirty="0" smtClean="0"/>
              <a:t>рисунок, формулировать </a:t>
            </a:r>
            <a:r>
              <a:rPr lang="ru-RU" sz="2400" dirty="0"/>
              <a:t>выводы;</a:t>
            </a:r>
          </a:p>
          <a:p>
            <a:pPr marL="342900" lvl="0" indent="-342900" hangingPunct="0">
              <a:buFont typeface="Arial" panose="020B0604020202020204" pitchFamily="34" charset="0"/>
              <a:buChar char="•"/>
            </a:pPr>
            <a:r>
              <a:rPr lang="ru-RU" sz="2400" dirty="0"/>
              <a:t>умение работать с информацией: самостоятельно вести поиск источников (справочные издания на печатной </a:t>
            </a:r>
            <a:r>
              <a:rPr lang="ru-RU" sz="2400" dirty="0" smtClean="0"/>
              <a:t>основе, </a:t>
            </a:r>
            <a:r>
              <a:rPr lang="ru-RU" sz="2400" dirty="0"/>
              <a:t>периодические издания, ресурсы Интернет); проводить анализ и обработку информации; </a:t>
            </a:r>
          </a:p>
          <a:p>
            <a:pPr marL="342900" lvl="0" indent="-342900" hangingPunct="0">
              <a:buFont typeface="Arial" panose="020B0604020202020204" pitchFamily="34" charset="0"/>
              <a:buChar char="•"/>
            </a:pPr>
            <a:r>
              <a:rPr lang="ru-RU" sz="2400" dirty="0"/>
              <a:t>овладение исследовательскими умениями: формулировать проблему исследования, определять цели, гипотезу, этапы и задачи </a:t>
            </a:r>
            <a:r>
              <a:rPr lang="ru-RU" sz="2400" dirty="0" smtClean="0"/>
              <a:t>исследования;</a:t>
            </a:r>
            <a:endParaRPr lang="ru-RU" sz="2400" dirty="0"/>
          </a:p>
          <a:p>
            <a:pPr marL="342900" lvl="0" indent="-342900" hangingPunct="0">
              <a:buFont typeface="Arial" panose="020B0604020202020204" pitchFamily="34" charset="0"/>
              <a:buChar char="•"/>
            </a:pPr>
            <a:r>
              <a:rPr lang="ru-RU" sz="2400" dirty="0"/>
              <a:t>овладение коммуникативными умениями и опытом межличностных коммуникаций, корректного ведения диалога и дискуссии.</a:t>
            </a:r>
          </a:p>
          <a:p>
            <a:pPr hangingPunct="0"/>
            <a:r>
              <a:rPr lang="ru-RU" sz="24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68637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27584" y="332656"/>
            <a:ext cx="7128792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Литература:</a:t>
            </a:r>
          </a:p>
          <a:p>
            <a:pPr marL="342900" lvl="0" indent="-342900">
              <a:buAutoNum type="arabicPeriod"/>
            </a:pPr>
            <a:r>
              <a:rPr lang="ru-RU" sz="2400" dirty="0" smtClean="0">
                <a:effectLst/>
              </a:rPr>
              <a:t>ФГОС общего образования </a:t>
            </a:r>
            <a:r>
              <a:rPr lang="ru-RU" sz="2400" u="sng" dirty="0">
                <a:hlinkClick r:id="rId2"/>
              </a:rPr>
              <a:t>http://</a:t>
            </a:r>
            <a:r>
              <a:rPr lang="ru-RU" sz="2400" u="sng" dirty="0" smtClean="0">
                <a:hlinkClick r:id="rId2"/>
              </a:rPr>
              <a:t>standart.edu.ru/</a:t>
            </a:r>
            <a:endParaRPr lang="ru-RU" sz="2400" dirty="0"/>
          </a:p>
          <a:p>
            <a:pPr marL="342900" lvl="0" indent="-342900">
              <a:buAutoNum type="arabicPeriod"/>
            </a:pPr>
            <a:r>
              <a:rPr lang="ru-RU" sz="2400" dirty="0" err="1" smtClean="0"/>
              <a:t>Оконь</a:t>
            </a:r>
            <a:r>
              <a:rPr lang="ru-RU" sz="2400" dirty="0" smtClean="0"/>
              <a:t> </a:t>
            </a:r>
            <a:r>
              <a:rPr lang="ru-RU" sz="2400" dirty="0"/>
              <a:t>В. Введение в общую дидактику. Пер. с польского – М., 1990. – 383 с. </a:t>
            </a:r>
            <a:endParaRPr lang="ru-RU" sz="2400" dirty="0" smtClean="0"/>
          </a:p>
          <a:p>
            <a:pPr marL="342900" lvl="0" indent="-342900">
              <a:buAutoNum type="arabicPeriod"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039113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74345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ru-RU" sz="2400" b="1" dirty="0" smtClean="0"/>
              <a:t>ФГОС ОО, впервые </a:t>
            </a:r>
            <a:r>
              <a:rPr lang="ru-RU" sz="2400" b="1" dirty="0"/>
              <a:t>представленный в виде общественного договора между семьей, обществом и государством в области образования, ориентирует школу на достижение следующих целей образования:</a:t>
            </a:r>
          </a:p>
          <a:p>
            <a:pPr marL="285750" lvl="0" indent="-285750" hangingPunct="0">
              <a:buFont typeface="Arial" panose="020B0604020202020204" pitchFamily="34" charset="0"/>
              <a:buChar char="•"/>
            </a:pPr>
            <a:r>
              <a:rPr lang="ru-RU" sz="2400" dirty="0"/>
              <a:t>формирование и развитие </a:t>
            </a:r>
            <a:r>
              <a:rPr lang="ru-RU" sz="2400" dirty="0" smtClean="0"/>
              <a:t>качеств </a:t>
            </a:r>
            <a:r>
              <a:rPr lang="ru-RU" sz="2400" dirty="0"/>
              <a:t>личности, отвечающих потребностям современного общества;</a:t>
            </a:r>
          </a:p>
          <a:p>
            <a:pPr marL="285750" lvl="0" indent="-285750" hangingPunct="0">
              <a:buFont typeface="Arial" panose="020B0604020202020204" pitchFamily="34" charset="0"/>
              <a:buChar char="•"/>
            </a:pPr>
            <a:r>
              <a:rPr lang="ru-RU" sz="2400" dirty="0"/>
              <a:t>постоянную внутреннюю мотивацию к учению, социальную мобильность, ответственность, социальный оптимизм;</a:t>
            </a:r>
          </a:p>
          <a:p>
            <a:pPr marL="285750" lvl="0" indent="-285750" hangingPunct="0">
              <a:buFont typeface="Arial" panose="020B0604020202020204" pitchFamily="34" charset="0"/>
              <a:buChar char="•"/>
            </a:pPr>
            <a:r>
              <a:rPr lang="ru-RU" sz="2400" dirty="0"/>
              <a:t>обучение учащихся самостоятельному конструированию знания, необходимого для решения возникающих перед ними задач;</a:t>
            </a:r>
          </a:p>
          <a:p>
            <a:pPr marL="285750" lvl="0" indent="-285750" hangingPunct="0">
              <a:buFont typeface="Arial" panose="020B0604020202020204" pitchFamily="34" charset="0"/>
              <a:buChar char="•"/>
            </a:pPr>
            <a:r>
              <a:rPr lang="ru-RU" sz="2400" dirty="0"/>
              <a:t>общекультурное и личностное развитие учащихся, в том числе для непрерывного самообразования и профессиональной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4039857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476672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/>
              <a:t>П</a:t>
            </a:r>
            <a:r>
              <a:rPr lang="ru-RU" sz="2400" b="1" dirty="0" smtClean="0"/>
              <a:t>онятия </a:t>
            </a:r>
            <a:r>
              <a:rPr lang="ru-RU" sz="2400" b="1" dirty="0"/>
              <a:t>«цели образования» и «цели обучения</a:t>
            </a:r>
            <a:r>
              <a:rPr lang="ru-RU" sz="2400" b="1" dirty="0" smtClean="0"/>
              <a:t>»</a:t>
            </a:r>
          </a:p>
          <a:p>
            <a:r>
              <a:rPr lang="ru-RU" sz="2400" i="1" dirty="0"/>
              <a:t>Цели образования</a:t>
            </a:r>
            <a:r>
              <a:rPr lang="ru-RU" sz="2400" dirty="0"/>
              <a:t> (как цели национальной системы образования) задаются </a:t>
            </a:r>
            <a:r>
              <a:rPr lang="ru-RU" sz="2400" dirty="0" smtClean="0"/>
              <a:t>государственной образовательной </a:t>
            </a:r>
            <a:r>
              <a:rPr lang="ru-RU" sz="2400" dirty="0"/>
              <a:t>политикой; фиксируются в Федеральных государственных </a:t>
            </a:r>
            <a:r>
              <a:rPr lang="ru-RU" sz="2400" dirty="0" smtClean="0"/>
              <a:t>стандартах.</a:t>
            </a:r>
            <a:endParaRPr lang="ru-RU" sz="2400" dirty="0"/>
          </a:p>
          <a:p>
            <a:endParaRPr lang="ru-RU" sz="2400" i="1" dirty="0" smtClean="0"/>
          </a:p>
          <a:p>
            <a:r>
              <a:rPr lang="ru-RU" sz="2400" i="1" dirty="0" smtClean="0"/>
              <a:t>Цели </a:t>
            </a:r>
            <a:r>
              <a:rPr lang="ru-RU" sz="2400" i="1" dirty="0"/>
              <a:t>обучения </a:t>
            </a:r>
            <a:r>
              <a:rPr lang="ru-RU" sz="2400" dirty="0"/>
              <a:t>выражаются в ожидаемых </a:t>
            </a:r>
            <a:r>
              <a:rPr lang="ru-RU" sz="2400" dirty="0" err="1"/>
              <a:t>надпредметных</a:t>
            </a:r>
            <a:r>
              <a:rPr lang="ru-RU" sz="2400" dirty="0"/>
              <a:t> результатах и конкретизируются на уровне целей освоения конкретных учебных предметов, в том числе </a:t>
            </a:r>
            <a:r>
              <a:rPr lang="ru-RU" sz="2400" dirty="0" smtClean="0"/>
              <a:t>биологии.</a:t>
            </a:r>
          </a:p>
          <a:p>
            <a:endParaRPr lang="ru-RU" sz="2400" dirty="0"/>
          </a:p>
          <a:p>
            <a:r>
              <a:rPr lang="ru-RU" sz="2400" dirty="0"/>
              <a:t>Цели обучения биологии в школе – это предполагаемые результаты, на достижение которых направлено целостное взаимодействие учителя и учащихся в процессе обучения биологии. 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78318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arhivurokov.ru/multiurok/d/d/3/dd3fc38186f72bed02f0e9505c1067e4becc18c6/img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052736"/>
            <a:ext cx="6096000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 rot="10800000" flipV="1">
            <a:off x="2267744" y="5975122"/>
            <a:ext cx="43924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err="1"/>
              <a:t>Винценты</a:t>
            </a:r>
            <a:r>
              <a:rPr lang="ru-RU" sz="2400" b="1" dirty="0"/>
              <a:t>  </a:t>
            </a:r>
            <a:r>
              <a:rPr lang="ru-RU" sz="2400" b="1" dirty="0" err="1"/>
              <a:t>Оконь</a:t>
            </a:r>
            <a:r>
              <a:rPr lang="ru-RU" sz="2400" b="1" dirty="0"/>
              <a:t> (1914-2011)</a:t>
            </a:r>
          </a:p>
        </p:txBody>
      </p:sp>
    </p:spTree>
    <p:extLst>
      <p:ext uri="{BB962C8B-B14F-4D97-AF65-F5344CB8AC3E}">
        <p14:creationId xmlns:p14="http://schemas.microsoft.com/office/powerpoint/2010/main" val="283189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16632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Два аспекта в целях общего </a:t>
            </a:r>
            <a:r>
              <a:rPr lang="ru-RU" sz="2400" b="1" dirty="0"/>
              <a:t>образования (по В. </a:t>
            </a:r>
            <a:r>
              <a:rPr lang="ru-RU" sz="2400" b="1" dirty="0" err="1" smtClean="0"/>
              <a:t>Оконю</a:t>
            </a:r>
            <a:r>
              <a:rPr lang="ru-RU" sz="2400" b="1" dirty="0" smtClean="0"/>
              <a:t>) </a:t>
            </a:r>
            <a:r>
              <a:rPr lang="ru-RU" sz="2400" dirty="0" smtClean="0"/>
              <a:t>-  </a:t>
            </a:r>
            <a:r>
              <a:rPr lang="ru-RU" sz="2400" b="1" dirty="0"/>
              <a:t>предметный и личностный</a:t>
            </a:r>
            <a:r>
              <a:rPr lang="ru-RU" sz="2400" dirty="0"/>
              <a:t>. </a:t>
            </a:r>
            <a:endParaRPr lang="ru-RU" sz="2400" dirty="0" smtClean="0"/>
          </a:p>
          <a:p>
            <a:r>
              <a:rPr lang="ru-RU" sz="2400" b="1" dirty="0"/>
              <a:t>П</a:t>
            </a:r>
            <a:r>
              <a:rPr lang="ru-RU" sz="2400" b="1" dirty="0" smtClean="0"/>
              <a:t>редметные </a:t>
            </a:r>
            <a:r>
              <a:rPr lang="ru-RU" sz="2400" b="1" dirty="0"/>
              <a:t>цели обучения </a:t>
            </a:r>
            <a:r>
              <a:rPr lang="ru-RU" sz="2400" dirty="0" smtClean="0"/>
              <a:t>:</a:t>
            </a:r>
            <a:endParaRPr lang="ru-RU" sz="2400" dirty="0"/>
          </a:p>
          <a:p>
            <a:pPr hangingPunct="0"/>
            <a:r>
              <a:rPr lang="ru-RU" sz="2400" dirty="0"/>
              <a:t>1) овладение учащимися основами научных знаний о природе, обществе, технике и искусстве; формирование умений и </a:t>
            </a:r>
            <a:r>
              <a:rPr lang="ru-RU" sz="2400" dirty="0" smtClean="0"/>
              <a:t>навыков;</a:t>
            </a:r>
            <a:endParaRPr lang="ru-RU" sz="2400" dirty="0"/>
          </a:p>
          <a:p>
            <a:pPr hangingPunct="0"/>
            <a:r>
              <a:rPr lang="ru-RU" sz="2400" dirty="0"/>
              <a:t>2) общая подготовка учащихся к практической деятельности; </a:t>
            </a:r>
            <a:r>
              <a:rPr lang="ru-RU" sz="2400" dirty="0" smtClean="0"/>
              <a:t>при­общение </a:t>
            </a:r>
            <a:r>
              <a:rPr lang="ru-RU" sz="2400" dirty="0"/>
              <a:t>их к индивидуальной познавательной </a:t>
            </a:r>
            <a:r>
              <a:rPr lang="ru-RU" sz="2400" dirty="0" smtClean="0"/>
              <a:t>деятельности;</a:t>
            </a:r>
          </a:p>
          <a:p>
            <a:pPr hangingPunct="0"/>
            <a:r>
              <a:rPr lang="ru-RU" sz="2400" dirty="0" smtClean="0"/>
              <a:t>3</a:t>
            </a:r>
            <a:r>
              <a:rPr lang="ru-RU" sz="2400" dirty="0"/>
              <a:t>) формирование у учащихся научных убеждений и основанного на них целостного восприятия мира.</a:t>
            </a:r>
          </a:p>
          <a:p>
            <a:pPr hangingPunct="0"/>
            <a:r>
              <a:rPr lang="ru-RU" sz="2400" dirty="0"/>
              <a:t>     </a:t>
            </a:r>
            <a:r>
              <a:rPr lang="ru-RU" sz="2400" b="1" dirty="0"/>
              <a:t>Личностные </a:t>
            </a:r>
            <a:r>
              <a:rPr lang="ru-RU" sz="2400" b="1" dirty="0" smtClean="0"/>
              <a:t>цели: </a:t>
            </a:r>
            <a:endParaRPr lang="ru-RU" sz="2400" b="1" dirty="0"/>
          </a:p>
          <a:p>
            <a:pPr hangingPunct="0"/>
            <a:r>
              <a:rPr lang="ru-RU" sz="2400" dirty="0"/>
              <a:t>1) развитие мышления и познавательных способностей; </a:t>
            </a:r>
          </a:p>
          <a:p>
            <a:r>
              <a:rPr lang="ru-RU" sz="2400" dirty="0"/>
              <a:t>2) формирование потребностей, мотивации, интересов </a:t>
            </a:r>
            <a:r>
              <a:rPr lang="ru-RU" sz="2400" dirty="0" smtClean="0"/>
              <a:t>учащихся</a:t>
            </a:r>
            <a:r>
              <a:rPr lang="ru-RU" sz="2400" dirty="0"/>
              <a:t>; </a:t>
            </a:r>
            <a:endParaRPr lang="ru-RU" sz="2400" dirty="0" smtClean="0"/>
          </a:p>
          <a:p>
            <a:r>
              <a:rPr lang="ru-RU" sz="2400" dirty="0" smtClean="0"/>
              <a:t>3</a:t>
            </a:r>
            <a:r>
              <a:rPr lang="ru-RU" sz="2400" dirty="0"/>
              <a:t>) привитие навыков к самообразованию</a:t>
            </a:r>
          </a:p>
        </p:txBody>
      </p:sp>
    </p:spTree>
    <p:extLst>
      <p:ext uri="{BB962C8B-B14F-4D97-AF65-F5344CB8AC3E}">
        <p14:creationId xmlns:p14="http://schemas.microsoft.com/office/powerpoint/2010/main" val="1829048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751344"/>
            <a:ext cx="842493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Традиционно </a:t>
            </a:r>
            <a:r>
              <a:rPr lang="ru-RU" sz="2400" b="1" dirty="0" smtClean="0"/>
              <a:t>цели обучения биологии </a:t>
            </a:r>
            <a:r>
              <a:rPr lang="ru-RU" sz="2400" dirty="0" smtClean="0"/>
              <a:t>подразделяются:</a:t>
            </a:r>
          </a:p>
          <a:p>
            <a:pPr marL="342900" indent="-342900">
              <a:buAutoNum type="arabicPeriod"/>
            </a:pPr>
            <a:r>
              <a:rPr lang="ru-RU" sz="2400" b="1" dirty="0" smtClean="0"/>
              <a:t>Обучающие</a:t>
            </a:r>
          </a:p>
          <a:p>
            <a:pPr marL="342900" indent="-342900">
              <a:buAutoNum type="arabicPeriod"/>
            </a:pPr>
            <a:r>
              <a:rPr lang="ru-RU" sz="2400" b="1" dirty="0"/>
              <a:t>В</a:t>
            </a:r>
            <a:r>
              <a:rPr lang="ru-RU" sz="2400" b="1" dirty="0" smtClean="0"/>
              <a:t>оспитательные </a:t>
            </a:r>
            <a:endParaRPr lang="ru-RU" sz="2400" b="1" dirty="0"/>
          </a:p>
          <a:p>
            <a:pPr marL="342900" indent="-342900">
              <a:buAutoNum type="arabicPeriod"/>
            </a:pPr>
            <a:r>
              <a:rPr lang="ru-RU" sz="2400" b="1" dirty="0"/>
              <a:t>Р</a:t>
            </a:r>
            <a:r>
              <a:rPr lang="ru-RU" sz="2400" b="1" dirty="0" smtClean="0"/>
              <a:t>азвивающие</a:t>
            </a:r>
            <a:r>
              <a:rPr lang="ru-RU" sz="2400" dirty="0" smtClean="0"/>
              <a:t>  </a:t>
            </a:r>
          </a:p>
          <a:p>
            <a:r>
              <a:rPr lang="ru-RU" sz="2400" b="1" i="1" dirty="0" smtClean="0"/>
              <a:t>Обучающие </a:t>
            </a:r>
            <a:r>
              <a:rPr lang="ru-RU" sz="2400" b="1" i="1" dirty="0"/>
              <a:t>цели</a:t>
            </a:r>
            <a:r>
              <a:rPr lang="ru-RU" sz="2400" b="1" dirty="0"/>
              <a:t> </a:t>
            </a:r>
            <a:r>
              <a:rPr lang="ru-RU" sz="2400" b="1" dirty="0" smtClean="0"/>
              <a:t> - </a:t>
            </a:r>
            <a:r>
              <a:rPr lang="ru-RU" sz="2400" dirty="0" smtClean="0"/>
              <a:t>овладение </a:t>
            </a:r>
            <a:r>
              <a:rPr lang="ru-RU" sz="2400" dirty="0"/>
              <a:t>школьниками системой биологических знаний, умений и навыков. </a:t>
            </a:r>
            <a:endParaRPr lang="ru-RU" sz="2400" dirty="0" smtClean="0"/>
          </a:p>
          <a:p>
            <a:r>
              <a:rPr lang="ru-RU" sz="2400" b="1" i="1" dirty="0" smtClean="0"/>
              <a:t>Воспитательные </a:t>
            </a:r>
            <a:r>
              <a:rPr lang="ru-RU" sz="2400" b="1" i="1" dirty="0"/>
              <a:t>цели</a:t>
            </a:r>
            <a:r>
              <a:rPr lang="ru-RU" sz="2400" b="1" dirty="0"/>
              <a:t> </a:t>
            </a:r>
            <a:r>
              <a:rPr lang="ru-RU" sz="2400" b="1" dirty="0" smtClean="0"/>
              <a:t>  - </a:t>
            </a:r>
            <a:r>
              <a:rPr lang="ru-RU" sz="2400" dirty="0" smtClean="0"/>
              <a:t>формирование </a:t>
            </a:r>
            <a:r>
              <a:rPr lang="ru-RU" sz="2400" dirty="0"/>
              <a:t>ценностных отношений и ориентаций, отражающих ценность природы, </a:t>
            </a:r>
            <a:r>
              <a:rPr lang="ru-RU" sz="2400" dirty="0" smtClean="0"/>
              <a:t>жизни, </a:t>
            </a:r>
            <a:r>
              <a:rPr lang="ru-RU" sz="2400" dirty="0"/>
              <a:t>здоровья </a:t>
            </a:r>
            <a:r>
              <a:rPr lang="ru-RU" sz="2400" dirty="0" smtClean="0"/>
              <a:t>человека; содействие </a:t>
            </a:r>
            <a:r>
              <a:rPr lang="ru-RU" sz="2400" dirty="0"/>
              <a:t>формированию научного мировоззрения.  </a:t>
            </a:r>
            <a:endParaRPr lang="ru-RU" sz="2400" dirty="0" smtClean="0"/>
          </a:p>
          <a:p>
            <a:r>
              <a:rPr lang="ru-RU" sz="2400" b="1" i="1" dirty="0" smtClean="0"/>
              <a:t>Развивающие </a:t>
            </a:r>
            <a:r>
              <a:rPr lang="ru-RU" sz="2400" b="1" i="1" dirty="0"/>
              <a:t>цели</a:t>
            </a:r>
            <a:r>
              <a:rPr lang="ru-RU" sz="2400" b="1" dirty="0"/>
              <a:t> </a:t>
            </a:r>
            <a:r>
              <a:rPr lang="ru-RU" sz="2400" b="1" dirty="0" smtClean="0"/>
              <a:t> - </a:t>
            </a:r>
            <a:r>
              <a:rPr lang="ru-RU" sz="2400" dirty="0" smtClean="0"/>
              <a:t>интеллектуальное </a:t>
            </a:r>
            <a:r>
              <a:rPr lang="ru-RU" sz="2400" dirty="0"/>
              <a:t>развитие учащихся, развитие у них способностей и потребностей в общении с </a:t>
            </a:r>
            <a:r>
              <a:rPr lang="ru-RU" sz="2400" dirty="0" smtClean="0"/>
              <a:t>природой и изучению биологии, </a:t>
            </a:r>
            <a:r>
              <a:rPr lang="ru-RU" sz="2400" dirty="0"/>
              <a:t>интереса к учебной и исследовательской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3518153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404664"/>
            <a:ext cx="828092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ru-RU" sz="2400" b="1" dirty="0"/>
              <a:t>Цели обучения биологии конкретизируются и реализуются  на разных уровнях</a:t>
            </a:r>
            <a:r>
              <a:rPr lang="ru-RU" sz="2400" dirty="0"/>
              <a:t>: </a:t>
            </a:r>
          </a:p>
          <a:p>
            <a:pPr marL="342900" lvl="0" indent="-342900" hangingPunct="0">
              <a:buFont typeface="Arial" panose="020B0604020202020204" pitchFamily="34" charset="0"/>
              <a:buChar char="•"/>
            </a:pPr>
            <a:r>
              <a:rPr lang="ru-RU" sz="2400" dirty="0" smtClean="0"/>
              <a:t>обучения биологии в основной школе; </a:t>
            </a:r>
          </a:p>
          <a:p>
            <a:pPr marL="342900" lvl="0" indent="-342900" hangingPunct="0">
              <a:buFont typeface="Arial" panose="020B0604020202020204" pitchFamily="34" charset="0"/>
              <a:buChar char="•"/>
            </a:pPr>
            <a:r>
              <a:rPr lang="ru-RU" sz="2400" dirty="0" smtClean="0"/>
              <a:t>обучения биологии в средней школе; </a:t>
            </a:r>
          </a:p>
          <a:p>
            <a:pPr marL="342900" lvl="0" indent="-342900" hangingPunct="0">
              <a:buFont typeface="Arial" panose="020B0604020202020204" pitchFamily="34" charset="0"/>
              <a:buChar char="•"/>
            </a:pPr>
            <a:r>
              <a:rPr lang="ru-RU" sz="2400" dirty="0" smtClean="0"/>
              <a:t>обучения конкретному разделу школьной биологии,</a:t>
            </a:r>
          </a:p>
          <a:p>
            <a:pPr marL="342900" lvl="0" indent="-342900" hangingPunct="0">
              <a:buFont typeface="Arial" panose="020B0604020202020204" pitchFamily="34" charset="0"/>
              <a:buChar char="•"/>
            </a:pPr>
            <a:r>
              <a:rPr lang="ru-RU" sz="2400" dirty="0" smtClean="0"/>
              <a:t>обучения конкретной учебной теме. </a:t>
            </a:r>
          </a:p>
          <a:p>
            <a:pPr hangingPunct="0"/>
            <a:endParaRPr lang="ru-RU" sz="2400" dirty="0" smtClean="0"/>
          </a:p>
          <a:p>
            <a:pPr hangingPunct="0"/>
            <a:r>
              <a:rPr lang="ru-RU" sz="2400" dirty="0" smtClean="0"/>
              <a:t>Цели </a:t>
            </a:r>
            <a:r>
              <a:rPr lang="ru-RU" sz="2400" dirty="0"/>
              <a:t>обучения биологии (как ожидаемые результаты обучения на разных ступенях общего образования) на уровне личности ученика и учителя формулируются в виде  предметных и личностных целей.</a:t>
            </a:r>
          </a:p>
        </p:txBody>
      </p:sp>
    </p:spTree>
    <p:extLst>
      <p:ext uri="{BB962C8B-B14F-4D97-AF65-F5344CB8AC3E}">
        <p14:creationId xmlns:p14="http://schemas.microsoft.com/office/powerpoint/2010/main" val="3438363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60648"/>
            <a:ext cx="842493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ru-RU" dirty="0"/>
              <a:t> </a:t>
            </a:r>
            <a:r>
              <a:rPr lang="ru-RU" sz="2400" b="1" i="1" dirty="0"/>
              <a:t>Цели современного школьного </a:t>
            </a:r>
            <a:r>
              <a:rPr lang="ru-RU" sz="2400" b="1" i="1" dirty="0" smtClean="0"/>
              <a:t>образования выражены </a:t>
            </a:r>
            <a:r>
              <a:rPr lang="ru-RU" sz="2400" b="1" i="1" dirty="0"/>
              <a:t>в личностных, предметных и </a:t>
            </a:r>
            <a:r>
              <a:rPr lang="ru-RU" sz="2400" b="1" i="1" dirty="0" err="1"/>
              <a:t>метапредметных</a:t>
            </a:r>
            <a:r>
              <a:rPr lang="ru-RU" sz="2400" b="1" i="1" dirty="0"/>
              <a:t> результатах.</a:t>
            </a:r>
            <a:r>
              <a:rPr lang="ru-RU" sz="2400" dirty="0"/>
              <a:t>    </a:t>
            </a:r>
          </a:p>
          <a:p>
            <a:pPr hangingPunct="0"/>
            <a:r>
              <a:rPr lang="ru-RU" sz="2400" b="1" i="1" dirty="0" smtClean="0"/>
              <a:t>К личностным </a:t>
            </a:r>
            <a:r>
              <a:rPr lang="ru-RU" sz="2400" b="1" i="1" dirty="0"/>
              <a:t>результатами </a:t>
            </a:r>
            <a:r>
              <a:rPr lang="ru-RU" sz="2400" i="1" dirty="0"/>
              <a:t>освоения биологии выпускниками основной школы </a:t>
            </a:r>
            <a:r>
              <a:rPr lang="ru-RU" sz="2400" dirty="0"/>
              <a:t>являются следующие:</a:t>
            </a:r>
          </a:p>
          <a:p>
            <a:pPr marL="285750" lvl="0" indent="-285750" hangingPunct="0">
              <a:buFont typeface="Arial" panose="020B0604020202020204" pitchFamily="34" charset="0"/>
              <a:buChar char="•"/>
            </a:pPr>
            <a:r>
              <a:rPr lang="ru-RU" sz="2400" dirty="0"/>
              <a:t> </a:t>
            </a:r>
            <a:r>
              <a:rPr lang="ru-RU" sz="2400" dirty="0" err="1"/>
              <a:t>сформированность</a:t>
            </a:r>
            <a:r>
              <a:rPr lang="ru-RU" sz="2400" dirty="0"/>
              <a:t> у учащихся ценностного отношения к природе, жизни и здоровью человека;</a:t>
            </a:r>
          </a:p>
          <a:p>
            <a:pPr marL="285750" lvl="0" indent="-285750" hangingPunct="0">
              <a:buFont typeface="Arial" panose="020B0604020202020204" pitchFamily="34" charset="0"/>
              <a:buChar char="•"/>
            </a:pPr>
            <a:r>
              <a:rPr lang="ru-RU" sz="2400" dirty="0" err="1"/>
              <a:t>сформированность</a:t>
            </a:r>
            <a:r>
              <a:rPr lang="ru-RU" sz="2400" dirty="0"/>
              <a:t> познавательных интересов и мотивов к изучению биологии и общению с природой;</a:t>
            </a:r>
          </a:p>
          <a:p>
            <a:pPr marL="285750" lvl="0" indent="-285750" hangingPunct="0">
              <a:buFont typeface="Arial" panose="020B0604020202020204" pitchFamily="34" charset="0"/>
              <a:buChar char="•"/>
            </a:pPr>
            <a:r>
              <a:rPr lang="ru-RU" sz="2400" dirty="0"/>
              <a:t>понимание современной научной картины мира.</a:t>
            </a:r>
          </a:p>
        </p:txBody>
      </p:sp>
    </p:spTree>
    <p:extLst>
      <p:ext uri="{BB962C8B-B14F-4D97-AF65-F5344CB8AC3E}">
        <p14:creationId xmlns:p14="http://schemas.microsoft.com/office/powerpoint/2010/main" val="3735026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2385"/>
            <a:ext cx="889248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ru-RU" sz="2000" b="1" i="1" dirty="0" smtClean="0"/>
              <a:t>Предметные результаты </a:t>
            </a:r>
            <a:r>
              <a:rPr lang="ru-RU" sz="2000" b="1" i="1" dirty="0"/>
              <a:t>обучения биологии в основной </a:t>
            </a:r>
            <a:r>
              <a:rPr lang="ru-RU" sz="2000" b="1" i="1" dirty="0" smtClean="0"/>
              <a:t>школе:</a:t>
            </a:r>
            <a:endParaRPr lang="ru-RU" sz="2000" b="1" dirty="0"/>
          </a:p>
          <a:p>
            <a:pPr lvl="0" hangingPunct="0"/>
            <a:r>
              <a:rPr lang="ru-RU" sz="2000" b="1" i="1" dirty="0">
                <a:solidFill>
                  <a:srgbClr val="00B050"/>
                </a:solidFill>
              </a:rPr>
              <a:t>В познавательной сфере</a:t>
            </a:r>
            <a:r>
              <a:rPr lang="ru-RU" sz="2000" i="1" dirty="0"/>
              <a:t>:</a:t>
            </a:r>
            <a:endParaRPr lang="ru-RU" sz="2000" dirty="0"/>
          </a:p>
          <a:p>
            <a:pPr marL="342900" lvl="0" indent="-342900" hangingPunct="0">
              <a:buFont typeface="Arial" panose="020B0604020202020204" pitchFamily="34" charset="0"/>
              <a:buChar char="•"/>
            </a:pPr>
            <a:r>
              <a:rPr lang="ru-RU" sz="2000" dirty="0"/>
              <a:t>выявление существенных свойств живых организмов;</a:t>
            </a:r>
          </a:p>
          <a:p>
            <a:pPr marL="342900" lvl="0" indent="-342900" hangingPunct="0">
              <a:buFont typeface="Arial" panose="020B0604020202020204" pitchFamily="34" charset="0"/>
              <a:buChar char="•"/>
            </a:pPr>
            <a:r>
              <a:rPr lang="ru-RU" sz="2000" dirty="0"/>
              <a:t>обоснование признаков биологических объектов;</a:t>
            </a:r>
          </a:p>
          <a:p>
            <a:pPr marL="342900" lvl="0" indent="-342900" hangingPunct="0">
              <a:buFont typeface="Arial" panose="020B0604020202020204" pitchFamily="34" charset="0"/>
              <a:buChar char="•"/>
            </a:pPr>
            <a:r>
              <a:rPr lang="ru-RU" sz="2000" dirty="0"/>
              <a:t>понимание процессов, происходящих в живых системах;</a:t>
            </a:r>
          </a:p>
          <a:p>
            <a:pPr marL="342900" lvl="0" indent="-342900" hangingPunct="0">
              <a:buFont typeface="Arial" panose="020B0604020202020204" pitchFamily="34" charset="0"/>
              <a:buChar char="•"/>
            </a:pPr>
            <a:r>
              <a:rPr lang="ru-RU" sz="2000" dirty="0"/>
              <a:t>определение связи строения и </a:t>
            </a:r>
            <a:r>
              <a:rPr lang="ru-RU" sz="2000" dirty="0" smtClean="0"/>
              <a:t>функций; </a:t>
            </a:r>
            <a:r>
              <a:rPr lang="ru-RU" sz="2000" dirty="0"/>
              <a:t>объяснение связи организма с окружающей его средой;</a:t>
            </a:r>
          </a:p>
          <a:p>
            <a:pPr marL="342900" lvl="0" indent="-342900" hangingPunct="0">
              <a:buFont typeface="Arial" panose="020B0604020202020204" pitchFamily="34" charset="0"/>
              <a:buChar char="•"/>
            </a:pPr>
            <a:r>
              <a:rPr lang="ru-RU" sz="2000" dirty="0"/>
              <a:t>обоснование роли растений, животных, бактерий и вирусов в природе и жизни человека;</a:t>
            </a:r>
          </a:p>
          <a:p>
            <a:pPr marL="342900" lvl="0" indent="-342900" hangingPunct="0">
              <a:buFont typeface="Arial" panose="020B0604020202020204" pitchFamily="34" charset="0"/>
              <a:buChar char="•"/>
            </a:pPr>
            <a:r>
              <a:rPr lang="ru-RU" sz="2000" dirty="0"/>
              <a:t>распознавание на изображениях опасных для человека объектов (ядовитые грибы, растения, животные);</a:t>
            </a:r>
          </a:p>
          <a:p>
            <a:pPr marL="342900" lvl="0" indent="-342900" hangingPunct="0">
              <a:buFont typeface="Arial" panose="020B0604020202020204" pitchFamily="34" charset="0"/>
              <a:buChar char="•"/>
            </a:pPr>
            <a:r>
              <a:rPr lang="ru-RU" sz="2000" dirty="0"/>
              <a:t>объяснение места человека в системе живой </a:t>
            </a:r>
            <a:r>
              <a:rPr lang="ru-RU" sz="2000" dirty="0" smtClean="0"/>
              <a:t>природы;</a:t>
            </a:r>
            <a:endParaRPr lang="ru-RU" sz="2000" dirty="0"/>
          </a:p>
          <a:p>
            <a:pPr marL="342900" lvl="0" indent="-342900" hangingPunct="0">
              <a:buFont typeface="Arial" panose="020B0604020202020204" pitchFamily="34" charset="0"/>
              <a:buChar char="•"/>
            </a:pPr>
            <a:r>
              <a:rPr lang="ru-RU" sz="2000" dirty="0"/>
              <a:t>обоснование мер профилактики заболеваний человека и мер оказания неотложной </a:t>
            </a:r>
            <a:r>
              <a:rPr lang="ru-RU" sz="2000" dirty="0" smtClean="0"/>
              <a:t>помощи;</a:t>
            </a:r>
            <a:endParaRPr lang="ru-RU" sz="2000" dirty="0"/>
          </a:p>
          <a:p>
            <a:pPr marL="342900" lvl="0" indent="-342900" hangingPunct="0">
              <a:buFont typeface="Arial" panose="020B0604020202020204" pitchFamily="34" charset="0"/>
              <a:buChar char="•"/>
            </a:pPr>
            <a:r>
              <a:rPr lang="ru-RU" sz="2000" dirty="0" smtClean="0"/>
              <a:t>выявление </a:t>
            </a:r>
            <a:r>
              <a:rPr lang="ru-RU" sz="2000" dirty="0"/>
              <a:t>черт приспособленности организмов к условиям среды обитания; типов взаимоотношений организмов в экосистемах;</a:t>
            </a:r>
          </a:p>
          <a:p>
            <a:pPr marL="342900" lvl="0" indent="-342900" hangingPunct="0">
              <a:buFont typeface="Arial" panose="020B0604020202020204" pitchFamily="34" charset="0"/>
              <a:buChar char="•"/>
            </a:pPr>
            <a:r>
              <a:rPr lang="ru-RU" sz="2000" dirty="0" smtClean="0"/>
              <a:t>овладение </a:t>
            </a:r>
            <a:r>
              <a:rPr lang="ru-RU" sz="2000" dirty="0"/>
              <a:t>основными методами биологии: наблюдением и описанием биологических объектов и процессов; проведением простых биологических экспериментов, объяснением полученных результатов.</a:t>
            </a:r>
          </a:p>
        </p:txBody>
      </p:sp>
    </p:spTree>
    <p:extLst>
      <p:ext uri="{BB962C8B-B14F-4D97-AF65-F5344CB8AC3E}">
        <p14:creationId xmlns:p14="http://schemas.microsoft.com/office/powerpoint/2010/main" val="3068855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111</TotalTime>
  <Words>852</Words>
  <Application>Microsoft Office PowerPoint</Application>
  <PresentationFormat>Экран (4:3)</PresentationFormat>
  <Paragraphs>73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0" baseType="lpstr">
      <vt:lpstr>Arial</vt:lpstr>
      <vt:lpstr>Bookman Old Style</vt:lpstr>
      <vt:lpstr>Calibri</vt:lpstr>
      <vt:lpstr>Cambria</vt:lpstr>
      <vt:lpstr>Gill Sans MT</vt:lpstr>
      <vt:lpstr>Wingdings</vt:lpstr>
      <vt:lpstr>Wingdings 3</vt:lpstr>
      <vt:lpstr>Начальная</vt:lpstr>
      <vt:lpstr>ЦЕЛИ ОБУЧЕНИЯ БИОЛОГИИ В ШКОЛЕ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ЦЕЛИ ОБУЧЕНИЯ БИОЛОГИИ В ШКОЛЕ</dc:title>
  <dc:creator>Natalia Andreeva</dc:creator>
  <cp:lastModifiedBy>Наталья</cp:lastModifiedBy>
  <cp:revision>12</cp:revision>
  <dcterms:created xsi:type="dcterms:W3CDTF">2018-09-18T17:47:38Z</dcterms:created>
  <dcterms:modified xsi:type="dcterms:W3CDTF">2022-10-05T16:23:27Z</dcterms:modified>
</cp:coreProperties>
</file>