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3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slide" Target="slides/slide123.xml"/><Relationship Id="rId13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формата примечаний щелкните мышью</a:t>
            </a:r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&lt;заголовок&gt;</a:t>
            </a:r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ru-RU"/>
              <a:t>&lt;дата/время&gt;</a:t>
            </a:r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ru-RU"/>
              <a:t>&lt;нижний колонтитул&gt;</a:t>
            </a:r>
            <a:endParaRPr/>
          </a:p>
        </p:txBody>
      </p:sp>
      <p:sp>
        <p:nvSpPr>
          <p:cNvPr id="11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BF1DFF45-8548-4E9F-82D3-2DF567AD7736}" type="slidenum">
              <a:rPr lang="ru-RU"/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D1997248-58C5-4A39-B52F-32E451412F23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100</a:t>
            </a:fld>
            <a:endParaRPr/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C8E5CC2D-212E-4DEF-90D2-060D7AB73C03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109</a:t>
            </a:fld>
            <a:endParaRPr/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7F452CEE-1158-407F-B1A7-879023429F02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110</a:t>
            </a:fld>
            <a:endParaRPr/>
          </a:p>
        </p:txBody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E76BD14B-E0BC-4E55-9D3A-6A319F64E90B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111</a:t>
            </a:fld>
            <a:endParaRPr/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5D282F31-01B5-4D5F-9FEB-5490EDE10AE8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112</a:t>
            </a:fld>
            <a:endParaRPr/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223A1959-B253-4CC0-BDCE-D3D4132881B0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113</a:t>
            </a:fld>
            <a:endParaRPr/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2C471F44-0893-48F8-B389-2E403860D7D2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114</a:t>
            </a:fld>
            <a:endParaRPr/>
          </a:p>
        </p:txBody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6AF00667-2AA5-429C-B2CD-26BAC6F5443F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115</a:t>
            </a:fld>
            <a:endParaRPr/>
          </a:p>
        </p:txBody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FA54450E-A98E-418C-AF15-19C9D877D65F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116</a:t>
            </a:fld>
            <a:endParaRPr/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275601AC-2A52-4E22-B241-C56886B2495D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117</a:t>
            </a:fld>
            <a:endParaRPr/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8C570DFC-3213-462F-A7F1-817CD2F25EAF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118</a:t>
            </a:fld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B30203CA-C137-4A30-A992-BA8A1192543F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101</a:t>
            </a:fld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9BA7CEAC-B71E-4AD3-9B6B-37768CD886C4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119</a:t>
            </a:fld>
            <a:endParaRPr/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B20F4A7E-349A-4D2A-86EA-D1C1172241BA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120</a:t>
            </a:fld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AAF75115-6D72-4574-8224-56E7E817240A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121</a:t>
            </a:fld>
            <a:endParaRPr/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CE5B5499-883D-47DB-B547-7A90FCC0853B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122</a:t>
            </a:fld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355E87F7-ECED-497A-9514-CF581DBD905C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123</a:t>
            </a:fld>
            <a:endParaRPr/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F904C1F7-2789-4F6B-A142-27DF65B1975E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124</a:t>
            </a:fld>
            <a:endParaRPr/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FA6B5AEB-A631-45B3-8EB6-0D552748E41E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125</a:t>
            </a:fld>
            <a:endParaRPr/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258EB472-D8AD-4413-91D8-ACAB4889655B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126</a:t>
            </a:fld>
            <a:endParaRPr/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4253956B-6F36-45E0-9651-EBE4F41374DE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102</a:t>
            </a:fld>
            <a:endParaRPr/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435625F4-BEAE-42FA-BFF1-EC68130CF23E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103</a:t>
            </a:fld>
            <a:endParaRPr/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10C5FAD6-8BBE-4DB1-B469-5E4CF5B31743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104</a:t>
            </a:fld>
            <a:endParaRPr/>
          </a:p>
        </p:txBody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52B0C50E-C3A5-4613-9939-BAAB116621A9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105</a:t>
            </a:fld>
            <a:endParaRPr/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922097BF-364E-468C-B6D0-BA0771436ED0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106</a:t>
            </a:fld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585911A5-007B-488F-85C1-54694B386C3F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107</a:t>
            </a:fld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</a:pPr>
            <a:fld id="{5832DA53-2141-4CC0-B359-441F6CB5EF68}" type="slidenum">
              <a:rPr lang="ru-RU" sz="1200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108</a:t>
            </a:fld>
            <a:endParaRPr/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 wrap="none" anchor="ctr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046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63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9920" y="36817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579920" y="1604520"/>
            <a:ext cx="392616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1720"/>
            <a:ext cx="8045640" cy="18968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>
                <a:solidFill>
                  <a:srgbClr val="8B8B8B"/>
                </a:solidFill>
                <a:latin typeface="Calibri"/>
              </a:rPr>
              <a:t>6.7.15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BA817AE-9C37-4439-B6F8-4AC7D145512B}" type="slidenum">
              <a:rPr lang="ru-RU" sz="120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Для правки текста заголовка щелкните мышьюОбразец заголовка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2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ru-RU" sz="2400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ru-RU" sz="2000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>
                <a:solidFill>
                  <a:srgbClr val="8B8B8B"/>
                </a:solidFill>
                <a:latin typeface="Calibri"/>
              </a:rPr>
              <a:t>6.7.15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A915F791-3507-4076-954A-B873884D816D}" type="slidenum">
              <a:rPr lang="ru-RU" sz="1200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dt"/>
          </p:nvPr>
        </p:nvSpPr>
        <p:spPr>
          <a:xfrm>
            <a:off x="457200" y="6354720"/>
            <a:ext cx="2131560" cy="3664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  <a:ea typeface="Microsoft YaHei"/>
              </a:rPr>
              <a:t>6.7.15</a:t>
            </a:r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ftr"/>
          </p:nvPr>
        </p:nvSpPr>
        <p:spPr>
          <a:xfrm>
            <a:off x="3124080" y="6080040"/>
            <a:ext cx="2893680" cy="9154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  <a:ea typeface="Microsoft YaHei"/>
              </a:rPr>
              <a:t>Шишлянникова Е.В. гимназия №8 г. Дубна Московская обл.</a:t>
            </a:r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sldNum"/>
          </p:nvPr>
        </p:nvSpPr>
        <p:spPr>
          <a:xfrm>
            <a:off x="6553080" y="6354720"/>
            <a:ext cx="2131560" cy="366480"/>
          </a:xfrm>
          <a:prstGeom prst="rect">
            <a:avLst/>
          </a:prstGeom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</a:pPr>
            <a:fld id="{2052870C-3668-49FB-ACD0-B29CC72C02E7}" type="slidenum">
              <a:rPr lang="ru-RU">
                <a:solidFill>
                  <a:srgbClr val="000000"/>
                </a:solidFill>
                <a:latin typeface="Calibri"/>
                <a:ea typeface="Microsoft YaHei"/>
              </a:rPr>
              <a:pPr>
                <a:lnSpc>
                  <a:spcPct val="100000"/>
                </a:lnSpc>
              </a:pPr>
              <a:t>‹#›</a:t>
            </a:fld>
            <a:endParaRPr/>
          </a:p>
        </p:txBody>
      </p:sp>
      <p:sp>
        <p:nvSpPr>
          <p:cNvPr id="7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ru-RU"/>
              <a:t>Для правки текста заголовка щелкните мышью</a:t>
            </a:r>
            <a:endParaRPr/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ru-RU"/>
              <a:t>Для правки структуры щелкните мышью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ru-RU"/>
              <a:t>Второй уровень структуры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ru-RU"/>
              <a:t>Третий уровень структуры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ru-RU"/>
              <a:t>Четвёртый уровень структуры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ru-RU"/>
              <a:t>Пятый уровень структуры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ru-RU"/>
              <a:t>Шестой уровень структуры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gi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685800" y="504000"/>
            <a:ext cx="7772040" cy="309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Times New Roman"/>
              </a:rPr>
              <a:t>
Русская мифология
Занятие №1</a:t>
            </a:r>
            <a:endParaRPr/>
          </a:p>
        </p:txBody>
      </p:sp>
      <p:sp>
        <p:nvSpPr>
          <p:cNvPr id="117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8B8B8B"/>
                </a:solidFill>
                <a:latin typeface="Times New Roman"/>
              </a:rPr>
              <a:t>Миф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8B8B8B"/>
                </a:solidFill>
                <a:latin typeface="Times New Roman"/>
              </a:rPr>
              <a:t>Мифологическая картина мира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Calibri"/>
              </a:rPr>
              <a:t>Идеи русской культуры</a:t>
            </a:r>
            <a:endParaRPr/>
          </a:p>
        </p:txBody>
      </p:sp>
      <p:sp>
        <p:nvSpPr>
          <p:cNvPr id="1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4)Внимание к человеческим отношениям</a:t>
            </a:r>
            <a:r>
              <a:rPr lang="ru-RU" sz="2800" i="1">
                <a:solidFill>
                  <a:srgbClr val="000000"/>
                </a:solidFill>
                <a:latin typeface="Times New Roman"/>
              </a:rPr>
              <a:t>( разлука, жаловаться, соскучиться, обида, родной)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5)Хорошо, когда люди знают, что человек чувствует</a:t>
            </a:r>
            <a:r>
              <a:rPr lang="ru-RU" sz="2800" i="1">
                <a:solidFill>
                  <a:srgbClr val="000000"/>
                </a:solidFill>
                <a:latin typeface="Times New Roman"/>
              </a:rPr>
              <a:t>(искренний, душа нараспашку)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6) Плохо, когда человек действует из соображений собственной выгоды</a:t>
            </a:r>
            <a:r>
              <a:rPr lang="ru-RU" sz="2800" i="1">
                <a:solidFill>
                  <a:srgbClr val="000000"/>
                </a:solidFill>
                <a:latin typeface="Times New Roman"/>
              </a:rPr>
              <a:t>( расчётливый, мелочный</a:t>
            </a:r>
            <a:r>
              <a:rPr lang="ru-RU" sz="2800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Баба-Яга
</a:t>
            </a:r>
            <a:endParaRPr/>
          </a:p>
        </p:txBody>
      </p:sp>
      <p:sp>
        <p:nvSpPr>
          <p:cNvPr id="333" name="CustomShape 2"/>
          <p:cNvSpPr/>
          <p:nvPr/>
        </p:nvSpPr>
        <p:spPr>
          <a:xfrm>
            <a:off x="457200" y="5486400"/>
            <a:ext cx="8305560" cy="30938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Славянская ведьма, популярный фольклорный персонаж. </a:t>
            </a:r>
            <a:endParaRPr/>
          </a:p>
          <a:p>
            <a:pPr>
              <a:lnSpc>
                <a:spcPct val="80000"/>
              </a:lnSpc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Обычно изображается в виде противной старухи с растрепанными волосами, крючковатым носом, “костяной ногой”, длинными когтями и несколькими зубами во рту.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3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52480" y="990720"/>
            <a:ext cx="5943240" cy="44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287280" y="395280"/>
            <a:ext cx="3428640" cy="55796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Баба-Яга — персонаж неоднозначный. Чаще всего она выполняет функции вредителя, с ярко выраженными наклонностями к каннибализму, однако при случае эта ведьма может добровольно помочь храброму герою, расспросив его, попарив в бане и одарив волшебными дарами (или сообщив ценные сведения). </a:t>
            </a:r>
            <a:endParaRPr/>
          </a:p>
        </p:txBody>
      </p:sp>
      <p:pic>
        <p:nvPicPr>
          <p:cNvPr id="33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120" y="304920"/>
            <a:ext cx="4590720" cy="6178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228600" y="669960"/>
            <a:ext cx="3733560" cy="94428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2800">
                <a:solidFill>
                  <a:srgbClr val="FFFFFF"/>
                </a:solidFill>
                <a:latin typeface="Calibri"/>
                <a:ea typeface="Microsoft YaHei"/>
              </a:rPr>
              <a:t>Баба-Яга, 
костяная нога</a:t>
            </a:r>
            <a:endParaRPr/>
          </a:p>
        </p:txBody>
      </p:sp>
      <p:sp>
        <p:nvSpPr>
          <p:cNvPr id="338" name="CustomShape 2"/>
          <p:cNvSpPr/>
          <p:nvPr/>
        </p:nvSpPr>
        <p:spPr>
          <a:xfrm>
            <a:off x="304920" y="1676520"/>
            <a:ext cx="3428640" cy="54129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Известно, что Баба-Яга живет в глухом лесу. Там стоит ее избушка на куриных ногах, окруженная частоколом из человеческих костей и черепов.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Иногда говорилось, что на калитке к дому Яги вместо запоров — руки, а замочной скважиной служит маленький зубастый рот.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3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733920" y="533520"/>
            <a:ext cx="5409720" cy="5113080"/>
          </a:xfrm>
          <a:prstGeom prst="rect">
            <a:avLst/>
          </a:prstGeom>
        </p:spPr>
      </p:pic>
      <p:sp>
        <p:nvSpPr>
          <p:cNvPr id="340" name="CustomShape 3"/>
          <p:cNvSpPr/>
          <p:nvPr/>
        </p:nvSpPr>
        <p:spPr>
          <a:xfrm>
            <a:off x="4724280" y="5562720"/>
            <a:ext cx="4209840" cy="8251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Ведьма, людоедка и первая «женщина-летчик.»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152280" y="533520"/>
            <a:ext cx="3580920" cy="6095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 Дом Бабы-Яги заколдован — в него можно войти только сказав: “Избушка-избушка, повернись ко мне передом, а к лесу задом”.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Как и западноевропейские ведьмы, Баба-Яга умеет летать. Для этого ей требуется большая деревянная ступа и волшебная метла.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 С Бабой-Ягой часто можно встретить животных (фамильяров): черного кота или ворону, помогающих ей в ведьмовстве.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4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016600" y="609480"/>
            <a:ext cx="4127040" cy="571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Font typeface="Wingdings" charset="2"/>
              <a:buChar char=""/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Сказка ложь, да в ней намек
</a:t>
            </a:r>
            <a:endParaRPr/>
          </a:p>
        </p:txBody>
      </p:sp>
      <p:sp>
        <p:nvSpPr>
          <p:cNvPr id="344" name="CustomShape 2"/>
          <p:cNvSpPr/>
          <p:nvPr/>
        </p:nvSpPr>
        <p:spPr>
          <a:xfrm>
            <a:off x="457200" y="838080"/>
            <a:ext cx="3962160" cy="76705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Лесная избушка на курьих ножках, где нет ни окон, ни дверей — это не вымысел. Именно так строили временные жилища охотники Урала, Сибири и финно-угорских племен.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Домики с глухими стенами и входом через люк в полу, поднятые на 2—3 метра над землей, защищали и от охочих до припасов грызунов, и от крупных хищников.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45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800600" y="1523880"/>
            <a:ext cx="3571560" cy="476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152280" y="228600"/>
            <a:ext cx="3809520" cy="66290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В похожих сооружениях хранили каменных идолов сибирские язычники.</a:t>
            </a:r>
            <a:endParaRPr/>
          </a:p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 Можно предположить, что фигурка какого-нибудь женского божества, помещенная в маленький домик “на куриных ножках”, и породила миф о Бабе-Яге, которая с трудом помещается в своем доме: ноги в одном углу, голова — в другом, а носом упирается в потолок.</a:t>
            </a:r>
            <a:endParaRPr/>
          </a:p>
        </p:txBody>
      </p:sp>
      <p:pic>
        <p:nvPicPr>
          <p:cNvPr id="34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67080" y="2819520"/>
            <a:ext cx="3416040" cy="3790440"/>
          </a:xfrm>
          <a:prstGeom prst="rect">
            <a:avLst/>
          </a:prstGeom>
        </p:spPr>
      </p:pic>
      <p:pic>
        <p:nvPicPr>
          <p:cNvPr id="348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5486400" y="152280"/>
            <a:ext cx="3123720" cy="3123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609480" y="5791320"/>
            <a:ext cx="8152920" cy="9169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Происхождение имения “Баба-Яга” неясно. Возможно, оно пришло из тюркских языков, в возможно, образовано от старосербского “ега” — болезнь.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50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990720" y="380880"/>
            <a:ext cx="7563960" cy="518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Банник
</a:t>
            </a:r>
            <a:endParaRPr/>
          </a:p>
        </p:txBody>
      </p:sp>
      <p:sp>
        <p:nvSpPr>
          <p:cNvPr id="352" name="CustomShape 2"/>
          <p:cNvSpPr/>
          <p:nvPr/>
        </p:nvSpPr>
        <p:spPr>
          <a:xfrm>
            <a:off x="4724280" y="1143000"/>
            <a:ext cx="4190760" cy="67528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Дух, живущий в банях, обычно представлялся в виде маленького старичка с длинной бородой. Как и все славянские духи, проказлив. </a:t>
            </a:r>
            <a:endParaRPr/>
          </a:p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Если люди в бане обжигаются, падают в обморок от жары, шпарятся кипятком, слышат треск камней в печи или стук в стену — все это проделки банника. 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353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304920" y="1122480"/>
            <a:ext cx="4343040" cy="5297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152280" y="685800"/>
            <a:ext cx="4343040" cy="59432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По-крупному банник вредит редко, лишь когда люди ведут себя неправильно (моются в праздники или поздно ночью).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700">
                <a:solidFill>
                  <a:srgbClr val="FFFFFF"/>
                </a:solidFill>
                <a:latin typeface="Calibri"/>
                <a:ea typeface="Microsoft YaHei"/>
              </a:rPr>
              <a:t>Гораздо чаще он помогает им. У славян баня ассоциировалась с мистическими, жизнетворными силами — здесь часто принимали роды или гадали (считалось, что банник может предсказывать будущее).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5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581360" y="304920"/>
            <a:ext cx="4562280" cy="620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CustomShape 1"/>
          <p:cNvSpPr/>
          <p:nvPr/>
        </p:nvSpPr>
        <p:spPr>
          <a:xfrm>
            <a:off x="4724280" y="609480"/>
            <a:ext cx="4114440" cy="63450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3200">
                <a:solidFill>
                  <a:srgbClr val="FFFFFF"/>
                </a:solidFill>
                <a:latin typeface="Calibri"/>
                <a:ea typeface="Microsoft YaHei"/>
              </a:rPr>
              <a:t>Как и других духов, банника прикармливали — оставляли ему черный хлеб с солью либо зарывали под порогом бани задушенную черную курицу. Существовала и женская разновидность банника — банница, или обдериха.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35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480"/>
            <a:ext cx="4571640" cy="643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Calibri"/>
              </a:rPr>
              <a:t>Что для русского важнее правда или истина?</a:t>
            </a:r>
            <a:endParaRPr/>
          </a:p>
        </p:txBody>
      </p:sp>
      <p:sp>
        <p:nvSpPr>
          <p:cNvPr id="14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ПРА́ВДА, правды, мн. нет, жен.</a:t>
            </a:r>
            <a:endParaRPr/>
          </a:p>
          <a:p>
            <a:pPr algn="just">
              <a:lnSpc>
                <a:spcPct val="100000"/>
              </a:lnSpc>
              <a:buFont typeface="Arial"/>
              <a:buAutoNum type="arabicPeriod"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То, что соответствует действительности, что есть на самом деле, истина.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Для русского человека слово «правда»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400" i="1">
                <a:solidFill>
                  <a:srgbClr val="000000"/>
                </a:solidFill>
                <a:latin typeface="Times New Roman"/>
              </a:rPr>
              <a:t>( правда у каждого своя)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400" i="1">
                <a:solidFill>
                  <a:srgbClr val="000000"/>
                </a:solidFill>
                <a:latin typeface="Times New Roman"/>
              </a:rPr>
              <a:t>Выражения в русском языке: твоя правда( ваша правда), чистая правда, горькая правда.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 fill="freeze"/>
                                        <p:tgtEl>
                                          <p:spTgt spid="140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1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 fill="freeze"/>
                                        <p:tgtEl>
                                          <p:spTgt spid="140">
                                            <p:txEl>
                                              <p:pRg st="31" end="10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03" end="1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 fill="freeze"/>
                                        <p:tgtEl>
                                          <p:spTgt spid="140">
                                            <p:txEl>
                                              <p:pRg st="103" end="14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41" end="1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 fill="freeze"/>
                                        <p:tgtEl>
                                          <p:spTgt spid="140">
                                            <p:txEl>
                                              <p:pRg st="141" end="1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66" end="2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 fill="freeze"/>
                                        <p:tgtEl>
                                          <p:spTgt spid="140">
                                            <p:txEl>
                                              <p:pRg st="166" end="25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304920" y="4952880"/>
            <a:ext cx="8381520" cy="92372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В банях также жила шишига — злой дух, показывающийся только тем, кто идет в баню, не помолившись. Шишига принимает образ знакомой или родственницы, зовет человека с собой париться и может запарить до смерти.</a:t>
            </a:r>
            <a:endParaRPr/>
          </a:p>
          <a:p>
            <a:pPr>
              <a:lnSpc>
                <a:spcPct val="100000"/>
              </a:lnSpc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Бани были и в Риме и в Турции. Но банник - только у славян.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5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81080" y="228600"/>
            <a:ext cx="4932000" cy="480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Домовой
</a:t>
            </a:r>
            <a:endParaRPr/>
          </a:p>
        </p:txBody>
      </p:sp>
      <p:sp>
        <p:nvSpPr>
          <p:cNvPr id="361" name="CustomShape 2"/>
          <p:cNvSpPr/>
          <p:nvPr/>
        </p:nvSpPr>
        <p:spPr>
          <a:xfrm>
            <a:off x="5181480" y="1295280"/>
            <a:ext cx="3580920" cy="75528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100">
                <a:solidFill>
                  <a:srgbClr val="FFFFFF"/>
                </a:solidFill>
                <a:latin typeface="Calibri"/>
                <a:ea typeface="Microsoft YaHei"/>
              </a:rPr>
              <a:t>В самом обобщенном представлении — домашний дух, покровитель очага, маленький старичок с бородой (либо весь покрытый волосами).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100">
                <a:solidFill>
                  <a:srgbClr val="FFFFFF"/>
                </a:solidFill>
                <a:latin typeface="Calibri"/>
                <a:ea typeface="Microsoft YaHei"/>
              </a:rPr>
              <a:t>Считалось, что у каждого дома есть свой домовой. Если люди устанавливали с ним нормальные отношения, кормили (оставляли на полу блюдце с молоком, хлеб с солью) и считали его членом своей семьи, то домовой помогал им выполнять мелкую работу по дому, следил за скотом, караулил хозяйство, предупреждал об опасности.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62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8400"/>
            <a:ext cx="5028840" cy="6789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228600" y="914400"/>
            <a:ext cx="3809520" cy="61862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3000">
                <a:solidFill>
                  <a:srgbClr val="FFFFFF"/>
                </a:solidFill>
                <a:latin typeface="Calibri"/>
                <a:ea typeface="Microsoft YaHei"/>
              </a:rPr>
              <a:t>С другой стороны, разозленный домовой мог быть очень опасен — ночью щипал людей до синяков, душил их, губил лошадей и коров, шумел, бил посуду и даже поджигал дом.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3000">
                <a:solidFill>
                  <a:srgbClr val="FFFFFF"/>
                </a:solidFill>
                <a:latin typeface="Calibri"/>
                <a:ea typeface="Microsoft YaHei"/>
              </a:rPr>
              <a:t>Считалось, что домовой жил за печкой или в конюшне.</a:t>
            </a:r>
            <a:r>
              <a:rPr lang="ru-RU" sz="300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6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838080"/>
            <a:ext cx="4752720" cy="4409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228600" y="1523880"/>
            <a:ext cx="3428640" cy="472392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3000">
                <a:solidFill>
                  <a:srgbClr val="F2F2F2"/>
                </a:solidFill>
                <a:latin typeface="Calibri"/>
                <a:ea typeface="Microsoft YaHei"/>
              </a:rPr>
              <a:t>Считалось, что домовой жил за печкой или в конюшне. Домовой. В домах их редко называли "домовыми", 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3000">
                <a:solidFill>
                  <a:srgbClr val="F2F2F2"/>
                </a:solidFill>
                <a:latin typeface="Calibri"/>
                <a:ea typeface="Microsoft YaHei"/>
              </a:rPr>
              <a:t>предпочитая ласковое "дедушка".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66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37080" y="304920"/>
            <a:ext cx="5211360" cy="6248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457200" y="190440"/>
            <a:ext cx="27428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Аука
</a:t>
            </a:r>
            <a:endParaRPr/>
          </a:p>
        </p:txBody>
      </p:sp>
      <p:sp>
        <p:nvSpPr>
          <p:cNvPr id="368" name="CustomShape 2"/>
          <p:cNvSpPr/>
          <p:nvPr/>
        </p:nvSpPr>
        <p:spPr>
          <a:xfrm>
            <a:off x="152280" y="3962520"/>
            <a:ext cx="5257440" cy="33760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3200">
                <a:solidFill>
                  <a:srgbClr val="FFFFFF"/>
                </a:solidFill>
                <a:latin typeface="Calibri"/>
                <a:ea typeface="Microsoft YaHei"/>
              </a:rPr>
              <a:t>Разновидность проказливого лесного духа, маленького, пузатого, с круглыми щеками.</a:t>
            </a:r>
            <a:endParaRPr/>
          </a:p>
          <a:p>
            <a:pPr>
              <a:lnSpc>
                <a:spcPct val="90000"/>
              </a:lnSpc>
              <a:buFont typeface="Wingdings" charset="2"/>
              <a:buChar char=""/>
            </a:pPr>
            <a:r>
              <a:rPr lang="ru-RU" sz="3200">
                <a:solidFill>
                  <a:srgbClr val="FFFFFF"/>
                </a:solidFill>
                <a:latin typeface="Calibri"/>
                <a:ea typeface="Microsoft YaHei"/>
              </a:rPr>
              <a:t> Не спит ни зимой, ни летом. </a:t>
            </a: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36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562720" y="77760"/>
            <a:ext cx="3580920" cy="6779880"/>
          </a:xfrm>
          <a:prstGeom prst="rect">
            <a:avLst/>
          </a:prstGeom>
        </p:spPr>
      </p:pic>
      <p:pic>
        <p:nvPicPr>
          <p:cNvPr id="370" name="Рисунок 369"/>
          <p:cNvPicPr/>
          <p:nvPr/>
        </p:nvPicPr>
        <p:blipFill>
          <a:blip r:embed="rId4"/>
          <a:stretch>
            <a:fillRect/>
          </a:stretch>
        </p:blipFill>
        <p:spPr>
          <a:xfrm>
            <a:off x="5328000" y="0"/>
            <a:ext cx="3816000" cy="6857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2332080"/>
            <a:ext cx="3962160" cy="452556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ru-RU" sz="3200">
                <a:solidFill>
                  <a:srgbClr val="FFFFFF"/>
                </a:solidFill>
                <a:latin typeface="Calibri"/>
                <a:ea typeface="Microsoft YaHei"/>
              </a:rPr>
              <a:t>Любит морочить голову людям в лесу, отзываясь на их крик “Ау!” со всех сторон.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"/>
            </a:pPr>
            <a:r>
              <a:rPr lang="ru-RU" sz="3200">
                <a:solidFill>
                  <a:srgbClr val="FFFFFF"/>
                </a:solidFill>
                <a:latin typeface="Calibri"/>
                <a:ea typeface="Microsoft YaHei"/>
              </a:rPr>
              <a:t>Заводит путников в глухую чащу и бросает их там.</a:t>
            </a:r>
            <a:endParaRPr/>
          </a:p>
        </p:txBody>
      </p:sp>
      <p:pic>
        <p:nvPicPr>
          <p:cNvPr id="37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114800" y="291960"/>
            <a:ext cx="4781160" cy="6413040"/>
          </a:xfrm>
          <a:prstGeom prst="rect">
            <a:avLst/>
          </a:prstGeom>
        </p:spPr>
      </p:pic>
      <p:pic>
        <p:nvPicPr>
          <p:cNvPr id="373" name="Рисунок 372"/>
          <p:cNvPicPr/>
          <p:nvPr/>
        </p:nvPicPr>
        <p:blipFill>
          <a:blip r:embed="rId4"/>
          <a:stretch>
            <a:fillRect/>
          </a:stretch>
        </p:blipFill>
        <p:spPr>
          <a:xfrm>
            <a:off x="4176000" y="291960"/>
            <a:ext cx="4608000" cy="633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Кощей Бессмертный (Кащей)
</a:t>
            </a:r>
            <a:endParaRPr/>
          </a:p>
        </p:txBody>
      </p:sp>
      <p:sp>
        <p:nvSpPr>
          <p:cNvPr id="375" name="CustomShape 2"/>
          <p:cNvSpPr/>
          <p:nvPr/>
        </p:nvSpPr>
        <p:spPr>
          <a:xfrm>
            <a:off x="304920" y="1447920"/>
            <a:ext cx="3809520" cy="67640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3000">
                <a:solidFill>
                  <a:srgbClr val="FFFFFF"/>
                </a:solidFill>
                <a:latin typeface="Calibri"/>
                <a:ea typeface="Microsoft YaHei"/>
              </a:rPr>
              <a:t>Один из хорошо известных нам старославянских отрицательных персонажей, обычно представляемый в виде худого, скелетообразного старика с отталкивающей внешностью. Агрессивен, мстителен, жаден и скуп.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76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5424480" y="838080"/>
            <a:ext cx="3719160" cy="5295600"/>
          </a:xfrm>
          <a:prstGeom prst="rect">
            <a:avLst/>
          </a:prstGeom>
        </p:spPr>
      </p:pic>
      <p:pic>
        <p:nvPicPr>
          <p:cNvPr id="377" name="Рисунок 376"/>
          <p:cNvPicPr/>
          <p:nvPr/>
        </p:nvPicPr>
        <p:blipFill>
          <a:blip r:embed="rId4"/>
          <a:stretch>
            <a:fillRect/>
          </a:stretch>
        </p:blipFill>
        <p:spPr>
          <a:xfrm>
            <a:off x="4104000" y="1296000"/>
            <a:ext cx="4896000" cy="41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762120" y="5791320"/>
            <a:ext cx="7848360" cy="9169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Трудно сказать, был ли он персонификацией внешних врагов славян, злым духом, могущественным волшебником или уникальной разновидностью нежити. </a:t>
            </a:r>
            <a:endParaRPr/>
          </a:p>
        </p:txBody>
      </p:sp>
      <p:pic>
        <p:nvPicPr>
          <p:cNvPr id="379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120" y="271440"/>
            <a:ext cx="5714640" cy="5487480"/>
          </a:xfrm>
          <a:prstGeom prst="rect">
            <a:avLst/>
          </a:prstGeom>
        </p:spPr>
      </p:pic>
      <p:pic>
        <p:nvPicPr>
          <p:cNvPr id="380" name="Рисунок 379"/>
          <p:cNvPicPr/>
          <p:nvPr/>
        </p:nvPicPr>
        <p:blipFill>
          <a:blip r:embed="rId4"/>
          <a:stretch>
            <a:fillRect/>
          </a:stretch>
        </p:blipFill>
        <p:spPr>
          <a:xfrm>
            <a:off x="864000" y="936000"/>
            <a:ext cx="7416000" cy="449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609480" y="5103720"/>
            <a:ext cx="8305560" cy="17395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Бесспорно, что Кощей владел очень сильной магией, сторонился людей и часто занимался излюбленным для всех злодеев в мире делом — похищал девушек. В отечественной фантастике образ Кощея довольно популярен, причем его представляют по-разному: в комическом свете (“Остров Русь” Лукьяненко и Буркина), или, например, киборгом (“Судьба Кощея в киберозойскую эру” Александра Тюрина). </a:t>
            </a:r>
            <a:endParaRPr/>
          </a:p>
        </p:txBody>
      </p:sp>
      <p:pic>
        <p:nvPicPr>
          <p:cNvPr id="382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143000" y="380880"/>
            <a:ext cx="6905160" cy="4409640"/>
          </a:xfrm>
          <a:prstGeom prst="rect">
            <a:avLst/>
          </a:prstGeom>
        </p:spPr>
      </p:pic>
      <p:pic>
        <p:nvPicPr>
          <p:cNvPr id="383" name="Рисунок 382"/>
          <p:cNvPicPr/>
          <p:nvPr/>
        </p:nvPicPr>
        <p:blipFill>
          <a:blip r:embed="rId4"/>
          <a:stretch>
            <a:fillRect/>
          </a:stretch>
        </p:blipFill>
        <p:spPr>
          <a:xfrm>
            <a:off x="789480" y="317520"/>
            <a:ext cx="7619760" cy="472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CustomShape 1"/>
          <p:cNvSpPr/>
          <p:nvPr/>
        </p:nvSpPr>
        <p:spPr>
          <a:xfrm>
            <a:off x="304920" y="4770360"/>
            <a:ext cx="8610120" cy="22698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Особенностью Кощея было бессмертие, причем далеко не абсолютное. Как мы все наверняка помним, на волшебном острове Буяне (способным внезапно исчезать и появляться перед путешественниками) стоит большой старый дуб, на котором висит сундук.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 В сундуке сидит заяц, в зайце — утка, в утке — яйцо, а в яйце — волшебная игла, где спрятана смерть Кощея.</a:t>
            </a:r>
            <a:endParaRPr/>
          </a:p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 Его можно убить, сломав эту иглу (по некоторым версиям — разбив яйцо об голову Кощея).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8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295280" y="201600"/>
            <a:ext cx="6781320" cy="4532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Calibri"/>
              </a:rPr>
              <a:t>Правда и Кривда</a:t>
            </a:r>
            <a:endParaRPr/>
          </a:p>
        </p:txBody>
      </p:sp>
      <p:sp>
        <p:nvSpPr>
          <p:cNvPr id="14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AutoNum type="arabicPeriod"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Правда – правильный, правый. Буквально, находящийся за правым плечом. Правое плечо – место ангела. </a:t>
            </a:r>
            <a:r>
              <a:rPr lang="ru-RU" sz="2400" i="1">
                <a:solidFill>
                  <a:srgbClr val="000000"/>
                </a:solidFill>
                <a:latin typeface="Times New Roman"/>
              </a:rPr>
              <a:t>Приметы: если чешется правая рука – будете здороваться.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  <a:buFont typeface="Arial"/>
              <a:buAutoNum type="arabicPeriod"/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Кривда. Буквально, в современном языке – ложь. В языка кривой – неправильный. Разговорный язык: </a:t>
            </a:r>
            <a:r>
              <a:rPr lang="ru-RU" sz="2400" i="1">
                <a:solidFill>
                  <a:srgbClr val="000000"/>
                </a:solidFill>
                <a:latin typeface="Times New Roman"/>
              </a:rPr>
              <a:t>левый(плохой, некачественный) </a:t>
            </a:r>
            <a:r>
              <a:rPr lang="ru-RU" sz="2400">
                <a:solidFill>
                  <a:srgbClr val="000000"/>
                </a:solidFill>
                <a:latin typeface="Times New Roman"/>
              </a:rPr>
              <a:t>. Левое плечо – место чёрта.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Леший
</a:t>
            </a:r>
            <a:endParaRPr/>
          </a:p>
        </p:txBody>
      </p:sp>
      <p:sp>
        <p:nvSpPr>
          <p:cNvPr id="387" name="CustomShape 2"/>
          <p:cNvSpPr/>
          <p:nvPr/>
        </p:nvSpPr>
        <p:spPr>
          <a:xfrm>
            <a:off x="457200" y="838080"/>
            <a:ext cx="4190760" cy="62812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200">
                <a:solidFill>
                  <a:srgbClr val="FFFFFF"/>
                </a:solidFill>
                <a:latin typeface="Calibri"/>
                <a:ea typeface="Microsoft YaHei"/>
              </a:rPr>
              <a:t>Лесной дух, защитник животных. Выглядит как  высокий мужчина с длинной бородой и волосами по всему телу. По сути не злой — ходит по лесу, оберегает его от людей, изредка показывается на глаза, для чего умеет принимать любой облик — растения, гриба (гигантского говорящего мухомора),  животного или даже человека. Лешего можно отличить от других людей по двум признакам — его глаза горят волшебным огнем, а обувь надета задом наперед. </a:t>
            </a: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88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95680" y="990720"/>
            <a:ext cx="4238280" cy="3809520"/>
          </a:xfrm>
          <a:prstGeom prst="rect">
            <a:avLst/>
          </a:prstGeom>
        </p:spPr>
      </p:pic>
      <p:pic>
        <p:nvPicPr>
          <p:cNvPr id="389" name="Рисунок 388"/>
          <p:cNvPicPr/>
          <p:nvPr/>
        </p:nvPicPr>
        <p:blipFill>
          <a:blip r:embed="rId4"/>
          <a:stretch>
            <a:fillRect/>
          </a:stretch>
        </p:blipFill>
        <p:spPr>
          <a:xfrm>
            <a:off x="4495680" y="990720"/>
            <a:ext cx="4238280" cy="3809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2611080" y="3960000"/>
            <a:ext cx="3580920" cy="283824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000">
                <a:solidFill>
                  <a:srgbClr val="FFFFFF"/>
                </a:solidFill>
                <a:latin typeface="Calibri"/>
                <a:ea typeface="Microsoft YaHei"/>
              </a:rPr>
              <a:t>Иногда встреча с лешим может закончиться плачевно — заведет человека в лес и бросит на съедение зверям. Однако те, кто уважительно относятся к природе, могут даже подружиться с этим существом и получить от него помощь.</a:t>
            </a:r>
            <a:endParaRPr/>
          </a:p>
        </p:txBody>
      </p:sp>
      <p:pic>
        <p:nvPicPr>
          <p:cNvPr id="39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533520" y="762120"/>
            <a:ext cx="3657240" cy="3125520"/>
          </a:xfrm>
          <a:prstGeom prst="rect">
            <a:avLst/>
          </a:prstGeom>
        </p:spPr>
      </p:pic>
      <p:sp>
        <p:nvSpPr>
          <p:cNvPr id="392" name="CustomShape 2"/>
          <p:cNvSpPr/>
          <p:nvPr/>
        </p:nvSpPr>
        <p:spPr>
          <a:xfrm>
            <a:off x="3962520" y="228600"/>
            <a:ext cx="4893840" cy="6324120"/>
          </a:xfrm>
          <a:prstGeom prst="rect">
            <a:avLst/>
          </a:prstGeom>
        </p:spPr>
      </p:sp>
      <p:pic>
        <p:nvPicPr>
          <p:cNvPr id="393" name="Рисунок 392"/>
          <p:cNvPicPr/>
          <p:nvPr/>
        </p:nvPicPr>
        <p:blipFill>
          <a:blip r:embed="rId4"/>
          <a:stretch>
            <a:fillRect/>
          </a:stretch>
        </p:blipFill>
        <p:spPr>
          <a:xfrm>
            <a:off x="533520" y="288000"/>
            <a:ext cx="8106480" cy="36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457200" y="5867280"/>
            <a:ext cx="8457840" cy="127764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>
                <a:solidFill>
                  <a:srgbClr val="FFFFFF"/>
                </a:solidFill>
                <a:latin typeface="Calibri"/>
                <a:ea typeface="Microsoft YaHei"/>
              </a:rPr>
              <a:t>Дух зла, неудачи, символ горя. Относительно облика Лиха определенности нет — это либо одноглазый великан, либо высокая худая женщина с одним глазом посреди лба. Лихо часто сравнивают с циклопами, хотя кроме одного глаза и высокого роста, у них ничего общего.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9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914400" y="228600"/>
            <a:ext cx="7121160" cy="5486040"/>
          </a:xfrm>
          <a:prstGeom prst="rect">
            <a:avLst/>
          </a:prstGeom>
        </p:spPr>
      </p:pic>
      <p:sp>
        <p:nvSpPr>
          <p:cNvPr id="396" name="CustomShape 2"/>
          <p:cNvSpPr/>
          <p:nvPr/>
        </p:nvSpPr>
        <p:spPr>
          <a:xfrm>
            <a:off x="228600" y="57960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Лихо одноглазое
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304920" y="579600"/>
            <a:ext cx="3047760" cy="63115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До нашего времени дошла поговорка: “Не буди Лихо, пока оно тихо”. В прямом и иносказательном смысле Лихо означало беду — оно привязывалось к человеку, садилось к нему на шею (в некоторых сказаниях несчастный пытался утопить Лихо, бросившись в воду, и тонул сам) и мешало ему жить.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98" name="Picture 2"/>
          <p:cNvPicPr/>
          <p:nvPr/>
        </p:nvPicPr>
        <p:blipFill>
          <a:blip r:embed="rId3">
            <a:lum bright="-10000" contrast="20000"/>
          </a:blip>
          <a:stretch>
            <a:fillRect/>
          </a:stretch>
        </p:blipFill>
        <p:spPr>
          <a:xfrm>
            <a:off x="3984480" y="0"/>
            <a:ext cx="5159160" cy="6857640"/>
          </a:xfrm>
          <a:prstGeom prst="rect">
            <a:avLst/>
          </a:prstGeom>
        </p:spPr>
      </p:pic>
      <p:sp>
        <p:nvSpPr>
          <p:cNvPr id="399" name="CustomShape 2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CustomShape 1"/>
          <p:cNvSpPr/>
          <p:nvPr/>
        </p:nvSpPr>
        <p:spPr>
          <a:xfrm>
            <a:off x="380880" y="2514600"/>
            <a:ext cx="4038120" cy="411732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2400">
                <a:solidFill>
                  <a:srgbClr val="FFFFFF"/>
                </a:solidFill>
                <a:latin typeface="Calibri"/>
                <a:ea typeface="Microsoft YaHei"/>
              </a:rPr>
              <a:t>От Лиха, впрочем, можно было избавиться — обмануть, прогнать силой воли, либо, как это изредка упоминается — передать другому человеку вместе с каким-либо подарком. Согласно совсем мрачным предрассудкам, Лихо могло прийти и сожрать вас.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01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4276800" y="79200"/>
            <a:ext cx="4866840" cy="677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457200" y="190440"/>
            <a:ext cx="8229240" cy="131076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buFont typeface="Wingdings" charset="2"/>
              <a:buChar char=""/>
            </a:pPr>
            <a:r>
              <a:rPr lang="ru-RU" sz="4000">
                <a:solidFill>
                  <a:srgbClr val="FFFFFF"/>
                </a:solidFill>
                <a:latin typeface="Calibri"/>
                <a:ea typeface="Microsoft YaHei"/>
              </a:rPr>
              <a:t>Русалка
</a:t>
            </a:r>
            <a:endParaRPr/>
          </a:p>
        </p:txBody>
      </p:sp>
      <p:sp>
        <p:nvSpPr>
          <p:cNvPr id="403" name="CustomShape 2"/>
          <p:cNvSpPr/>
          <p:nvPr/>
        </p:nvSpPr>
        <p:spPr>
          <a:xfrm>
            <a:off x="457200" y="5227560"/>
            <a:ext cx="8229240" cy="18982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80000"/>
              </a:lnSpc>
              <a:buFont typeface="Wingdings" charset="2"/>
              <a:buChar char=""/>
            </a:pPr>
            <a:r>
              <a:rPr lang="ru-RU" sz="2000">
                <a:solidFill>
                  <a:srgbClr val="FFFFFF"/>
                </a:solidFill>
                <a:latin typeface="Calibri"/>
                <a:ea typeface="Microsoft YaHei"/>
              </a:rPr>
              <a:t>В славянской мифологии русалки — разновидность проказливой нечисти. Ими становились утопленницы, девушки, умершие недалеко от водоема, либо люди, купающиеся в неурочное время. Русалок  иногда отождествляли с “мавками” — от старославянского “навь”, мертвец) — детьми, умершими без крещения либо задушенными матерями. </a:t>
            </a: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40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019920" y="990720"/>
            <a:ext cx="2361960" cy="3936600"/>
          </a:xfrm>
          <a:prstGeom prst="rect">
            <a:avLst/>
          </a:prstGeom>
        </p:spPr>
      </p:pic>
      <p:pic>
        <p:nvPicPr>
          <p:cNvPr id="405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5637600" y="990720"/>
            <a:ext cx="2744280" cy="417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304920" y="4952880"/>
            <a:ext cx="8838720" cy="292536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ru-RU" sz="1600">
                <a:solidFill>
                  <a:srgbClr val="FFFFFF"/>
                </a:solidFill>
                <a:latin typeface="Calibri"/>
                <a:ea typeface="Microsoft YaHei"/>
              </a:rPr>
              <a:t>Глаза таких русалок горят зеленым огнем. По своей натуре они существа гадкие и злые, хватают купающихся людей за ноги, тянут под воду, либо заманивают с берега, обвивают руками и топят. Бытовало поверье, что смех русалки может вызывать смерть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1600">
                <a:solidFill>
                  <a:srgbClr val="FFFFFF"/>
                </a:solidFill>
                <a:latin typeface="Calibri"/>
                <a:ea typeface="Microsoft YaHei"/>
              </a:rPr>
              <a:t>Некоторые поверья называли русалок низшими духами природы (например, добрые “берегини”), не имеющими ничего общего с утопленниками и охотно спасающими тонущих людей.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0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0"/>
            <a:ext cx="6595560" cy="495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409" name="TextShape 2"/>
          <p:cNvSpPr txBox="1"/>
          <p:nvPr/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>
              <a:buSzPct val="25000"/>
              <a:buFont typeface="StarSymbol"/>
              <a:buChar char=""/>
            </a:pPr>
            <a:r>
              <a:rPr lang="ru-RU" b="1"/>
              <a:t>Использование материалов презентации
</a:t>
            </a:r>
            <a:r>
              <a:rPr lang="ru-RU"/>
              <a:t>Использование данной презентации</a:t>
            </a:r>
            <a:r>
              <a:rPr lang="en-US"/>
              <a:t> </a:t>
            </a:r>
            <a:r>
              <a:rPr lang="ru-RU"/>
              <a:t> может осуществляться только при условии соблюдения требований законов  РФ об авторском праве и интеллектуальной собственности, а также с учетом требований настоящего Заявления.
Презентация является собственностью авторов. Разрешается распечатывать копию любой части презентации для личного некоммерческого использования, однако не допускается распечатывать какую-либо часть презентации с любой иной целью или по каким-либо причинам вносить изменения в любую часть презентации. Использование любой части презентации в другом произведении, как в печатной, электронной, так и иной форме, а также использование любой части презентации в другой презентации посредством ссылки или иным образом допускается только после получения письменного согласия авторов.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FF0000"/>
                </a:solidFill>
                <a:latin typeface="Times New Roman"/>
              </a:rPr>
              <a:t>Что для русского важнее воля или свобода?</a:t>
            </a:r>
            <a:endParaRPr/>
          </a:p>
        </p:txBody>
      </p:sp>
      <p:sp>
        <p:nvSpPr>
          <p:cNvPr id="14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ВОЛЯ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600">
                <a:solidFill>
                  <a:srgbClr val="000000"/>
                </a:solidFill>
                <a:latin typeface="Times New Roman"/>
              </a:rPr>
              <a:t>    </a:t>
            </a:r>
            <a:r>
              <a:rPr lang="ru-RU" sz="2600" i="1">
                <a:solidFill>
                  <a:srgbClr val="000000"/>
                </a:solidFill>
                <a:latin typeface="Times New Roman"/>
              </a:rPr>
              <a:t>жен. данный человеку произвол действия; свобода, простор в поступках; отсутствие неволи, насилования, принуждения.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600" i="1" u="sng">
                <a:solidFill>
                  <a:srgbClr val="000000"/>
                </a:solidFill>
                <a:latin typeface="Times New Roman"/>
              </a:rPr>
              <a:t>Выражения в языке:  </a:t>
            </a:r>
            <a:r>
              <a:rPr lang="ru-RU" sz="2600" i="1">
                <a:solidFill>
                  <a:srgbClr val="000000"/>
                </a:solidFill>
                <a:latin typeface="Times New Roman"/>
              </a:rPr>
              <a:t>сила воли, железная воля • крепкая воля • настоящая воля • непоколебимая воля • несгибаемая воля • несокрушимая воля • сильная воля • стальная воля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1700" i="1">
                <a:solidFill>
                  <a:srgbClr val="000000"/>
                </a:solidFill>
                <a:latin typeface="Times New Roman"/>
              </a:rPr>
              <a:t>Толковый словарь Даля. В.И. Даль. 1863-1866</a:t>
            </a:r>
            <a:r>
              <a:rPr lang="ru-RU" sz="2600" i="1">
                <a:solidFill>
                  <a:srgbClr val="000000"/>
                </a:solidFill>
                <a:latin typeface="Times New Roman"/>
              </a:rPr>
              <a:t>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 fill="freeze"/>
                                        <p:tgtEl>
                                          <p:spTgt spid="144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5" end="1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 fill="freeze"/>
                                        <p:tgtEl>
                                          <p:spTgt spid="144">
                                            <p:txEl>
                                              <p:pRg st="5" end="1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27" end="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 fill="freeze"/>
                                        <p:tgtEl>
                                          <p:spTgt spid="144">
                                            <p:txEl>
                                              <p:pRg st="127" end="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97" end="3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500" fill="freeze"/>
                                        <p:tgtEl>
                                          <p:spTgt spid="144">
                                            <p:txEl>
                                              <p:pRg st="297" end="34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4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Русское понятие воли берёт свое начало в архаическом противопоставлении мира как « своего» , обжитого, устроенного пространства и воли как пространства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Times New Roman"/>
              </a:rPr>
              <a:t>« чужого».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600">
                <a:solidFill>
                  <a:srgbClr val="FF0000"/>
                </a:solidFill>
                <a:latin typeface="Times New Roman"/>
              </a:rPr>
              <a:t>Ключевые слова русской культуры</a:t>
            </a:r>
            <a:endParaRPr/>
          </a:p>
        </p:txBody>
      </p:sp>
      <p:pic>
        <p:nvPicPr>
          <p:cNvPr id="148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772640"/>
            <a:ext cx="8856720" cy="396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Times New Roman"/>
              </a:rPr>
              <a:t>Миф</a:t>
            </a:r>
            <a:endParaRPr/>
          </a:p>
        </p:txBody>
      </p:sp>
      <p:sp>
        <p:nvSpPr>
          <p:cNvPr id="15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>
                <a:solidFill>
                  <a:srgbClr val="000000"/>
                </a:solidFill>
                <a:latin typeface="Times New Roman"/>
              </a:rPr>
              <a:t>Миф – это не просто рассказ о богах, героях, демонах и духах, а взгляд людей на мир, их </a:t>
            </a:r>
            <a:r>
              <a:rPr lang="ru-RU" sz="4200" u="sng">
                <a:solidFill>
                  <a:srgbClr val="000000"/>
                </a:solidFill>
                <a:latin typeface="Times New Roman"/>
              </a:rPr>
              <a:t>мировоззрение. </a:t>
            </a:r>
            <a:r>
              <a:rPr lang="ru-RU" sz="4200">
                <a:solidFill>
                  <a:srgbClr val="000000"/>
                </a:solidFill>
                <a:latin typeface="Times New Roman"/>
              </a:rPr>
              <a:t>Именно фантастический  взгляд на мир помогал  людям в объяснении природных явлений, определении роли человека в окружающем мире. 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>
                <a:solidFill>
                  <a:srgbClr val="000000"/>
                </a:solidFill>
                <a:latin typeface="Times New Roman"/>
              </a:rPr>
              <a:t>Славяне находились в неразрывной связи с миром природы. Они не делили природу на живую и неживую. Все,  что их окружало, было живым. Зверь, дерево, камень, облака, небесные светила были живыми. Они помогали человеку, но, рассердившись,  творили зло, приносили несчастья. О таком отношении к природе говорят многие  выражения, которые сохранились и в современном языке: 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 i="1">
                <a:solidFill>
                  <a:srgbClr val="000000"/>
                </a:solidFill>
                <a:latin typeface="Times New Roman"/>
              </a:rPr>
              <a:t>солнце село (зашло, спряталось за тучу); 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 i="1">
                <a:solidFill>
                  <a:srgbClr val="000000"/>
                </a:solidFill>
                <a:latin typeface="Times New Roman"/>
              </a:rPr>
              <a:t> ветер дует, воет;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 i="1">
                <a:solidFill>
                  <a:srgbClr val="000000"/>
                </a:solidFill>
                <a:latin typeface="Times New Roman"/>
              </a:rPr>
              <a:t> дождь идёт, стучит в окно, стучит по крыше;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 i="1">
                <a:solidFill>
                  <a:srgbClr val="000000"/>
                </a:solidFill>
                <a:latin typeface="Times New Roman"/>
              </a:rPr>
              <a:t> земля дышит;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4200" i="1">
                <a:solidFill>
                  <a:srgbClr val="000000"/>
                </a:solidFill>
                <a:latin typeface="Times New Roman"/>
              </a:rPr>
              <a:t>  небо плачет, нахмурилось.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5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7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Times New Roman"/>
              </a:rPr>
              <a:t>В современном языке  можно найти много слов, связанных с мифологией. Например, имя бога плодородия, Ярило, происходит от древнего названия весны – яр. Но вряд ли мы вспоминаем имя этого бога, употребляя слова «ярость», «яростный», «яркий». Или слово «ведьма», которое происходит от глагола «ведать» – в современном русском языке – «знать».  Сейчас ведьма – сказочный персонаж, но слова с тем же корнем мы активно используем в речи: ведомость, разведать, уведомление.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5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Домашнее задание: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2800" i="1">
                <a:solidFill>
                  <a:srgbClr val="000000"/>
                </a:solidFill>
                <a:latin typeface="Times New Roman"/>
              </a:rPr>
              <a:t>Сочинение –миниатюра: «Значение мифологии в русской культуре</a:t>
            </a:r>
            <a:r>
              <a:rPr lang="ru-RU" sz="3200">
                <a:solidFill>
                  <a:srgbClr val="000000"/>
                </a:solidFill>
                <a:latin typeface="Calibri"/>
              </a:rPr>
              <a:t>»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Занятие №2</a:t>
            </a:r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Arial Black"/>
              </a:rPr>
              <a:t>Пространство и границы мира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Times New Roman"/>
              </a:rPr>
              <a:t>Культура</a:t>
            </a:r>
            <a:endParaRPr/>
          </a:p>
        </p:txBody>
      </p:sp>
      <p:sp>
        <p:nvSpPr>
          <p:cNvPr id="11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    </a:t>
            </a:r>
            <a:r>
              <a:rPr lang="ru-RU" sz="3200">
                <a:solidFill>
                  <a:srgbClr val="000000"/>
                </a:solidFill>
                <a:latin typeface="Times New Roman"/>
              </a:rPr>
              <a:t>(лат. cultura, от colere - заботиться, обрабатывать). </a:t>
            </a:r>
            <a:endParaRPr/>
          </a:p>
          <a:p>
            <a:pPr algn="just">
              <a:lnSpc>
                <a:spcPct val="100000"/>
              </a:lnSpc>
              <a:buFont typeface="Arial"/>
              <a:buAutoNum type="arabicParenR"/>
            </a:pPr>
            <a:r>
              <a:rPr lang="ru-RU" sz="3200">
                <a:solidFill>
                  <a:srgbClr val="000000"/>
                </a:solidFill>
                <a:latin typeface="Times New Roman"/>
              </a:rPr>
              <a:t>обработка почвы, возделывание, уход за растениями. </a:t>
            </a:r>
            <a:endParaRPr/>
          </a:p>
          <a:p>
            <a:pPr algn="just">
              <a:lnSpc>
                <a:spcPct val="100000"/>
              </a:lnSpc>
              <a:buFont typeface="Arial"/>
              <a:buAutoNum type="arabicParenR"/>
            </a:pPr>
            <a:r>
              <a:rPr lang="ru-RU" sz="3200">
                <a:solidFill>
                  <a:srgbClr val="000000"/>
                </a:solidFill>
                <a:latin typeface="Times New Roman"/>
              </a:rPr>
              <a:t> образование, просвещение, развитие, совершенствование духовной и материальной жизни народа.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ru-RU" sz="2600" i="1">
                <a:solidFill>
                  <a:srgbClr val="000000"/>
                </a:solidFill>
                <a:latin typeface="Times New Roman"/>
              </a:rPr>
              <a:t>Словарь иностранных слов, вошедших в состав русского языка.- Чудинов А.Н., 1910</a:t>
            </a:r>
            <a:r>
              <a:rPr lang="ru-RU" sz="3200">
                <a:solidFill>
                  <a:srgbClr val="000000"/>
                </a:solidFill>
                <a:latin typeface="Calibri"/>
              </a:rPr>
              <a:t>.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5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Мир древнего славянина. В глубокой древности, когда создавались мифы, славяне занимались земледелием и скотоводством, жили в лесах и степях, селились по берегам рек. Древний славянин чувствовал себя частицей окружающей природы — грозной и милостивой одновременно. Бескрайние леса, полноводные реки, обширные болота окружали небольшой обжитый мир славянина-пахаря. Дикие звери бродили рядом с жильем человека, поэтому поселки, поля и пастбища приходилось огораживать. Природа могла одарить земледельца хорошей погодой, а значит, и урожаем, но могла наказать засухой или заморозками. Из-за суровых природных условий славянам приходилось труднее, чем народам Средиземноморья. К тому же поблизости жили степные кочевники, которые часто беспокоили славян своими набегами.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6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Calibri"/>
              </a:rPr>
              <a:t>Леса</a:t>
            </a:r>
            <a:endParaRPr/>
          </a:p>
        </p:txBody>
      </p:sp>
      <p:sp>
        <p:nvSpPr>
          <p:cNvPr id="16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Много пользы приносил славянину окружавший его лес: из дерева строили жилища и укрепления, дровами обогревались в холодные зимы, лучиной освещали дом, из дерева делали посуду и другие предметы обихода. В лесу охотники добывали дичь, пушнину, мед диких пчел, а подчас там приходилось искать убежища от врагов — степняков. Но лес заставлял человека много работать: расчищать землю под пашню, прорубать дороги. В лесной чащобе водились дикие звери. Поэтому древний славянин относился к лесу с опаской: населил его в своем воображении страшными существами — лешими. Леший, по представлениям древнего славянина, любит пугать людей, забредших в его владения, дурачиться над путниками и заводить их в чащу, уносить детей...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Поле</a:t>
            </a:r>
            <a:endParaRPr/>
          </a:p>
        </p:txBody>
      </p:sp>
      <p:pic>
        <p:nvPicPr>
          <p:cNvPr id="164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7640" y="1340640"/>
            <a:ext cx="8352720" cy="532836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Занятия и обычаи</a:t>
            </a:r>
            <a:endParaRPr/>
          </a:p>
        </p:txBody>
      </p:sp>
      <p:sp>
        <p:nvSpPr>
          <p:cNvPr id="16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Arial Black"/>
              </a:rPr>
              <a:t>1.Земледелие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Arial Black"/>
              </a:rPr>
              <a:t>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Arial Black"/>
              </a:rPr>
              <a:t>Жито – всякий 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Arial Black"/>
              </a:rPr>
              <a:t>хлеб( жизнь, жить)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16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520" y="0"/>
            <a:ext cx="8979480" cy="685764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Плуг</a:t>
            </a:r>
            <a:endParaRPr/>
          </a:p>
        </p:txBody>
      </p:sp>
      <p:sp>
        <p:nvSpPr>
          <p:cNvPr id="17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7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Древний плуг  назывался «рало», «орать» – означало пахать, а « оратай» – пахарь.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FF0000"/>
                </a:solidFill>
                <a:latin typeface="Calibri"/>
              </a:rPr>
              <a:t>Как думаете,  что сейчас означает это слово?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Скотоводсто</a:t>
            </a:r>
            <a:endParaRPr/>
          </a:p>
        </p:txBody>
      </p:sp>
      <p:sp>
        <p:nvSpPr>
          <p:cNvPr id="1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Количество скота указывало на богатство семьи. Животные использовались вместо денег при купле-продаже. Слово «скот» означало деньги.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Утварь</a:t>
            </a:r>
            <a:endParaRPr/>
          </a:p>
        </p:txBody>
      </p:sp>
      <p:pic>
        <p:nvPicPr>
          <p:cNvPr id="17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196640"/>
            <a:ext cx="4191120" cy="2808000"/>
          </a:xfrm>
          <a:prstGeom prst="rect">
            <a:avLst/>
          </a:prstGeom>
        </p:spPr>
      </p:pic>
      <p:pic>
        <p:nvPicPr>
          <p:cNvPr id="177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28000" y="2493000"/>
            <a:ext cx="4608000" cy="37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2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93CDDD"/>
                </a:solidFill>
                <a:latin typeface="Times New Roman"/>
              </a:rPr>
              <a:t>ОБРАБАТЫВАТЬ</a:t>
            </a:r>
            <a:r>
              <a:rPr lang="ru-RU" sz="3200">
                <a:solidFill>
                  <a:srgbClr val="000000"/>
                </a:solidFill>
                <a:latin typeface="Times New Roman"/>
              </a:rPr>
              <a:t>, обработать что, от(об)делать, выделать, выработать вещь из припасов;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Times New Roman"/>
              </a:rPr>
              <a:t>| </a:t>
            </a:r>
            <a:r>
              <a:rPr lang="ru-RU" sz="3200" i="1">
                <a:solidFill>
                  <a:srgbClr val="000000"/>
                </a:solidFill>
                <a:latin typeface="Times New Roman"/>
              </a:rPr>
              <a:t>улучшить работой, уходом, приложением труда, сдобрить.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 i="1">
                <a:solidFill>
                  <a:srgbClr val="000000"/>
                </a:solidFill>
                <a:latin typeface="Times New Roman"/>
              </a:rPr>
              <a:t>Обрабатывать почву перед тем, как посадить растения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Прялка</a:t>
            </a:r>
            <a:endParaRPr/>
          </a:p>
        </p:txBody>
      </p:sp>
      <p:pic>
        <p:nvPicPr>
          <p:cNvPr id="17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196640"/>
            <a:ext cx="5061240" cy="3795840"/>
          </a:xfrm>
          <a:prstGeom prst="rect">
            <a:avLst/>
          </a:prstGeom>
        </p:spPr>
      </p:pic>
      <p:pic>
        <p:nvPicPr>
          <p:cNvPr id="180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580000" y="1628640"/>
            <a:ext cx="3047760" cy="4762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Бить «баклуши»</a:t>
            </a:r>
            <a:endParaRPr/>
          </a:p>
        </p:txBody>
      </p:sp>
      <p:sp>
        <p:nvSpPr>
          <p:cNvPr id="18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Занятие , при котором топором делали заготовки для деревянных ложек.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Как думаете , какое значение имеет сейчас это выражение?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Обычаи славян</a:t>
            </a:r>
            <a:endParaRPr/>
          </a:p>
        </p:txBody>
      </p:sp>
      <p:sp>
        <p:nvSpPr>
          <p:cNvPr id="18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Посвящение в члены рода Вся жизнь славян, как и других народов древности, сопровождалась различными обрядами. В три года мальчикам делали «постриг» — состригали пряди волос, которые приносили в жертву богам. С этого времени мальчики переходили из попечения матери под опеку мужчин. Их начинали приучать к мужским делам. Примерно в семь лет мальчика — будущего воина — впервые сажали на коня. В этом же возрасте девочки учились прясть. Первый клубочек, спряденный девочкой, сжигали, а золу она должна была выпить с водой. Это было испытанием перед началом взрослой жизни.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Более суровыми были обряды, которыми в глубокой древности сопровождалось посвящение в полноправные члены рода мальчиков 9—11 лет. Подростков увозили в лес, где в потайных избушках они должны были выдержать тяжелые испытания. Мальчик должен был как бы умереть и вновь родиться сильным и выносливым, после чего его объявляли взрослым.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Тризна</a:t>
            </a:r>
            <a:endParaRPr/>
          </a:p>
        </p:txBody>
      </p:sp>
      <p:pic>
        <p:nvPicPr>
          <p:cNvPr id="18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3640" y="1412640"/>
            <a:ext cx="7646040" cy="5302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Свадьба</a:t>
            </a:r>
            <a:endParaRPr/>
          </a:p>
        </p:txBody>
      </p:sp>
      <p:sp>
        <p:nvSpPr>
          <p:cNvPr id="18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Женились в те времена рано: юноши в 16—17 лет, девушки в 12—14. Старейшины и князья могли иметь по две и по три жены.Свадьба была целым спектаклем с особыми песнями. Молодым желали счастливой богатой жизни и — побольше детей. На свадьбе полагалось обильное угощение, выпивалось много хмельных напитков. Свадебный пир сопровождался «плясками», «гудьбой» (музыкой), «песнями бесовскими», жертвоприношениями и обрядами, направленными на обеспечение плодородия и богатства. Мужчина считался главным в семье, поэтому невеста должна была в знак покорности снять с жениха сапоги. На свадьбе присутствовали жрецы (колдуны), которые должны были оберегать молодых от злых сил.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Тризна</a:t>
            </a:r>
            <a:endParaRPr/>
          </a:p>
        </p:txBody>
      </p:sp>
      <p:sp>
        <p:nvSpPr>
          <p:cNvPr id="19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Похоронные обряды у славян были связаны с верой в загробную жизнь. Покойника с почетом провожали на «тот свет», чтобы он оказывал помощь своим потомкам, заступался за них перед богами. Рядом с умершим клали горшок с едой, орудия труда, оружие.Покойника сжигали на костре: по представлению славян-язычников, вместе с дымом душа человека отходила в «иное царство».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39640" y="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Arial"/>
              </a:rPr>
              <a:t>Мировое древо</a:t>
            </a:r>
            <a:endParaRPr/>
          </a:p>
        </p:txBody>
      </p:sp>
      <p:pic>
        <p:nvPicPr>
          <p:cNvPr id="192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1052640"/>
            <a:ext cx="5544360" cy="55443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 представлениях древних славян , Мировое Древо находится на острове Буяне на Алатарь –камне, который также является центром мироздания( центром Земли). Судя по преданиям, на его ветвях живут светлые Боги. А в корнях тёмные.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 древности людей хоронили в ветвях деревьев.  Раньше было принято стоить дома таким образом, чтобы внутри оказывалось живое дерево, строили жилище вокруг дерева.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19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В песнях и традиционном фольклоре сохранились такие описания Мирового Древа: в его кроне вьёт гнездо соловей( а также другие священные птицы – Алконост, Жар-Птица), в стволе живут пчёлы, у корней живёт горностай, в норе змея. В  кроне этого дерева помещаются Солнце и Луна.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Times New Roman"/>
              </a:rPr>
              <a:t>Культура</a:t>
            </a:r>
            <a:endParaRPr/>
          </a:p>
        </p:txBody>
      </p:sp>
      <p:sp>
        <p:nvSpPr>
          <p:cNvPr id="12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ru-RU" sz="3200" i="1">
                <a:solidFill>
                  <a:srgbClr val="000000"/>
                </a:solidFill>
                <a:latin typeface="Times New Roman"/>
              </a:rPr>
              <a:t>Разводимое растение (с.-х.). Сельскохозяйственные культуры.</a:t>
            </a:r>
            <a:endParaRPr/>
          </a:p>
          <a:p>
            <a:pPr algn="ctr">
              <a:lnSpc>
                <a:spcPct val="150000"/>
              </a:lnSpc>
            </a:pPr>
            <a:r>
              <a:rPr lang="ru-RU" sz="3200" i="1">
                <a:solidFill>
                  <a:srgbClr val="000000"/>
                </a:solidFill>
                <a:latin typeface="Times New Roman"/>
              </a:rPr>
              <a:t>овёс, рожь, пшеница</a:t>
            </a: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endParaRPr/>
          </a:p>
          <a:p>
            <a:pPr algn="ctr">
              <a:lnSpc>
                <a:spcPct val="150000"/>
              </a:lnSpc>
            </a:pPr>
            <a:r>
              <a:rPr lang="ru-RU" i="1">
                <a:solidFill>
                  <a:srgbClr val="000000"/>
                </a:solidFill>
                <a:latin typeface="Times New Roman"/>
              </a:rPr>
              <a:t>Толковый словарь Ушакова. Д.Н. Ушаков. 1935-1940.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Алконост</a:t>
            </a:r>
            <a:endParaRPr/>
          </a:p>
        </p:txBody>
      </p:sp>
      <p:pic>
        <p:nvPicPr>
          <p:cNvPr id="203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01920" y="1600200"/>
            <a:ext cx="6139440" cy="452556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Жар- Птица</a:t>
            </a:r>
            <a:endParaRPr/>
          </a:p>
        </p:txBody>
      </p:sp>
      <p:pic>
        <p:nvPicPr>
          <p:cNvPr id="20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40" y="1600200"/>
            <a:ext cx="5400360" cy="49093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Пчёлы</a:t>
            </a:r>
            <a:endParaRPr/>
          </a:p>
        </p:txBody>
      </p:sp>
      <p:pic>
        <p:nvPicPr>
          <p:cNvPr id="207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78640" y="1600200"/>
            <a:ext cx="6786360" cy="452556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Горностай</a:t>
            </a:r>
            <a:endParaRPr/>
          </a:p>
        </p:txBody>
      </p:sp>
      <p:pic>
        <p:nvPicPr>
          <p:cNvPr id="20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1616400"/>
            <a:ext cx="7632360" cy="48924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1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640" y="404640"/>
            <a:ext cx="5328360" cy="626436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Явь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Мировое древо символизирует связь миров. В быту славяне ставили бревно  в центре жилища – центр мира.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Мир явный (Явь) – мир  человека. Это средний мир между Богами. Явь – реальная действительность( ант. Сон, мечта, бред), то, что существует наяву. Мир явный – это мир, в котором человек лишь гость.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Навь</a:t>
            </a:r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Навь – «Тёмная сила», управляющая миром, одновременно – загробный мир, «тот свет». Все силы изменяющие мир( В Христианстве – Чистилище).</a:t>
            </a:r>
            <a:endParaRPr/>
          </a:p>
          <a:p>
            <a:pPr algn="ctr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* Погребальная ладья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17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640" y="188640"/>
            <a:ext cx="5688360" cy="64803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Ирий –сад </a:t>
            </a:r>
            <a:endParaRPr/>
          </a:p>
        </p:txBody>
      </p:sp>
      <p:pic>
        <p:nvPicPr>
          <p:cNvPr id="21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196640"/>
            <a:ext cx="8640720" cy="55015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Овёс</a:t>
            </a:r>
            <a:endParaRPr/>
          </a:p>
        </p:txBody>
      </p:sp>
      <p:pic>
        <p:nvPicPr>
          <p:cNvPr id="12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7640" y="1268640"/>
            <a:ext cx="4821480" cy="4852800"/>
          </a:xfrm>
          <a:prstGeom prst="rect">
            <a:avLst/>
          </a:prstGeom>
        </p:spPr>
      </p:pic>
      <p:sp>
        <p:nvSpPr>
          <p:cNvPr id="126" name="CustomShape 2"/>
          <p:cNvSpPr/>
          <p:nvPr/>
        </p:nvSpPr>
        <p:spPr>
          <a:xfrm>
            <a:off x="5076000" y="1340640"/>
            <a:ext cx="3888000" cy="3747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5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Злак, зёрна которого идут на </a:t>
            </a:r>
            <a:r>
              <a:rPr lang="ru-RU" sz="2000" u="sng">
                <a:solidFill>
                  <a:srgbClr val="000000"/>
                </a:solidFill>
                <a:latin typeface="Times New Roman"/>
              </a:rPr>
              <a:t>корм лошадям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, а также перерабатываются в крупу.</a:t>
            </a: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endParaRPr/>
          </a:p>
          <a:p>
            <a:pPr algn="just">
              <a:lnSpc>
                <a:spcPct val="150000"/>
              </a:lnSpc>
            </a:pPr>
            <a:r>
              <a:rPr lang="ru-RU" sz="2000">
                <a:solidFill>
                  <a:srgbClr val="000000"/>
                </a:solidFill>
                <a:latin typeface="Times New Roman"/>
              </a:rPr>
              <a:t>*Лошадь – символ счастья в России.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2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Ирий( Рай) – место,  где растут молодильные яблоки. </a:t>
            </a:r>
            <a:endParaRPr/>
          </a:p>
        </p:txBody>
      </p:sp>
      <p:pic>
        <p:nvPicPr>
          <p:cNvPr id="222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74920" y="2565000"/>
            <a:ext cx="540360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Яблоня</a:t>
            </a:r>
            <a:endParaRPr/>
          </a:p>
        </p:txBody>
      </p:sp>
      <p:sp>
        <p:nvSpPr>
          <p:cNvPr id="22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За этими яблоками  герои отправляются в путешествие. Они помогают вылечить ослепшие глаза, помолодеть, продлить жизнь. Яблоки,  а также ветки этого дерева считались символом плодородия, вечного круговорота жизни. Яблоко наделялось магической силой. Оно часто входило в состав блюд.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Свадебные обряды</a:t>
            </a:r>
            <a:endParaRPr/>
          </a:p>
        </p:txBody>
      </p:sp>
      <p:sp>
        <p:nvSpPr>
          <p:cNvPr id="22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Дерево украшали ленточками. Яблоко было принято дарить детям в качестве подарка – «детский подарок».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Похоронные обряды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Яблоко считали пищей мертвых. Считалось, что на том свете умершие питаются пряниками и яблоками. Иногда клали в гроб или могилу, особенно ребёнку. Также яблоки оставляли и на могиле на поминки.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457200" y="274680"/>
            <a:ext cx="8229240" cy="56160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30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40" y="260640"/>
            <a:ext cx="6984360" cy="648648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Колодец</a:t>
            </a:r>
            <a:endParaRPr/>
          </a:p>
        </p:txBody>
      </p:sp>
      <p:pic>
        <p:nvPicPr>
          <p:cNvPr id="232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63640" y="1268640"/>
            <a:ext cx="5184360" cy="524556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Колодец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Колодец – символ связи между мирами. Посещать колодец и брать воду из колодца можно было только по определённым дням. Колодец – «чистое место». С помощью воды из колодца (колодезной) лечили больных, мыли детей, чтобы они не плакали( рус.), скот, чтобы ведьмы не могли сглазить. Колодец служил местом гаданий. На праздниках девушки кидали в колодец  хлеб, блин и кричали в колодец, а затем закрывали его на замок.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Аист</a:t>
            </a:r>
            <a:endParaRPr/>
          </a:p>
        </p:txBody>
      </p:sp>
      <p:pic>
        <p:nvPicPr>
          <p:cNvPr id="23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1270800"/>
            <a:ext cx="6624360" cy="529956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Особо  охранялась людьми. Аист – птица, которая освобождает землю от нечисти( змей, лягушек, насекомых).Они селятся рядом с людьми, е боятся их. С первым увиденным аистом были связаны и многие приметы.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40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Летящий аист предвещает здоровье, резвость, урожай, замужество;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Неподвижный – боль, засуху.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Пара аистов – символ счастливой семьи.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Рожь</a:t>
            </a:r>
            <a:endParaRPr/>
          </a:p>
        </p:txBody>
      </p:sp>
      <p:pic>
        <p:nvPicPr>
          <p:cNvPr id="128" name="Объект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640" y="1340640"/>
            <a:ext cx="3888000" cy="4896360"/>
          </a:xfrm>
          <a:prstGeom prst="rect">
            <a:avLst/>
          </a:prstGeom>
        </p:spPr>
      </p:pic>
      <p:sp>
        <p:nvSpPr>
          <p:cNvPr id="129" name="CustomShape 2"/>
          <p:cNvSpPr/>
          <p:nvPr/>
        </p:nvSpPr>
        <p:spPr>
          <a:xfrm>
            <a:off x="4644000" y="1340640"/>
            <a:ext cx="4248000" cy="10051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Хлебный злак, из зёрен которого изготовляется мука, идущая на выпечку </a:t>
            </a:r>
            <a:r>
              <a:rPr lang="ru-RU" sz="2000" u="sng">
                <a:solidFill>
                  <a:srgbClr val="000000"/>
                </a:solidFill>
                <a:latin typeface="Times New Roman"/>
              </a:rPr>
              <a:t>чёрного хлеба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42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899640" y="1640520"/>
            <a:ext cx="6912360" cy="481212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Хранительница ключей от рая</a:t>
            </a:r>
            <a:endParaRPr/>
          </a:p>
        </p:txBody>
      </p:sp>
      <p:pic>
        <p:nvPicPr>
          <p:cNvPr id="244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755640" y="1600200"/>
            <a:ext cx="7416360" cy="48528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4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12760" y="1268640"/>
            <a:ext cx="6915240" cy="518652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Кукушка</a:t>
            </a:r>
            <a:endParaRPr/>
          </a:p>
        </p:txBody>
      </p:sp>
      <p:pic>
        <p:nvPicPr>
          <p:cNvPr id="24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03520" y="1600200"/>
            <a:ext cx="5736600" cy="4525560"/>
          </a:xfrm>
          <a:prstGeom prst="rect">
            <a:avLst/>
          </a:prstGeom>
        </p:spPr>
      </p:pic>
      <p:sp>
        <p:nvSpPr>
          <p:cNvPr id="249" name="CustomShape 2"/>
          <p:cNvSpPr/>
          <p:nvPr/>
        </p:nvSpPr>
        <p:spPr>
          <a:xfrm>
            <a:off x="1187640" y="6309360"/>
            <a:ext cx="7416360" cy="36468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>
                <a:solidFill>
                  <a:srgbClr val="000000"/>
                </a:solidFill>
                <a:latin typeface="Calibri"/>
              </a:rPr>
              <a:t>Негативное значение: Кукушка – мать, которая оставила своих детей.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Ворон</a:t>
            </a:r>
            <a:endParaRPr/>
          </a:p>
        </p:txBody>
      </p:sp>
      <p:pic>
        <p:nvPicPr>
          <p:cNvPr id="25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43640" y="1600200"/>
            <a:ext cx="7128360" cy="452556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Птицы Радости и Печали
Сирин и Алконост</a:t>
            </a:r>
            <a:endParaRPr/>
          </a:p>
        </p:txBody>
      </p:sp>
      <p:pic>
        <p:nvPicPr>
          <p:cNvPr id="253" name="Объект 5"/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1600200"/>
            <a:ext cx="7314480" cy="452556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Алконост</a:t>
            </a:r>
            <a:endParaRPr/>
          </a:p>
        </p:txBody>
      </p:sp>
      <p:sp>
        <p:nvSpPr>
          <p:cNvPr id="25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Райская птица –дева с человеческим лицом, которая может управлять погодой, птица Хорса( бог солнца). Считалось, что если семь дней нет дождя, стоит спокойная погода, то Алконост высиживает птенцов. Самая главная особенность Алконоста – чудесное, завораживающее пение.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Сирин</a:t>
            </a:r>
            <a:endParaRPr/>
          </a:p>
        </p:txBody>
      </p:sp>
      <p:sp>
        <p:nvSpPr>
          <p:cNvPr id="25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Одна из райских птиц, даже её название созвучно с названием рая : Ирий. 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Сирин – тёмная птица, тёмная сила, посланница властелина подземного мира. От головы до пояса Сирин женщина несравненной красоты, а от пояса – птица. Голос птицы Сирин прекрасен, но человек. Который услышит голос этой птицы умирает.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Жар- Птица</a:t>
            </a:r>
            <a:endParaRPr/>
          </a:p>
        </p:txBody>
      </p:sp>
      <p:pic>
        <p:nvPicPr>
          <p:cNvPr id="259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11640" y="1484640"/>
            <a:ext cx="3960000" cy="48963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6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Прототипом этой птицы был Феникс. Чаще всего характерен образ Жар- Птицы в клетке. Её золотые крылья способны светить во тьме и поражают человеческое зрение. Питается золотыми яблоками, что дают вечную молодость, красоту и бессмертие.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Times New Roman"/>
              </a:rPr>
              <a:t>Пшеница</a:t>
            </a:r>
            <a:endParaRPr/>
          </a:p>
        </p:txBody>
      </p:sp>
      <p:pic>
        <p:nvPicPr>
          <p:cNvPr id="13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640" y="1340640"/>
            <a:ext cx="4552920" cy="5040360"/>
          </a:xfrm>
          <a:prstGeom prst="rect">
            <a:avLst/>
          </a:prstGeom>
        </p:spPr>
      </p:pic>
      <p:sp>
        <p:nvSpPr>
          <p:cNvPr id="132" name="CustomShape 2"/>
          <p:cNvSpPr/>
          <p:nvPr/>
        </p:nvSpPr>
        <p:spPr>
          <a:xfrm>
            <a:off x="5148000" y="1412640"/>
            <a:ext cx="3744000" cy="11876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400" i="1">
                <a:solidFill>
                  <a:srgbClr val="000000"/>
                </a:solidFill>
                <a:latin typeface="Times New Roman"/>
              </a:rPr>
              <a:t>Хлебное растение, из зерен которого приготовляется белая мука. 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В.М. Васнецов. Ковёр-самолёт.
1880
</a:t>
            </a:r>
            <a:endParaRPr/>
          </a:p>
        </p:txBody>
      </p:sp>
      <p:pic>
        <p:nvPicPr>
          <p:cNvPr id="263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467640" y="1123200"/>
            <a:ext cx="8352720" cy="543816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Сварог и Мать Сыра Земля</a:t>
            </a:r>
            <a:endParaRPr/>
          </a:p>
        </p:txBody>
      </p:sp>
      <p:pic>
        <p:nvPicPr>
          <p:cNvPr id="26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539640" y="1196640"/>
            <a:ext cx="4607640" cy="2482200"/>
          </a:xfrm>
          <a:prstGeom prst="rect">
            <a:avLst/>
          </a:prstGeom>
        </p:spPr>
      </p:pic>
      <p:pic>
        <p:nvPicPr>
          <p:cNvPr id="266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5450760" y="1845000"/>
            <a:ext cx="3280680" cy="43416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6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323640" y="188640"/>
            <a:ext cx="8595360" cy="644652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Макошь(Мокошь)</a:t>
            </a:r>
            <a:endParaRPr/>
          </a:p>
        </p:txBody>
      </p:sp>
      <p:pic>
        <p:nvPicPr>
          <p:cNvPr id="270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699640" y="1342080"/>
            <a:ext cx="3816000" cy="5139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72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7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buSzPct val="25000"/>
              <a:buFont typeface="Wingdings 2" charset="2"/>
              <a:buChar char=""/>
            </a:pPr>
            <a:r>
              <a:rPr lang="ru-RU" sz="2000" b="1" i="1">
                <a:solidFill>
                  <a:srgbClr val="000000"/>
                </a:solidFill>
                <a:latin typeface="Times New Roman"/>
              </a:rPr>
              <a:t>Макошь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 - Богиня, прядущая Нити Судеб - на Небе, а также покровительница женских рукоделий - на Земле; попечительствует женскому плодородию и урожайности, хозяйственности и достатку в доме. Связана с Землей (в этом ее культ близок к культу Матери Сырой Земли) и Водой (которая здесь также  выступает в роли материнской. Ткать Пряжу Судеб ей   помогают Богини </a:t>
            </a:r>
            <a:r>
              <a:rPr lang="ru-RU" sz="2000" b="1">
                <a:solidFill>
                  <a:srgbClr val="000000"/>
                </a:solidFill>
                <a:latin typeface="Times New Roman"/>
              </a:rPr>
              <a:t>Доля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 и </a:t>
            </a:r>
            <a:r>
              <a:rPr lang="ru-RU" sz="2000" b="1">
                <a:solidFill>
                  <a:srgbClr val="000000"/>
                </a:solidFill>
                <a:latin typeface="Times New Roman"/>
              </a:rPr>
              <a:t>Недоля</a:t>
            </a:r>
            <a:r>
              <a:rPr lang="ru-RU" sz="2000">
                <a:solidFill>
                  <a:srgbClr val="000000"/>
                </a:solidFill>
                <a:latin typeface="Times New Roman"/>
              </a:rPr>
              <a:t>, связующие нитями человека с плодами его трудов - добрыми или злыми. </a:t>
            </a:r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276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36960" y="1052640"/>
            <a:ext cx="4307040" cy="525636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Лада</a:t>
            </a:r>
            <a:endParaRPr/>
          </a:p>
        </p:txBody>
      </p:sp>
      <p:pic>
        <p:nvPicPr>
          <p:cNvPr id="278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9640" y="1196640"/>
            <a:ext cx="3921120" cy="4525560"/>
          </a:xfrm>
          <a:prstGeom prst="rect">
            <a:avLst/>
          </a:prstGeom>
        </p:spPr>
      </p:pic>
      <p:sp>
        <p:nvSpPr>
          <p:cNvPr id="279" name="CustomShape 2"/>
          <p:cNvSpPr/>
          <p:nvPr/>
        </p:nvSpPr>
        <p:spPr>
          <a:xfrm>
            <a:off x="4356000" y="1340640"/>
            <a:ext cx="4536000" cy="22849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b="1" i="1">
                <a:solidFill>
                  <a:srgbClr val="000000"/>
                </a:solidFill>
                <a:latin typeface="Calibri"/>
              </a:rPr>
              <a:t>Лада</a:t>
            </a:r>
            <a:r>
              <a:rPr lang="ru-RU">
                <a:solidFill>
                  <a:srgbClr val="000000"/>
                </a:solidFill>
                <a:latin typeface="Calibri"/>
              </a:rPr>
              <a:t> - славянская богиня любви, красоты и гармонии. Праздник ее наступает с приходом весны. На него молодежь играет в любовные игры, предвосхищающие супружество, иначе именуемое лад. Богиня Лада близка Мокоши. Лады - помолвка, ладило - сват, ладковать - сватать, ладники - уговор о приданом.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Сварог</a:t>
            </a:r>
            <a:endParaRPr/>
          </a:p>
        </p:txBody>
      </p:sp>
      <p:pic>
        <p:nvPicPr>
          <p:cNvPr id="28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85160" y="1412640"/>
            <a:ext cx="4146840" cy="511452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8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SzPct val="25000"/>
              <a:buFont typeface="Wingdings 2" charset="2"/>
              <a:buChar char=""/>
            </a:pPr>
            <a:r>
              <a:rPr lang="ru-RU" sz="1900" b="1">
                <a:solidFill>
                  <a:srgbClr val="000000"/>
                </a:solidFill>
                <a:latin typeface="Georgia"/>
              </a:rPr>
              <a:t>Сварог  </a:t>
            </a:r>
            <a:r>
              <a:rPr lang="ru-RU" sz="1900">
                <a:solidFill>
                  <a:srgbClr val="000000"/>
                </a:solidFill>
                <a:latin typeface="Georgia"/>
              </a:rPr>
              <a:t>был у славян богом Неба, отцом всего сущего. Огонь Сварожич - его сын. Кроме того, сыном Съварога славяне называют Дажьбога и иначе именуют его Солнце. Себя славяне называют “внуками Дажьбога”. Имя бога проиходит от "svargas" - небо; так же в этом слове представлен и корень "var" - горение, жар. Легенда рассказывает, что Сварог подарил людям первый плуг и кузнечные клещи, научил выплавлять медь и железо. Кроме того, он установил законы, которые могли бы соблюдать люди. "Дид божий" Сварог, по древнему преданию, предается покою, предоставляя управление своим богам-детям и внукам - Сварожичам.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539640" y="177264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800">
                <a:solidFill>
                  <a:srgbClr val="FF0000"/>
                </a:solidFill>
                <a:latin typeface="Times New Roman"/>
              </a:rPr>
              <a:t>Русская культура</a:t>
            </a:r>
            <a:endParaRPr/>
          </a:p>
        </p:txBody>
      </p:sp>
      <p:sp>
        <p:nvSpPr>
          <p:cNvPr id="134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8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Повелитель Неба и Земли, отец солнца и огня. Каждое утро Сварог выводил на небо солнце, согревавшее всё своими лучами. По преданию Сварог наградил людей кузнечными клещами, научил ковать железо.</a:t>
            </a:r>
            <a:endParaRPr/>
          </a:p>
        </p:txBody>
      </p:sp>
      <p:pic>
        <p:nvPicPr>
          <p:cNvPr id="286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0" y="4149000"/>
            <a:ext cx="3746520" cy="2376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8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 тех пор все железные предметы стали обладать защитными свойствами, использоваться как обереги. Таким оберегом и сейчас является конская подкова( конская!)</a:t>
            </a:r>
            <a:endParaRPr/>
          </a:p>
        </p:txBody>
      </p:sp>
      <p:pic>
        <p:nvPicPr>
          <p:cNvPr id="289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3143160" y="3717000"/>
            <a:ext cx="2857320" cy="283824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Подкова</a:t>
            </a:r>
            <a:endParaRPr/>
          </a:p>
        </p:txBody>
      </p:sp>
      <p:sp>
        <p:nvSpPr>
          <p:cNvPr id="29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Символ благополучия. Её вешают на дверь , чтобы защитить дом от плохих людей.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29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Считается, что Сварог придумал первые законы, по которым должны были жить люди. Среди них был закон о том, что мужчина может иметь только одну жену, а женщина – только одного мужа.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Даждьбог</a:t>
            </a:r>
            <a:endParaRPr/>
          </a:p>
        </p:txBody>
      </p:sp>
      <p:sp>
        <p:nvSpPr>
          <p:cNvPr id="295" name="TextShape 2"/>
          <p:cNvSpPr txBox="1"/>
          <p:nvPr/>
        </p:nvSpPr>
        <p:spPr>
          <a:xfrm>
            <a:off x="4143240" y="1527120"/>
            <a:ext cx="4662000" cy="5330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b="1" i="1">
                <a:solidFill>
                  <a:srgbClr val="000000"/>
                </a:solidFill>
                <a:latin typeface="Times New Roman"/>
              </a:rPr>
              <a:t>Дажьбог</a:t>
            </a:r>
            <a:r>
              <a:rPr lang="ru-RU">
                <a:solidFill>
                  <a:srgbClr val="000000"/>
                </a:solidFill>
                <a:latin typeface="Times New Roman"/>
              </a:rPr>
              <a:t> (Даждьбог) - для славян это бог, дарующий свет и тепло солнца и двигающий небесные тела, знаменуя смену дня и ночи, времен года, лет и столетий. Дажьбог - покровитель славян и они приходятся богу внуками. 
     Дажьбог даровал людям правду, возможным определением которой является заложенное в основу мироустройства стремление к гармонии, к равновесию. Понятию правды у славян противостоит понятие кривды. И всякий раз как кривда торжествует, она остаётся на земле, правда же оказывается на небесах. (Согласно “Слову о полку Игореве” русские это Дабожьи внуки. Дажьбогу Руси соответствует Dacbog западных славян и Дабог славян южных.) </a:t>
            </a:r>
            <a:endParaRPr/>
          </a:p>
        </p:txBody>
      </p:sp>
      <p:pic>
        <p:nvPicPr>
          <p:cNvPr id="29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642960" y="1643040"/>
            <a:ext cx="2657160" cy="393336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8760" y="1500120"/>
            <a:ext cx="2257200" cy="2142720"/>
          </a:xfrm>
          <a:prstGeom prst="rect">
            <a:avLst/>
          </a:prstGeom>
        </p:spPr>
      </p:pic>
      <p:sp>
        <p:nvSpPr>
          <p:cNvPr id="2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400">
                <a:solidFill>
                  <a:srgbClr val="000000"/>
                </a:solidFill>
                <a:latin typeface="Calibri"/>
              </a:rPr>
              <a:t>Солнечные боги
ХОРС</a:t>
            </a:r>
            <a:endParaRPr/>
          </a:p>
        </p:txBody>
      </p:sp>
      <p:sp>
        <p:nvSpPr>
          <p:cNvPr id="299" name="TextShape 2"/>
          <p:cNvSpPr txBox="1"/>
          <p:nvPr/>
        </p:nvSpPr>
        <p:spPr>
          <a:xfrm>
            <a:off x="2786040" y="1527120"/>
            <a:ext cx="6019200" cy="51163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>
                <a:solidFill>
                  <a:srgbClr val="000000"/>
                </a:solidFill>
                <a:latin typeface="Times New Roman"/>
              </a:rPr>
              <a:t>Имя "хорс", имеющее индоиранские корни, означает "солнце", "круг". Хорс воплощает в себе движущееся по небу светило. Это очень древнее существо, не обладающее антропоморфным обликом и представлявшееся просто золотым диском. Анализ известных сведений о Хорсе показывает, что в большинстве сочинений Хорс соседствует с небесными богами: Перуном, соотносимым с громом и молнией, и с Дажьбогом, что позволяет интерпретировать его принадлежность к солярным божествам. Хорc - божество солнечного светила, но не солнечного света и тепла, он представлял собою некое дополнение к образу Дажьбога-солнца, подателя земных благ. С культом Хорса был связан ритуальный весенний танец - ХОРовод (движение по кругу), обычай печь на Масленицу блины, напоминающие по форме солнечный диск, и катать зажженные колеса, так же симвользирующие светило. 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0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Перун</a:t>
            </a:r>
            <a:endParaRPr/>
          </a:p>
        </p:txBody>
      </p:sp>
      <p:pic>
        <p:nvPicPr>
          <p:cNvPr id="303" name="Объект 5"/>
          <p:cNvPicPr/>
          <p:nvPr/>
        </p:nvPicPr>
        <p:blipFill>
          <a:blip r:embed="rId2"/>
          <a:stretch>
            <a:fillRect/>
          </a:stretch>
        </p:blipFill>
        <p:spPr>
          <a:xfrm>
            <a:off x="899640" y="1600200"/>
            <a:ext cx="7776360" cy="496296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Перун</a:t>
            </a:r>
            <a:endParaRPr/>
          </a:p>
        </p:txBody>
      </p:sp>
      <p:sp>
        <p:nvSpPr>
          <p:cNvPr id="305" name="TextShape 2"/>
          <p:cNvSpPr txBox="1"/>
          <p:nvPr/>
        </p:nvSpPr>
        <p:spPr>
          <a:xfrm>
            <a:off x="3786120" y="1500120"/>
            <a:ext cx="5357520" cy="5357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1400" b="1">
                <a:solidFill>
                  <a:srgbClr val="000000"/>
                </a:solidFill>
                <a:latin typeface="Times New Roman"/>
              </a:rPr>
              <a:t>Перун</a:t>
            </a:r>
            <a:r>
              <a:rPr lang="ru-RU" sz="1400">
                <a:solidFill>
                  <a:srgbClr val="000000"/>
                </a:solidFill>
                <a:latin typeface="Times New Roman"/>
              </a:rPr>
              <a:t> — самый знаменитый из братьев Сварожичей. Он бог грозовых туч, грома и молнии.</a:t>
            </a:r>
            <a:endParaRPr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1400">
                <a:solidFill>
                  <a:srgbClr val="000000"/>
                </a:solidFill>
                <a:latin typeface="Times New Roman"/>
              </a:rPr>
              <a:t>Бог-громовержец почитается славянами покровителем военных дружин. Бога представляют немолодым мужем с серебряной головой, с золотыми усами и бородой. Перун вооружен громовыми стрелами, топором, камнями. В небесах Перун едет на колеснице или верхом на коне. 
     Перун связан с четырьмя сторонами света и именно четвертый день недели - Четверг посвящен Перуну. Славяне считают, что “Перунов много”, или “Перунъ есть многъ”. И многие возвышенности и дубравы в землях славян названы в честь бога Перуна и посвящены ему. В находящихся тут святилищах день и ночь пылают костры из дубовых дров. 
     Праздник Перуна отмечают 20 июля. 
     В эпоху христианства 20 июля - день Ильи, христианского воспреемника Перуна. </a:t>
            </a:r>
            <a:endParaRPr/>
          </a:p>
        </p:txBody>
      </p:sp>
      <p:pic>
        <p:nvPicPr>
          <p:cNvPr id="30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85840" y="1285920"/>
            <a:ext cx="3385800" cy="519048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Перун</a:t>
            </a:r>
            <a:endParaRPr/>
          </a:p>
        </p:txBody>
      </p:sp>
      <p:pic>
        <p:nvPicPr>
          <p:cNvPr id="308" name="Объект 5"/>
          <p:cNvPicPr/>
          <p:nvPr/>
        </p:nvPicPr>
        <p:blipFill>
          <a:blip r:embed="rId2"/>
          <a:stretch>
            <a:fillRect/>
          </a:stretch>
        </p:blipFill>
        <p:spPr>
          <a:xfrm>
            <a:off x="5508000" y="1700640"/>
            <a:ext cx="3492720" cy="4124880"/>
          </a:xfrm>
          <a:prstGeom prst="rect">
            <a:avLst/>
          </a:prstGeom>
        </p:spPr>
      </p:pic>
      <p:sp>
        <p:nvSpPr>
          <p:cNvPr id="309" name="CustomShape 2"/>
          <p:cNvSpPr/>
          <p:nvPr/>
        </p:nvSpPr>
        <p:spPr>
          <a:xfrm>
            <a:off x="678600" y="2061000"/>
            <a:ext cx="4536000" cy="2649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Calibri"/>
              </a:rPr>
              <a:t>Бог грозы, грома и молнии. Перун изображался в виде воина. Голова его идола была серебряной, а усы – золотыми</a:t>
            </a:r>
            <a:r>
              <a:rPr lang="ru-RU">
                <a:solidFill>
                  <a:srgbClr val="000000"/>
                </a:solidFill>
                <a:latin typeface="Calibri"/>
              </a:rPr>
              <a:t>. </a:t>
            </a:r>
            <a:r>
              <a:rPr lang="ru-RU" sz="2800">
                <a:solidFill>
                  <a:srgbClr val="000000"/>
                </a:solidFill>
                <a:latin typeface="Calibri"/>
              </a:rPr>
              <a:t>Его главное оружие – лук и стрелы.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FF0000"/>
                </a:solidFill>
                <a:latin typeface="Times New Roman"/>
              </a:rPr>
              <a:t>Идеи русской  культуры</a:t>
            </a:r>
            <a:endParaRPr/>
          </a:p>
        </p:txBody>
      </p:sp>
      <p:sp>
        <p:nvSpPr>
          <p:cNvPr id="13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1)Идея непредсказуемости мира</a:t>
            </a:r>
            <a:r>
              <a:rPr lang="ru-RU" sz="2800" i="1">
                <a:solidFill>
                  <a:srgbClr val="000000"/>
                </a:solidFill>
                <a:latin typeface="Times New Roman"/>
              </a:rPr>
              <a:t>( а вдруг, на всякий случай, если что, постараюсь, угораздило, счастье</a:t>
            </a:r>
            <a:r>
              <a:rPr lang="ru-RU" sz="2800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2)Представление, что главное – это собраться( чтобы что-то сделать необходимо мобилизовать свои внутренние ресурсы, а это трудно; </a:t>
            </a:r>
            <a:r>
              <a:rPr lang="ru-RU" sz="2800" i="1">
                <a:solidFill>
                  <a:srgbClr val="000000"/>
                </a:solidFill>
                <a:latin typeface="Times New Roman"/>
              </a:rPr>
              <a:t>собираться, заодно</a:t>
            </a:r>
            <a:r>
              <a:rPr lang="ru-RU" sz="2800">
                <a:solidFill>
                  <a:srgbClr val="000000"/>
                </a:solidFill>
                <a:latin typeface="Times New Roman"/>
              </a:rPr>
              <a:t>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2800">
                <a:solidFill>
                  <a:srgbClr val="000000"/>
                </a:solidFill>
                <a:latin typeface="Times New Roman"/>
              </a:rPr>
              <a:t>3)Представление о том, что для того, чтобы человеку было хорошо, ему необходимо большое пространство( воля, раздолье, размах, широта души, неприкаянный)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pic>
        <p:nvPicPr>
          <p:cNvPr id="31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281160"/>
            <a:ext cx="6984360" cy="633744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Чтобы защитить дом от удара молнии славяне вырезали круги с шестью спицами – «громовые знаки».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«Громовые знаки»</a:t>
            </a:r>
            <a:endParaRPr/>
          </a:p>
        </p:txBody>
      </p:sp>
      <p:pic>
        <p:nvPicPr>
          <p:cNvPr id="315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2483640" y="1196640"/>
            <a:ext cx="4815360" cy="548208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«Громовые знаки»</a:t>
            </a:r>
            <a:endParaRPr/>
          </a:p>
        </p:txBody>
      </p:sp>
      <p:pic>
        <p:nvPicPr>
          <p:cNvPr id="317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38400" y="1991520"/>
            <a:ext cx="6667200" cy="374292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1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Если в какой-то местности не было дождя, то приносили жертвы Перуну.</a:t>
            </a: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Идолов Перуна устанавливали в дубовых рощах. Дуб считался деревом Перуна.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Идол Перуна</a:t>
            </a:r>
            <a:endParaRPr/>
          </a:p>
        </p:txBody>
      </p:sp>
      <p:pic>
        <p:nvPicPr>
          <p:cNvPr id="321" name="Объект 3"/>
          <p:cNvPicPr/>
          <p:nvPr/>
        </p:nvPicPr>
        <p:blipFill>
          <a:blip r:embed="rId2"/>
          <a:stretch>
            <a:fillRect/>
          </a:stretch>
        </p:blipFill>
        <p:spPr>
          <a:xfrm>
            <a:off x="1547640" y="1556640"/>
            <a:ext cx="6034320" cy="452556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2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С приходом Христианства образ Перуна вытеснил образ Ильи : по преданию пророк добыл огонь с неба, вымолил у Господа благодатный дождь.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ru-RU" sz="3200">
                <a:solidFill>
                  <a:srgbClr val="000000"/>
                </a:solidFill>
                <a:latin typeface="Calibri"/>
              </a:rPr>
              <a:t>Ильин День – 2 августа.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Велес</a:t>
            </a:r>
            <a:endParaRPr/>
          </a:p>
        </p:txBody>
      </p:sp>
      <p:sp>
        <p:nvSpPr>
          <p:cNvPr id="325" name="TextShape 2"/>
          <p:cNvSpPr txBox="1"/>
          <p:nvPr/>
        </p:nvSpPr>
        <p:spPr>
          <a:xfrm>
            <a:off x="3786120" y="1527120"/>
            <a:ext cx="5019120" cy="45716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 b="1" i="1">
                <a:solidFill>
                  <a:srgbClr val="000000"/>
                </a:solidFill>
                <a:latin typeface="Calibri"/>
              </a:rPr>
              <a:t>Велес или Волос</a:t>
            </a:r>
            <a:r>
              <a:rPr lang="ru-RU" sz="3200">
                <a:solidFill>
                  <a:srgbClr val="000000"/>
                </a:solidFill>
                <a:latin typeface="Calibri"/>
              </a:rPr>
              <a:t> (сын Рода, брат Хорса) Покровитель домашнего скота и богатства, воплощением золота, попечитель торговцев, скотоводов, охотников и землепашцев.  
   Ему подчинялись все низшие духи. В основном Велес занимался земными делами ведь его почитали как владыку лесов, животных, богом поэзии и достатка. Имя Велеса, по мнению многих исследователей происходит от слова «волохатый» – мохнатый, что ясно указывает на связь божества со скотом, покровительством которого он являлся. Велесу приносили в жертву быков, овец. Он воплощал силу золота.</a:t>
            </a:r>
            <a:endParaRPr/>
          </a:p>
        </p:txBody>
      </p:sp>
      <p:pic>
        <p:nvPicPr>
          <p:cNvPr id="32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00" y="1643040"/>
            <a:ext cx="3407760" cy="328572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Стрибог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4572000" y="1527120"/>
            <a:ext cx="4233240" cy="5330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ru-RU" sz="1600" b="1" i="1">
                <a:solidFill>
                  <a:srgbClr val="000000"/>
                </a:solidFill>
                <a:latin typeface="Times New Roman"/>
              </a:rPr>
              <a:t>Стрибог</a:t>
            </a:r>
            <a:r>
              <a:rPr lang="ru-RU" sz="1600">
                <a:solidFill>
                  <a:srgbClr val="000000"/>
                </a:solidFill>
                <a:latin typeface="Times New Roman"/>
              </a:rPr>
              <a:t> - славянский бог, повелевающий воздушными стихиями. Стрибог близок Дажьбогу (быть может они братья). Стрибог - владыка ветров, он пускает их стрелами с моря. Воздух на Руси рассматривался как вместилище семи ветров, семидесяти вихрей и семисот ветровичей. Наряду с добрыми духами воздушная стихия вмещает и духов недобрых, через туманы и вихри способных причинять людям лихо. 
     Согласно древнему поверью, сорок дней душа усопшего пребывает в воздухе над своей могилой, после сорока дней, вслед за её поминовением, душа устремляется в небеса. (Восточные славяне словом “старый” называют дядю по отцу и, возможно, это слово близко имени Стрибог. В “Слове о полку Игореве” ветры названы стрибожьими внуками.) </a:t>
            </a:r>
            <a:endParaRPr/>
          </a:p>
        </p:txBody>
      </p:sp>
      <p:pic>
        <p:nvPicPr>
          <p:cNvPr id="329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2920" y="2000160"/>
            <a:ext cx="4357440" cy="385740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>
                <a:solidFill>
                  <a:srgbClr val="000000"/>
                </a:solidFill>
                <a:latin typeface="Calibri"/>
              </a:rPr>
              <a:t>Русская «нечисть»</a:t>
            </a:r>
            <a:endParaRPr/>
          </a:p>
        </p:txBody>
      </p:sp>
      <p:sp>
        <p:nvSpPr>
          <p:cNvPr id="33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4277</Words>
  <PresentationFormat>Экран (4:3)</PresentationFormat>
  <Paragraphs>299</Paragraphs>
  <Slides>127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127</vt:i4>
      </vt:variant>
    </vt:vector>
  </HeadingPairs>
  <TitlesOfParts>
    <vt:vector size="130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</cp:revision>
  <dcterms:modified xsi:type="dcterms:W3CDTF">2022-04-20T14:23:56Z</dcterms:modified>
</cp:coreProperties>
</file>