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312" r:id="rId4"/>
    <p:sldId id="314" r:id="rId5"/>
    <p:sldId id="315" r:id="rId6"/>
    <p:sldId id="329" r:id="rId7"/>
    <p:sldId id="320" r:id="rId8"/>
    <p:sldId id="330" r:id="rId9"/>
    <p:sldId id="331" r:id="rId10"/>
    <p:sldId id="332" r:id="rId11"/>
    <p:sldId id="333" r:id="rId12"/>
    <p:sldId id="337" r:id="rId13"/>
    <p:sldId id="335" r:id="rId14"/>
    <p:sldId id="334" r:id="rId15"/>
    <p:sldId id="339" r:id="rId16"/>
    <p:sldId id="336" r:id="rId17"/>
    <p:sldId id="319" r:id="rId18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81"/>
    <a:srgbClr val="F26F21"/>
    <a:srgbClr val="00B09B"/>
    <a:srgbClr val="01BFF1"/>
    <a:srgbClr val="00A1DD"/>
    <a:srgbClr val="00C1F4"/>
    <a:srgbClr val="FCAE17"/>
    <a:srgbClr val="0073F2"/>
    <a:srgbClr val="0072DF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116" d="100"/>
          <a:sy n="116" d="100"/>
        </p:scale>
        <p:origin x="658" y="72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2250"/>
            <a:ext cx="1350988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9E91B8-9425-773D-ACE4-6A81B2324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39602"/>
            <a:ext cx="1728192" cy="2016249"/>
          </a:xfrm>
          <a:prstGeom prst="ellips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C983F9D-68BE-3998-B6B8-018A188B6802}"/>
              </a:ext>
            </a:extLst>
          </p:cNvPr>
          <p:cNvSpPr/>
          <p:nvPr/>
        </p:nvSpPr>
        <p:spPr>
          <a:xfrm>
            <a:off x="2843808" y="1379893"/>
            <a:ext cx="5472608" cy="187223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Дидактическая эффективность </a:t>
            </a:r>
            <a:r>
              <a:rPr lang="ru-RU" sz="3200" b="1" dirty="0" err="1">
                <a:solidFill>
                  <a:srgbClr val="0070C0"/>
                </a:solidFill>
              </a:rPr>
              <a:t>микрообучения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latin typeface="Bahnschrift Light" panose="020B0502040204020203" pitchFamily="34" charset="0"/>
              </a:rPr>
              <a:t>Микрообучение</a:t>
            </a:r>
            <a:endParaRPr lang="ru-RU" b="1" dirty="0">
              <a:latin typeface="Bahnschrift Ligh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995686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ru-RU" sz="2000" dirty="0">
                <a:latin typeface="Bahnschrift Light" panose="020B0502040204020203" pitchFamily="34" charset="0"/>
              </a:rPr>
              <a:t>организация самостоятельной 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Bahnschrift Light" panose="020B0502040204020203" pitchFamily="34" charset="0"/>
              </a:rPr>
              <a:t>подготовка к различным вариантам контроля знаний;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Bahnschrift Light" panose="020B0502040204020203" pitchFamily="34" charset="0"/>
              </a:rPr>
              <a:t>проведение консультаций;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Bahnschrift Light" panose="020B0502040204020203" pitchFamily="34" charset="0"/>
              </a:rPr>
              <a:t>интеграция в традиционные уроки.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F581A6E-0224-D560-4185-57A72DE5B317}"/>
              </a:ext>
            </a:extLst>
          </p:cNvPr>
          <p:cNvGrpSpPr/>
          <p:nvPr/>
        </p:nvGrpSpPr>
        <p:grpSpPr>
          <a:xfrm>
            <a:off x="71500" y="195486"/>
            <a:ext cx="1184150" cy="2736304"/>
            <a:chOff x="107504" y="195486"/>
            <a:chExt cx="1184150" cy="273630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DEA7D51-4665-DCD3-D2A5-92FB8828C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195486"/>
              <a:ext cx="1184150" cy="1512192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C435AB3-C77C-34A3-E37C-CFA2D08A928F}"/>
                </a:ext>
              </a:extLst>
            </p:cNvPr>
            <p:cNvSpPr/>
            <p:nvPr/>
          </p:nvSpPr>
          <p:spPr>
            <a:xfrm>
              <a:off x="107504" y="1707678"/>
              <a:ext cx="1184150" cy="12241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987425" algn="l"/>
                </a:tabLst>
              </a:pPr>
              <a:r>
                <a:rPr lang="ru-RU" sz="900" dirty="0">
                  <a:solidFill>
                    <a:srgbClr val="0070C0"/>
                  </a:solidFill>
                </a:rPr>
                <a:t>Российский государственный педагогический университет им. А. И. Герцена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58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Bahnschrift Light" panose="020B0502040204020203" pitchFamily="34" charset="0"/>
              </a:rPr>
              <a:t>Микрообучение</a:t>
            </a:r>
            <a:endParaRPr lang="ru-RU" b="1" dirty="0">
              <a:latin typeface="Bahnschrift Ligh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C71456-FF88-461C-BA99-CB07194201D1}"/>
              </a:ext>
            </a:extLst>
          </p:cNvPr>
          <p:cNvSpPr txBox="1"/>
          <p:nvPr/>
        </p:nvSpPr>
        <p:spPr>
          <a:xfrm>
            <a:off x="1691681" y="1163528"/>
            <a:ext cx="4929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3E81"/>
                </a:solidFill>
                <a:latin typeface="Bahnschrift Light" panose="020B0502040204020203" pitchFamily="34" charset="0"/>
              </a:rPr>
              <a:t>                                           </a:t>
            </a:r>
            <a:r>
              <a:rPr lang="ru-RU" sz="2000" b="1" dirty="0">
                <a:latin typeface="Bahnschrift Light" panose="020B0502040204020203" pitchFamily="34" charset="0"/>
              </a:rPr>
              <a:t>Олонхо</a:t>
            </a:r>
          </a:p>
        </p:txBody>
      </p:sp>
      <p:pic>
        <p:nvPicPr>
          <p:cNvPr id="3" name="officeArt object">
            <a:extLst>
              <a:ext uri="{FF2B5EF4-FFF2-40B4-BE49-F238E27FC236}">
                <a16:creationId xmlns:a16="http://schemas.microsoft.com/office/drawing/2014/main" id="{1E2E7B9F-9867-2F66-E8D4-D5132EF36B4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0826" y="1563638"/>
            <a:ext cx="2730500" cy="327636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F24C719-C298-EA5B-93CB-C31BB7016001}"/>
              </a:ext>
            </a:extLst>
          </p:cNvPr>
          <p:cNvGrpSpPr/>
          <p:nvPr/>
        </p:nvGrpSpPr>
        <p:grpSpPr>
          <a:xfrm>
            <a:off x="71500" y="195486"/>
            <a:ext cx="1184150" cy="2736304"/>
            <a:chOff x="107504" y="195486"/>
            <a:chExt cx="1184150" cy="273630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D97F4DA-A68E-0243-2E57-2F6924A99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04" y="195486"/>
              <a:ext cx="1184150" cy="1512192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14BA6C5-D604-D269-63C6-85F58387DE51}"/>
                </a:ext>
              </a:extLst>
            </p:cNvPr>
            <p:cNvSpPr/>
            <p:nvPr/>
          </p:nvSpPr>
          <p:spPr>
            <a:xfrm>
              <a:off x="107504" y="1707678"/>
              <a:ext cx="1184150" cy="12241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987425" algn="l"/>
                </a:tabLst>
              </a:pPr>
              <a:r>
                <a:rPr lang="ru-RU" sz="900" dirty="0">
                  <a:solidFill>
                    <a:srgbClr val="0070C0"/>
                  </a:solidFill>
                </a:rPr>
                <a:t>Российский государственный педагогический университет им. А. И. Герцена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155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93B4D-4C8A-4CFA-9C11-A573D7A35C8F}"/>
              </a:ext>
            </a:extLst>
          </p:cNvPr>
          <p:cNvSpPr txBox="1"/>
          <p:nvPr/>
        </p:nvSpPr>
        <p:spPr>
          <a:xfrm>
            <a:off x="1691680" y="591530"/>
            <a:ext cx="4643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tx2"/>
                </a:solidFill>
                <a:latin typeface="Bahnschrift Light" panose="020B0502040204020203" pitchFamily="34" charset="0"/>
              </a:rPr>
              <a:t>Микрообучение</a:t>
            </a:r>
            <a:endParaRPr lang="ru-RU" sz="2400" b="1" dirty="0">
              <a:solidFill>
                <a:schemeClr val="tx2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58E3B7-26A7-4256-BF8B-E3BE9B477B97}"/>
              </a:ext>
            </a:extLst>
          </p:cNvPr>
          <p:cNvSpPr txBox="1"/>
          <p:nvPr/>
        </p:nvSpPr>
        <p:spPr>
          <a:xfrm>
            <a:off x="1963583" y="3162912"/>
            <a:ext cx="1984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en-US" sz="1200" dirty="0"/>
              <a:t>@ </a:t>
            </a:r>
            <a:r>
              <a:rPr lang="en-US" sz="1200" dirty="0" err="1"/>
              <a:t>govorimlegko</a:t>
            </a:r>
            <a:r>
              <a:rPr lang="ru-RU" sz="1200" dirty="0"/>
              <a:t> – Английский за 59 сек</a:t>
            </a:r>
          </a:p>
          <a:p>
            <a:pPr algn="ctr"/>
            <a:endParaRPr lang="ru-RU" sz="1400" dirty="0">
              <a:latin typeface="Bahnschrift Ligh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FEB888-6ED8-48A4-B649-1D95F5F8320E}"/>
              </a:ext>
            </a:extLst>
          </p:cNvPr>
          <p:cNvSpPr txBox="1"/>
          <p:nvPr/>
        </p:nvSpPr>
        <p:spPr>
          <a:xfrm>
            <a:off x="3347864" y="1354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A3F186-5482-4F78-A1CC-FE789AC2A839}"/>
              </a:ext>
            </a:extLst>
          </p:cNvPr>
          <p:cNvSpPr txBox="1"/>
          <p:nvPr/>
        </p:nvSpPr>
        <p:spPr>
          <a:xfrm>
            <a:off x="4349851" y="3193689"/>
            <a:ext cx="1984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                       </a:t>
            </a:r>
          </a:p>
          <a:p>
            <a:pPr algn="ctr"/>
            <a:r>
              <a:rPr lang="en-US" sz="1200" dirty="0"/>
              <a:t>@ </a:t>
            </a:r>
            <a:r>
              <a:rPr lang="en-US" sz="1200" dirty="0" err="1"/>
              <a:t>russkijlegko</a:t>
            </a:r>
            <a:r>
              <a:rPr lang="ru-RU" sz="1200" dirty="0"/>
              <a:t> – </a:t>
            </a:r>
          </a:p>
          <a:p>
            <a:pPr algn="ctr"/>
            <a:r>
              <a:rPr lang="ru-RU" sz="1200" dirty="0"/>
              <a:t>Русский легко</a:t>
            </a:r>
          </a:p>
          <a:p>
            <a:pPr algn="ctr"/>
            <a:endParaRPr lang="ru-RU" sz="1400" dirty="0">
              <a:latin typeface="Bahnschrift Light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ECF9A6-3281-4314-A6ED-034B03A59225}"/>
              </a:ext>
            </a:extLst>
          </p:cNvPr>
          <p:cNvSpPr txBox="1"/>
          <p:nvPr/>
        </p:nvSpPr>
        <p:spPr>
          <a:xfrm>
            <a:off x="6444208" y="3255245"/>
            <a:ext cx="21602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/>
          </a:p>
          <a:p>
            <a:pPr algn="ctr"/>
            <a:endParaRPr lang="ru-RU" sz="1200" dirty="0"/>
          </a:p>
          <a:p>
            <a:pPr algn="ctr"/>
            <a:endParaRPr lang="ru-RU" sz="1200" dirty="0"/>
          </a:p>
          <a:p>
            <a:pPr algn="ctr"/>
            <a:r>
              <a:rPr lang="en-US" sz="1200" dirty="0"/>
              <a:t>@historywithlove</a:t>
            </a:r>
            <a:r>
              <a:rPr lang="ru-RU" sz="1200" dirty="0"/>
              <a:t> – </a:t>
            </a:r>
          </a:p>
          <a:p>
            <a:pPr algn="ctr"/>
            <a:r>
              <a:rPr lang="ru-RU" sz="1200" dirty="0"/>
              <a:t>История с любовью</a:t>
            </a:r>
          </a:p>
          <a:p>
            <a:pPr algn="ctr"/>
            <a:endParaRPr lang="ru-RU" sz="1400" dirty="0">
              <a:latin typeface="Bahnschrift Light" panose="020B0502040204020203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EE2982F-D99D-4C24-AD8C-5FA3E704C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555" y="3759995"/>
            <a:ext cx="262217" cy="23386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4D87C2E-A79A-4A94-83A7-F0245A659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294" y="3759995"/>
            <a:ext cx="262217" cy="23386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9081A09-A74B-4DAE-9C17-CABE6B749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902" y="3753863"/>
            <a:ext cx="262217" cy="2338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DE6CC6-5984-456B-E4AD-BCADECE28F79}"/>
              </a:ext>
            </a:extLst>
          </p:cNvPr>
          <p:cNvSpPr txBox="1"/>
          <p:nvPr/>
        </p:nvSpPr>
        <p:spPr>
          <a:xfrm>
            <a:off x="1871700" y="1149636"/>
            <a:ext cx="6660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1" dirty="0">
                <a:solidFill>
                  <a:srgbClr val="000000"/>
                </a:solidFill>
                <a:effectLst/>
                <a:latin typeface="sofiapro-regular"/>
              </a:rPr>
              <a:t>Платформа запустила инициативу  #УчисьвТикТок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8BBBE7-3673-72D7-47C1-3ED575B3D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184" y="1615409"/>
            <a:ext cx="2495284" cy="11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E204ED-A9F6-7944-F426-78A86FDDBB66}"/>
              </a:ext>
            </a:extLst>
          </p:cNvPr>
          <p:cNvSpPr txBox="1"/>
          <p:nvPr/>
        </p:nvSpPr>
        <p:spPr>
          <a:xfrm rot="10800000" flipV="1">
            <a:off x="2663789" y="2962855"/>
            <a:ext cx="4639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          </a:t>
            </a:r>
            <a:r>
              <a:rPr lang="ru-RU" sz="1200" dirty="0"/>
              <a:t>https://newsroom.tiktok.com/ru-ru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FD45DAD-56EE-C8F2-E350-156FC776BA4A}"/>
              </a:ext>
            </a:extLst>
          </p:cNvPr>
          <p:cNvGrpSpPr/>
          <p:nvPr/>
        </p:nvGrpSpPr>
        <p:grpSpPr>
          <a:xfrm>
            <a:off x="71500" y="195486"/>
            <a:ext cx="1184150" cy="2736304"/>
            <a:chOff x="107504" y="195486"/>
            <a:chExt cx="1184150" cy="273630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72468C0-28AA-6F4A-AD70-8663A2EAA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504" y="195486"/>
              <a:ext cx="1184150" cy="1512192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EB3247C-DD21-6972-D922-081B522765E7}"/>
                </a:ext>
              </a:extLst>
            </p:cNvPr>
            <p:cNvSpPr/>
            <p:nvPr/>
          </p:nvSpPr>
          <p:spPr>
            <a:xfrm>
              <a:off x="107504" y="1707678"/>
              <a:ext cx="1184150" cy="12241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987425" algn="l"/>
                </a:tabLst>
              </a:pPr>
              <a:r>
                <a:rPr lang="ru-RU" sz="900" dirty="0">
                  <a:solidFill>
                    <a:srgbClr val="0070C0"/>
                  </a:solidFill>
                </a:rPr>
                <a:t>Российский государственный педагогический университет им. А. И. Герцена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6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latin typeface="Bahnschrift Light" panose="020B0502040204020203" pitchFamily="34" charset="0"/>
              </a:rPr>
              <a:t>Микрообучение</a:t>
            </a:r>
            <a:endParaRPr lang="ru-RU" sz="2800" b="1" dirty="0">
              <a:latin typeface="Bahnschrift Light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7AEF93-A91A-11BF-A753-C1E7D31B7E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>
                <a:latin typeface="Bahnschrift Light" panose="020B0502040204020203" pitchFamily="34" charset="0"/>
              </a:rPr>
              <a:t>Цифровые технологии – это восторг и радость наших учеников от возможности учиться по-новому.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E47F09-3346-C969-2E2C-49F54AA8AB9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Bahnschrift Light" panose="020B0502040204020203" pitchFamily="34" charset="0"/>
              </a:rPr>
              <a:t>Это одновременно напряженность и оптимизм учителей.</a:t>
            </a:r>
            <a:endParaRPr lang="ru-RU" sz="2400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995030" y="2067694"/>
            <a:ext cx="3311585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latin typeface="Bahnschrift Ligh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85F7ED-2266-46A0-92F9-C62A06424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2699865"/>
            <a:ext cx="1867210" cy="1661728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5D5EEDD-E153-51ED-9E9B-3F2EAE236BD5}"/>
              </a:ext>
            </a:extLst>
          </p:cNvPr>
          <p:cNvGrpSpPr/>
          <p:nvPr/>
        </p:nvGrpSpPr>
        <p:grpSpPr>
          <a:xfrm>
            <a:off x="71500" y="195486"/>
            <a:ext cx="1184150" cy="2736304"/>
            <a:chOff x="107504" y="195486"/>
            <a:chExt cx="1184150" cy="2736304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767C2A0-23F5-FE46-35FF-D3C504D6E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04" y="195486"/>
              <a:ext cx="1184150" cy="1512192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E9AF7CE2-54FB-05B7-387D-8CBFB00500A5}"/>
                </a:ext>
              </a:extLst>
            </p:cNvPr>
            <p:cNvSpPr/>
            <p:nvPr/>
          </p:nvSpPr>
          <p:spPr>
            <a:xfrm>
              <a:off x="107504" y="1707678"/>
              <a:ext cx="1184150" cy="12241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987425" algn="l"/>
                </a:tabLst>
              </a:pPr>
              <a:r>
                <a:rPr lang="ru-RU" sz="900" dirty="0">
                  <a:solidFill>
                    <a:srgbClr val="0070C0"/>
                  </a:solidFill>
                </a:rPr>
                <a:t>Российский государственный педагогический университет им. А. И. Герцена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4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latin typeface="Bahnschrift Light" panose="020B0502040204020203" pitchFamily="34" charset="0"/>
              </a:rPr>
              <a:t>Микрообучение</a:t>
            </a:r>
            <a:endParaRPr lang="ru-RU" sz="2800" b="1" dirty="0">
              <a:latin typeface="Bahnschrift Ligh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995686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«Если мы будем учить сегодня так, как мы учили вчера, мы украдем у наших детей завтра»</a:t>
            </a:r>
          </a:p>
          <a:p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                                       Джон Дьюи </a:t>
            </a:r>
            <a:endParaRPr lang="ru-RU" sz="2000" dirty="0">
              <a:latin typeface="Bahnschrift Light" panose="020B0502040204020203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D1F7864-4790-9F4D-F217-B1D23743E969}"/>
              </a:ext>
            </a:extLst>
          </p:cNvPr>
          <p:cNvGrpSpPr/>
          <p:nvPr/>
        </p:nvGrpSpPr>
        <p:grpSpPr>
          <a:xfrm>
            <a:off x="71500" y="195486"/>
            <a:ext cx="1184150" cy="2736304"/>
            <a:chOff x="107504" y="195486"/>
            <a:chExt cx="1184150" cy="273630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3EAAEC4-50E8-6F8E-CDFD-253123BD9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195486"/>
              <a:ext cx="1184150" cy="1512192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8691C59-0C9D-6F97-C642-D0D1313590A5}"/>
                </a:ext>
              </a:extLst>
            </p:cNvPr>
            <p:cNvSpPr/>
            <p:nvPr/>
          </p:nvSpPr>
          <p:spPr>
            <a:xfrm>
              <a:off x="107504" y="1707678"/>
              <a:ext cx="1184150" cy="12241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987425" algn="l"/>
                </a:tabLst>
              </a:pPr>
              <a:r>
                <a:rPr lang="ru-RU" sz="900" dirty="0">
                  <a:solidFill>
                    <a:srgbClr val="0070C0"/>
                  </a:solidFill>
                </a:rPr>
                <a:t>Российский государственный педагогический университет им. А. И. Герцена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133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095586"/>
            <a:ext cx="3888431" cy="828092"/>
          </a:xfrm>
        </p:spPr>
        <p:txBody>
          <a:bodyPr>
            <a:normAutofit/>
          </a:bodyPr>
          <a:lstStyle/>
          <a:p>
            <a:r>
              <a:rPr lang="ru-RU" sz="2800" b="1" dirty="0" err="1">
                <a:latin typeface="Bahnschrift Light" panose="020B0502040204020203" pitchFamily="34" charset="0"/>
              </a:rPr>
              <a:t>Микрообучение</a:t>
            </a:r>
            <a:endParaRPr lang="ru-RU" sz="2800" b="1" dirty="0">
              <a:latin typeface="Bahnschrift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15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04F6CA3-977B-280D-4151-AF0D4AD457F5}"/>
              </a:ext>
            </a:extLst>
          </p:cNvPr>
          <p:cNvGrpSpPr/>
          <p:nvPr/>
        </p:nvGrpSpPr>
        <p:grpSpPr>
          <a:xfrm>
            <a:off x="71500" y="195486"/>
            <a:ext cx="1184150" cy="2736304"/>
            <a:chOff x="107504" y="195486"/>
            <a:chExt cx="1184150" cy="273630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6F8FD4A-2741-A763-2753-F6AA83DB0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195486"/>
              <a:ext cx="1184150" cy="1512192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26910AA7-D9C1-D8BD-712C-8E12E7E64D7F}"/>
                </a:ext>
              </a:extLst>
            </p:cNvPr>
            <p:cNvSpPr/>
            <p:nvPr/>
          </p:nvSpPr>
          <p:spPr>
            <a:xfrm>
              <a:off x="107504" y="1707678"/>
              <a:ext cx="1184150" cy="12241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987425" algn="l"/>
                </a:tabLst>
              </a:pPr>
              <a:r>
                <a:rPr lang="ru-RU" sz="900" dirty="0">
                  <a:solidFill>
                    <a:srgbClr val="0070C0"/>
                  </a:solidFill>
                </a:rPr>
                <a:t>Российский государственный педагогический университет им. А. И. Герцена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0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910507" y="771550"/>
            <a:ext cx="3892522" cy="4070987"/>
          </a:xfrm>
        </p:spPr>
        <p:txBody>
          <a:bodyPr>
            <a:normAutofit/>
          </a:bodyPr>
          <a:lstStyle/>
          <a:p>
            <a:r>
              <a:rPr lang="ru-RU" dirty="0"/>
              <a:t>Власова Елена </a:t>
            </a:r>
            <a:r>
              <a:rPr lang="ru-RU" dirty="0" err="1"/>
              <a:t>Зотиковна</a:t>
            </a:r>
            <a:br>
              <a:rPr lang="ru-RU" dirty="0"/>
            </a:br>
            <a:r>
              <a:rPr lang="ru-RU" sz="1000" i="1" dirty="0"/>
              <a:t>д. п. н., профессор, заведующий кафедрой информационных технологий и электронного обучения</a:t>
            </a:r>
          </a:p>
          <a:p>
            <a:r>
              <a:rPr lang="ru-RU" sz="1000" i="1" dirty="0"/>
              <a:t>Российский государственный педагогический университет им. А. И. Герцена</a:t>
            </a:r>
          </a:p>
          <a:p>
            <a:endParaRPr lang="ru-RU" sz="1000" i="1" dirty="0"/>
          </a:p>
          <a:p>
            <a:endParaRPr lang="ru-RU" sz="1000" i="1" dirty="0"/>
          </a:p>
          <a:p>
            <a:endParaRPr lang="ru-RU" sz="1000" i="1" dirty="0"/>
          </a:p>
          <a:p>
            <a:endParaRPr lang="ru-RU" sz="1000" i="1" dirty="0"/>
          </a:p>
          <a:p>
            <a:endParaRPr lang="ru-RU" sz="1000" i="1" dirty="0"/>
          </a:p>
          <a:p>
            <a:endParaRPr lang="ru-RU" sz="1000" i="1" dirty="0"/>
          </a:p>
          <a:p>
            <a:r>
              <a:rPr lang="ru-RU" sz="1000" dirty="0"/>
              <a:t>Гончарова Светлана Викторовна</a:t>
            </a:r>
            <a:br>
              <a:rPr lang="ru-RU" sz="1000" dirty="0"/>
            </a:br>
            <a:r>
              <a:rPr lang="ru-RU" sz="1000" i="1" dirty="0"/>
              <a:t>к. п. н., доцент, доцент кафедры информационных технологий и электронного обучения</a:t>
            </a:r>
          </a:p>
          <a:p>
            <a:r>
              <a:rPr lang="ru-RU" sz="1000" i="1" dirty="0"/>
              <a:t>Российский государственный педагогический университет им. А. И. Герцена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E8F7E2-F801-2FDA-6DA7-79729FA7F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9" y="270307"/>
            <a:ext cx="2067132" cy="2473698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FDC3870-4AB0-D175-4AA4-7015366BD9B7}"/>
              </a:ext>
            </a:extLst>
          </p:cNvPr>
          <p:cNvGrpSpPr/>
          <p:nvPr/>
        </p:nvGrpSpPr>
        <p:grpSpPr>
          <a:xfrm>
            <a:off x="71500" y="195486"/>
            <a:ext cx="1184150" cy="2736304"/>
            <a:chOff x="107504" y="195486"/>
            <a:chExt cx="1184150" cy="273630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7E0D5A6-B100-B4A1-90B7-010C64557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504" y="195486"/>
              <a:ext cx="1184150" cy="1512192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A0AC5CC-60CD-F39B-2F96-DB2199A77F90}"/>
                </a:ext>
              </a:extLst>
            </p:cNvPr>
            <p:cNvSpPr/>
            <p:nvPr/>
          </p:nvSpPr>
          <p:spPr>
            <a:xfrm>
              <a:off x="107504" y="1707678"/>
              <a:ext cx="1184150" cy="12241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987425" algn="l"/>
                </a:tabLst>
              </a:pPr>
              <a:r>
                <a:rPr lang="ru-RU" sz="900" dirty="0">
                  <a:solidFill>
                    <a:srgbClr val="0070C0"/>
                  </a:solidFill>
                </a:rPr>
                <a:t>Российский государственный педагогический университет им. А. И. Герцена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59C4CA-03E8-8D4F-0E17-035DE72FA4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99" r="18818" b="13432"/>
          <a:stretch/>
        </p:blipFill>
        <p:spPr>
          <a:xfrm>
            <a:off x="1799691" y="2684697"/>
            <a:ext cx="2067133" cy="233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latin typeface="Bahnschrift Light" panose="020B0502040204020203" pitchFamily="34" charset="0"/>
              </a:rPr>
              <a:t>Микрообучение</a:t>
            </a:r>
            <a:endParaRPr lang="ru-RU" sz="2800" b="1" dirty="0">
              <a:latin typeface="Bahnschrift Ligh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733103" y="1556989"/>
            <a:ext cx="3311585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Bahnschrift Light" panose="020B0502040204020203" pitchFamily="34" charset="0"/>
              </a:rPr>
              <a:t>Это самостоятельные учебные элементы, которые включены в общую стратегию обучения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85F7ED-2266-46A0-92F9-C62A06424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455626"/>
            <a:ext cx="4499106" cy="3687874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255E693-5888-E3D0-DAD9-BD0F8585D263}"/>
              </a:ext>
            </a:extLst>
          </p:cNvPr>
          <p:cNvGrpSpPr/>
          <p:nvPr/>
        </p:nvGrpSpPr>
        <p:grpSpPr>
          <a:xfrm>
            <a:off x="71500" y="195486"/>
            <a:ext cx="1184150" cy="2736304"/>
            <a:chOff x="107504" y="195486"/>
            <a:chExt cx="1184150" cy="273630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C9577C4-B576-A00E-BADF-4975E0ABF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04" y="195486"/>
              <a:ext cx="1184150" cy="1512192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CAEABD3-DF7E-7951-6E38-2736B3B2B721}"/>
                </a:ext>
              </a:extLst>
            </p:cNvPr>
            <p:cNvSpPr/>
            <p:nvPr/>
          </p:nvSpPr>
          <p:spPr>
            <a:xfrm>
              <a:off x="107504" y="1707678"/>
              <a:ext cx="1184150" cy="12241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987425" algn="l"/>
                </a:tabLst>
              </a:pPr>
              <a:r>
                <a:rPr lang="ru-RU" sz="900" dirty="0">
                  <a:solidFill>
                    <a:srgbClr val="0070C0"/>
                  </a:solidFill>
                </a:rPr>
                <a:t>Российский государственный педагогический университет им. А. И. Герцена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2267744" y="3465994"/>
            <a:ext cx="1692188" cy="6179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atin typeface="Bahnschrift Light" panose="020B0502040204020203" pitchFamily="34" charset="0"/>
              </a:rPr>
              <a:t>1 модуль</a:t>
            </a:r>
          </a:p>
        </p:txBody>
      </p: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E232ED42-B49E-41CC-B170-45C7531B7D59}"/>
              </a:ext>
            </a:extLst>
          </p:cNvPr>
          <p:cNvCxnSpPr/>
          <p:nvPr/>
        </p:nvCxnSpPr>
        <p:spPr>
          <a:xfrm flipV="1">
            <a:off x="2051720" y="3255826"/>
            <a:ext cx="3852428" cy="82809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id="{984D74CE-215D-4D7E-9360-810221071C9C}"/>
              </a:ext>
            </a:extLst>
          </p:cNvPr>
          <p:cNvCxnSpPr/>
          <p:nvPr/>
        </p:nvCxnSpPr>
        <p:spPr>
          <a:xfrm flipV="1">
            <a:off x="4270256" y="2427734"/>
            <a:ext cx="3852428" cy="82809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3">
            <a:extLst>
              <a:ext uri="{FF2B5EF4-FFF2-40B4-BE49-F238E27FC236}">
                <a16:creationId xmlns:a16="http://schemas.microsoft.com/office/drawing/2014/main" id="{7EE214A8-22AD-432C-A288-2E5CA26BC2ED}"/>
              </a:ext>
            </a:extLst>
          </p:cNvPr>
          <p:cNvSpPr txBox="1">
            <a:spLocks/>
          </p:cNvSpPr>
          <p:nvPr/>
        </p:nvSpPr>
        <p:spPr>
          <a:xfrm>
            <a:off x="4270256" y="2637902"/>
            <a:ext cx="1692188" cy="6179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atin typeface="Bahnschrift Light" panose="020B0502040204020203" pitchFamily="34" charset="0"/>
              </a:rPr>
              <a:t>1 мысль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7AC18CB9-27CB-43A0-99B0-C0FBE8D54EA5}"/>
              </a:ext>
            </a:extLst>
          </p:cNvPr>
          <p:cNvSpPr txBox="1">
            <a:spLocks/>
          </p:cNvSpPr>
          <p:nvPr/>
        </p:nvSpPr>
        <p:spPr>
          <a:xfrm>
            <a:off x="6428928" y="1811916"/>
            <a:ext cx="1692188" cy="6179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atin typeface="Bahnschrift Light" panose="020B0502040204020203" pitchFamily="34" charset="0"/>
              </a:rPr>
              <a:t>1 навык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C87A0AEE-E851-45B7-85D6-28AFC1C41C0A}"/>
              </a:ext>
            </a:extLst>
          </p:cNvPr>
          <p:cNvSpPr txBox="1">
            <a:spLocks/>
          </p:cNvSpPr>
          <p:nvPr/>
        </p:nvSpPr>
        <p:spPr>
          <a:xfrm>
            <a:off x="3098479" y="455511"/>
            <a:ext cx="4644516" cy="6179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tx2"/>
                </a:solidFill>
                <a:latin typeface="Bahnschrift Light" panose="020B0502040204020203" pitchFamily="34" charset="0"/>
              </a:rPr>
              <a:t>Формула </a:t>
            </a:r>
            <a:r>
              <a:rPr lang="ru-RU" sz="2800" b="1" dirty="0" err="1">
                <a:solidFill>
                  <a:schemeClr val="tx2"/>
                </a:solidFill>
                <a:latin typeface="Bahnschrift Light" panose="020B0502040204020203" pitchFamily="34" charset="0"/>
              </a:rPr>
              <a:t>микрообучения</a:t>
            </a:r>
            <a:endParaRPr lang="ru-RU" sz="2800" b="1" dirty="0">
              <a:solidFill>
                <a:schemeClr val="tx2"/>
              </a:solidFill>
              <a:latin typeface="Bahnschrift Light" panose="020B0502040204020203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11844E9-C8B4-A045-CBEC-76CC1785F9AF}"/>
              </a:ext>
            </a:extLst>
          </p:cNvPr>
          <p:cNvGrpSpPr/>
          <p:nvPr/>
        </p:nvGrpSpPr>
        <p:grpSpPr>
          <a:xfrm>
            <a:off x="71500" y="195486"/>
            <a:ext cx="1184150" cy="2736304"/>
            <a:chOff x="107504" y="195486"/>
            <a:chExt cx="1184150" cy="273630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96080E9-0588-2205-C619-07A02140D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195486"/>
              <a:ext cx="1184150" cy="1512192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71B193E7-85E9-837F-B68F-7A2168B5F41E}"/>
                </a:ext>
              </a:extLst>
            </p:cNvPr>
            <p:cNvSpPr/>
            <p:nvPr/>
          </p:nvSpPr>
          <p:spPr>
            <a:xfrm>
              <a:off x="107504" y="1707678"/>
              <a:ext cx="1184150" cy="12241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987425" algn="l"/>
                </a:tabLst>
              </a:pPr>
              <a:r>
                <a:rPr lang="ru-RU" sz="900" dirty="0">
                  <a:solidFill>
                    <a:srgbClr val="0070C0"/>
                  </a:solidFill>
                </a:rPr>
                <a:t>Российский государственный педагогический университет им. А. И. Герцена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2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Bahnschrift Light" panose="020B0502040204020203" pitchFamily="34" charset="0"/>
              </a:rPr>
              <a:t>Основной принцип </a:t>
            </a:r>
            <a:r>
              <a:rPr lang="ru-RU" b="1" dirty="0" err="1">
                <a:latin typeface="Bahnschrift Light" panose="020B0502040204020203" pitchFamily="34" charset="0"/>
              </a:rPr>
              <a:t>микрообучения</a:t>
            </a:r>
            <a:endParaRPr lang="ru-RU" b="1" dirty="0">
              <a:latin typeface="Bahnschrift Ligh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C71456-FF88-461C-BA99-CB07194201D1}"/>
              </a:ext>
            </a:extLst>
          </p:cNvPr>
          <p:cNvSpPr txBox="1"/>
          <p:nvPr/>
        </p:nvSpPr>
        <p:spPr>
          <a:xfrm>
            <a:off x="2227411" y="2571750"/>
            <a:ext cx="6152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Bahnschrift Light" panose="020B0502040204020203" pitchFamily="34" charset="0"/>
              </a:rPr>
              <a:t>Меньше                  Лучше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C774FFAE-F290-4F68-B3CC-BDA2F399F2CE}"/>
              </a:ext>
            </a:extLst>
          </p:cNvPr>
          <p:cNvSpPr/>
          <p:nvPr/>
        </p:nvSpPr>
        <p:spPr>
          <a:xfrm>
            <a:off x="4680012" y="2871873"/>
            <a:ext cx="1332148" cy="21602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8FF3D90-5948-1032-7015-B5E3077D1C95}"/>
              </a:ext>
            </a:extLst>
          </p:cNvPr>
          <p:cNvGrpSpPr/>
          <p:nvPr/>
        </p:nvGrpSpPr>
        <p:grpSpPr>
          <a:xfrm>
            <a:off x="71500" y="195486"/>
            <a:ext cx="1184150" cy="2736304"/>
            <a:chOff x="107504" y="195486"/>
            <a:chExt cx="1184150" cy="273630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AB9EEFB-AA64-32B1-7431-7159176EF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195486"/>
              <a:ext cx="1184150" cy="1512192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B99AB84-59BB-E468-BAEE-7460EAA959A1}"/>
                </a:ext>
              </a:extLst>
            </p:cNvPr>
            <p:cNvSpPr/>
            <p:nvPr/>
          </p:nvSpPr>
          <p:spPr>
            <a:xfrm>
              <a:off x="107504" y="1707678"/>
              <a:ext cx="1184150" cy="12241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987425" algn="l"/>
                </a:tabLst>
              </a:pPr>
              <a:r>
                <a:rPr lang="ru-RU" sz="900" dirty="0">
                  <a:solidFill>
                    <a:srgbClr val="0070C0"/>
                  </a:solidFill>
                </a:rPr>
                <a:t>Российский государственный педагогический университет им. А. И. Герцена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52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Bahnschrift Light" panose="020B0502040204020203" pitchFamily="34" charset="0"/>
              </a:rPr>
              <a:t>Почему меньше?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995686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ru-RU" sz="2000" dirty="0" err="1">
                <a:latin typeface="Bahnschrift Light" panose="020B0502040204020203" pitchFamily="34" charset="0"/>
              </a:rPr>
              <a:t>микроконтент</a:t>
            </a:r>
            <a:r>
              <a:rPr lang="ru-RU" sz="2000" dirty="0">
                <a:latin typeface="Bahnschrift Light" panose="020B0502040204020203" pitchFamily="34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Bahnschrift Light" panose="020B0502040204020203" pitchFamily="34" charset="0"/>
              </a:rPr>
              <a:t>краткость изложения;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Bahnschrift Light" panose="020B0502040204020203" pitchFamily="34" charset="0"/>
              </a:rPr>
              <a:t>меньше времени;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Bahnschrift Light" panose="020B0502040204020203" pitchFamily="34" charset="0"/>
              </a:rPr>
              <a:t>достижение цели маленькими шагами.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45433BA-1954-676B-5880-78D55716B3BE}"/>
              </a:ext>
            </a:extLst>
          </p:cNvPr>
          <p:cNvGrpSpPr/>
          <p:nvPr/>
        </p:nvGrpSpPr>
        <p:grpSpPr>
          <a:xfrm>
            <a:off x="71500" y="195486"/>
            <a:ext cx="1184150" cy="2736304"/>
            <a:chOff x="107504" y="195486"/>
            <a:chExt cx="1184150" cy="273630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63DC8E1-CEF1-CFA4-FAC6-EEFC319CB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195486"/>
              <a:ext cx="1184150" cy="1512192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9D945AA-6D39-B494-EB58-2A67A9706074}"/>
                </a:ext>
              </a:extLst>
            </p:cNvPr>
            <p:cNvSpPr/>
            <p:nvPr/>
          </p:nvSpPr>
          <p:spPr>
            <a:xfrm>
              <a:off x="107504" y="1707678"/>
              <a:ext cx="1184150" cy="12241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987425" algn="l"/>
                </a:tabLst>
              </a:pPr>
              <a:r>
                <a:rPr lang="ru-RU" sz="900" dirty="0">
                  <a:solidFill>
                    <a:srgbClr val="0070C0"/>
                  </a:solidFill>
                </a:rPr>
                <a:t>Российский государственный педагогический университет им. А. И. Герцена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5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>
                <a:latin typeface="Bahnschrift Light" panose="020B0502040204020203" pitchFamily="34" charset="0"/>
              </a:rPr>
              <a:t>Почему лучше?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755749" y="1491630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ru-RU" sz="2000" dirty="0">
                <a:latin typeface="Bahnschrift Light" panose="020B0502040204020203" pitchFamily="34" charset="0"/>
              </a:rPr>
              <a:t>единицы </a:t>
            </a:r>
            <a:r>
              <a:rPr lang="ru-RU" sz="2000" dirty="0" err="1">
                <a:latin typeface="Bahnschrift Light" panose="020B0502040204020203" pitchFamily="34" charset="0"/>
              </a:rPr>
              <a:t>микроконтента</a:t>
            </a:r>
            <a:r>
              <a:rPr lang="ru-RU" sz="2000" dirty="0">
                <a:latin typeface="Bahnschrift Light" panose="020B0502040204020203" pitchFamily="34" charset="0"/>
              </a:rPr>
              <a:t> самодостаточны, автономны и </a:t>
            </a:r>
            <a:r>
              <a:rPr lang="ru-RU" sz="2000" dirty="0" err="1">
                <a:latin typeface="Bahnschrift Light" panose="020B0502040204020203" pitchFamily="34" charset="0"/>
              </a:rPr>
              <a:t>мультиформатны</a:t>
            </a:r>
            <a:r>
              <a:rPr lang="ru-RU" sz="2000" dirty="0">
                <a:latin typeface="Bahnschrift Light" panose="020B0502040204020203" pitchFamily="34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Bahnschrift Light" panose="020B0502040204020203" pitchFamily="34" charset="0"/>
              </a:rPr>
              <a:t>немедленная практическая применимость знаний;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Bahnschrift Light" panose="020B0502040204020203" pitchFamily="34" charset="0"/>
              </a:rPr>
              <a:t>мгновенная обратная связь;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Bahnschrift Light" panose="020B0502040204020203" pitchFamily="34" charset="0"/>
              </a:rPr>
              <a:t>немедленная аналитика учебного процесса.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D249BE9-CDF0-BA88-514E-C77B5E2C8315}"/>
              </a:ext>
            </a:extLst>
          </p:cNvPr>
          <p:cNvGrpSpPr/>
          <p:nvPr/>
        </p:nvGrpSpPr>
        <p:grpSpPr>
          <a:xfrm>
            <a:off x="71500" y="195486"/>
            <a:ext cx="1184150" cy="2736304"/>
            <a:chOff x="107504" y="195486"/>
            <a:chExt cx="1184150" cy="273630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0B068B8-5EAC-6912-151A-0EC63010A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195486"/>
              <a:ext cx="1184150" cy="1512192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5D66803F-0FA9-17FA-9DA3-F93384FA53C1}"/>
                </a:ext>
              </a:extLst>
            </p:cNvPr>
            <p:cNvSpPr/>
            <p:nvPr/>
          </p:nvSpPr>
          <p:spPr>
            <a:xfrm>
              <a:off x="107504" y="1707678"/>
              <a:ext cx="1184150" cy="12241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987425" algn="l"/>
                </a:tabLst>
              </a:pPr>
              <a:r>
                <a:rPr lang="ru-RU" sz="900" dirty="0">
                  <a:solidFill>
                    <a:srgbClr val="0070C0"/>
                  </a:solidFill>
                </a:rPr>
                <a:t>Российский государственный педагогический университет им. А. И. Герцена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1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Bahnschrift Light" panose="020B0502040204020203" pitchFamily="34" charset="0"/>
              </a:rPr>
              <a:t>Аналитика учебного процесса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2015716" y="2427732"/>
            <a:ext cx="2975508" cy="144016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accent1"/>
            </a:solidFill>
          </a:ln>
        </p:spPr>
        <p:txBody>
          <a:bodyPr tIns="21600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atin typeface="Bahnschrift Light" panose="020B0502040204020203" pitchFamily="34" charset="0"/>
              </a:rPr>
              <a:t>Измерение и оценка процесса прохождения обучения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58836DEA-A7AA-44F6-BACE-585AE590FC3F}"/>
              </a:ext>
            </a:extLst>
          </p:cNvPr>
          <p:cNvSpPr txBox="1">
            <a:spLocks/>
          </p:cNvSpPr>
          <p:nvPr/>
        </p:nvSpPr>
        <p:spPr>
          <a:xfrm>
            <a:off x="5568522" y="2420814"/>
            <a:ext cx="2975508" cy="144016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accent1"/>
            </a:solidFill>
          </a:ln>
        </p:spPr>
        <p:txBody>
          <a:bodyPr tIns="21600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atin typeface="Bahnschrift Light" panose="020B0502040204020203" pitchFamily="34" charset="0"/>
              </a:rPr>
              <a:t>Выявление тем, которые лучше или хуже усвоены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4979C6C-036E-4741-9586-69A37D8A5A67}"/>
              </a:ext>
            </a:extLst>
          </p:cNvPr>
          <p:cNvCxnSpPr>
            <a:cxnSpLocks/>
          </p:cNvCxnSpPr>
          <p:nvPr/>
        </p:nvCxnSpPr>
        <p:spPr>
          <a:xfrm flipH="1">
            <a:off x="3503470" y="1275607"/>
            <a:ext cx="708490" cy="9361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76CD406-6B7E-4FA0-B10E-779BAB93C402}"/>
              </a:ext>
            </a:extLst>
          </p:cNvPr>
          <p:cNvCxnSpPr>
            <a:cxnSpLocks/>
          </p:cNvCxnSpPr>
          <p:nvPr/>
        </p:nvCxnSpPr>
        <p:spPr>
          <a:xfrm>
            <a:off x="6012160" y="1275606"/>
            <a:ext cx="1044116" cy="936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019DED2-3519-F847-B5DE-3A570996237F}"/>
              </a:ext>
            </a:extLst>
          </p:cNvPr>
          <p:cNvGrpSpPr/>
          <p:nvPr/>
        </p:nvGrpSpPr>
        <p:grpSpPr>
          <a:xfrm>
            <a:off x="71500" y="195486"/>
            <a:ext cx="1184150" cy="2736304"/>
            <a:chOff x="107504" y="195486"/>
            <a:chExt cx="1184150" cy="273630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0C9094F-6C34-67FD-EE1F-703790A24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195486"/>
              <a:ext cx="1184150" cy="1512192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33AC710-4E5B-23AE-B351-581E5536C5A9}"/>
                </a:ext>
              </a:extLst>
            </p:cNvPr>
            <p:cNvSpPr/>
            <p:nvPr/>
          </p:nvSpPr>
          <p:spPr>
            <a:xfrm>
              <a:off x="107504" y="1707678"/>
              <a:ext cx="1184150" cy="12241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987425" algn="l"/>
                </a:tabLst>
              </a:pPr>
              <a:r>
                <a:rPr lang="ru-RU" sz="900" dirty="0">
                  <a:solidFill>
                    <a:srgbClr val="0070C0"/>
                  </a:solidFill>
                </a:rPr>
                <a:t>Российский государственный педагогический университет им. А. И. Герцена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024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93B4D-4C8A-4CFA-9C11-A573D7A35C8F}"/>
              </a:ext>
            </a:extLst>
          </p:cNvPr>
          <p:cNvSpPr txBox="1"/>
          <p:nvPr/>
        </p:nvSpPr>
        <p:spPr>
          <a:xfrm>
            <a:off x="3893088" y="591530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chemeClr val="tx2"/>
                </a:solidFill>
                <a:latin typeface="Bahnschrift Light" panose="020B0502040204020203" pitchFamily="34" charset="0"/>
              </a:rPr>
              <a:t>Микрообучение</a:t>
            </a:r>
            <a:endParaRPr lang="ru-RU" sz="2400" b="1" dirty="0">
              <a:solidFill>
                <a:schemeClr val="tx2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58E3B7-26A7-4256-BF8B-E3BE9B477B97}"/>
              </a:ext>
            </a:extLst>
          </p:cNvPr>
          <p:cNvSpPr txBox="1"/>
          <p:nvPr/>
        </p:nvSpPr>
        <p:spPr>
          <a:xfrm>
            <a:off x="1547664" y="3225601"/>
            <a:ext cx="1984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ahnschrift Light" panose="020B0502040204020203" pitchFamily="34" charset="0"/>
              </a:rPr>
              <a:t>Можно интегрировать в любое классическое образование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FEB888-6ED8-48A4-B649-1D95F5F8320E}"/>
              </a:ext>
            </a:extLst>
          </p:cNvPr>
          <p:cNvSpPr txBox="1"/>
          <p:nvPr/>
        </p:nvSpPr>
        <p:spPr>
          <a:xfrm>
            <a:off x="3347864" y="1354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C0F22A2-9BDC-43DE-8856-A0A67B8EB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599642"/>
            <a:ext cx="6544588" cy="13432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EA3F186-5482-4F78-A1CC-FE789AC2A839}"/>
              </a:ext>
            </a:extLst>
          </p:cNvPr>
          <p:cNvSpPr txBox="1"/>
          <p:nvPr/>
        </p:nvSpPr>
        <p:spPr>
          <a:xfrm>
            <a:off x="3424245" y="3193689"/>
            <a:ext cx="1984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ahnschrift Light" panose="020B0502040204020203" pitchFamily="34" charset="0"/>
              </a:rPr>
              <a:t>Может скорее помочь, чем взять на себя главную роль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ECF9A6-3281-4314-A6ED-034B03A59225}"/>
              </a:ext>
            </a:extLst>
          </p:cNvPr>
          <p:cNvSpPr txBox="1"/>
          <p:nvPr/>
        </p:nvSpPr>
        <p:spPr>
          <a:xfrm>
            <a:off x="5300826" y="3255245"/>
            <a:ext cx="1984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ahnschrift Light" panose="020B0502040204020203" pitchFamily="34" charset="0"/>
              </a:rPr>
              <a:t>Не ограничено форматом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C23DCD-A9FA-48C7-864F-9D76B08482C5}"/>
              </a:ext>
            </a:extLst>
          </p:cNvPr>
          <p:cNvSpPr txBox="1"/>
          <p:nvPr/>
        </p:nvSpPr>
        <p:spPr>
          <a:xfrm>
            <a:off x="6965744" y="3255245"/>
            <a:ext cx="1984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Bahnschrift Light" panose="020B0502040204020203" pitchFamily="34" charset="0"/>
              </a:rPr>
              <a:t>Незаменимый инструмент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EE2982F-D99D-4C24-AD8C-5FA3E704C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301" y="3236419"/>
            <a:ext cx="262217" cy="23386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4D87C2E-A79A-4A94-83A7-F0245A659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665" y="3227691"/>
            <a:ext cx="262217" cy="23386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9081A09-A74B-4DAE-9C17-CABE6B749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76" y="3282986"/>
            <a:ext cx="262217" cy="23386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5E90D56-F98C-4D0B-8540-0F0AFD8CF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642" y="3282985"/>
            <a:ext cx="262217" cy="233869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3F70C86-2986-F590-AFCF-A5C73410C0BF}"/>
              </a:ext>
            </a:extLst>
          </p:cNvPr>
          <p:cNvGrpSpPr/>
          <p:nvPr/>
        </p:nvGrpSpPr>
        <p:grpSpPr>
          <a:xfrm>
            <a:off x="71500" y="195486"/>
            <a:ext cx="1184150" cy="2736304"/>
            <a:chOff x="107504" y="195486"/>
            <a:chExt cx="1184150" cy="273630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A686A0C-F511-4779-ED10-AA810FE9A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504" y="195486"/>
              <a:ext cx="1184150" cy="1512192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AD587DA-415D-9451-53F6-10C37A027041}"/>
                </a:ext>
              </a:extLst>
            </p:cNvPr>
            <p:cNvSpPr/>
            <p:nvPr/>
          </p:nvSpPr>
          <p:spPr>
            <a:xfrm>
              <a:off x="107504" y="1707678"/>
              <a:ext cx="1184150" cy="12241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987425" algn="l"/>
                </a:tabLst>
              </a:pPr>
              <a:r>
                <a:rPr lang="ru-RU" sz="900" dirty="0">
                  <a:solidFill>
                    <a:srgbClr val="0070C0"/>
                  </a:solidFill>
                </a:rPr>
                <a:t>Российский государственный педагогический университет им. А. И. Герцена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096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12958</TotalTime>
  <Words>440</Words>
  <Application>Microsoft Office PowerPoint</Application>
  <PresentationFormat>Экран (16:9)</PresentationFormat>
  <Paragraphs>96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Bahnschrift Light</vt:lpstr>
      <vt:lpstr>Calibri</vt:lpstr>
      <vt:lpstr>Open Sans</vt:lpstr>
      <vt:lpstr>sofiapro-regular</vt:lpstr>
      <vt:lpstr>Тема Office</vt:lpstr>
      <vt:lpstr>Презентация PowerPoint</vt:lpstr>
      <vt:lpstr>Презентация PowerPoint</vt:lpstr>
      <vt:lpstr>Микрообучение</vt:lpstr>
      <vt:lpstr>Презентация PowerPoint</vt:lpstr>
      <vt:lpstr>Основной принцип микрообучения</vt:lpstr>
      <vt:lpstr>Почему меньше?</vt:lpstr>
      <vt:lpstr>Почему лучше?</vt:lpstr>
      <vt:lpstr>Аналитика учебного процесса</vt:lpstr>
      <vt:lpstr>Презентация PowerPoint</vt:lpstr>
      <vt:lpstr>Микрообучение</vt:lpstr>
      <vt:lpstr>Микрообучение</vt:lpstr>
      <vt:lpstr>Презентация PowerPoint</vt:lpstr>
      <vt:lpstr>Микрообучение</vt:lpstr>
      <vt:lpstr>Микрообучение</vt:lpstr>
      <vt:lpstr>Микрообучение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ВЕЗ Vlasova</cp:lastModifiedBy>
  <cp:revision>339</cp:revision>
  <cp:lastPrinted>2017-03-30T08:39:18Z</cp:lastPrinted>
  <dcterms:created xsi:type="dcterms:W3CDTF">2017-03-23T13:26:11Z</dcterms:created>
  <dcterms:modified xsi:type="dcterms:W3CDTF">2023-06-19T08:23:17Z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