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28" r:id="rId14"/>
    <p:sldMasterId id="2147483840" r:id="rId15"/>
    <p:sldMasterId id="2147483852" r:id="rId16"/>
    <p:sldMasterId id="2147483864" r:id="rId17"/>
    <p:sldMasterId id="2147483876" r:id="rId18"/>
  </p:sldMasterIdLst>
  <p:sldIdLst>
    <p:sldId id="257" r:id="rId19"/>
    <p:sldId id="273" r:id="rId20"/>
    <p:sldId id="280" r:id="rId21"/>
    <p:sldId id="256" r:id="rId22"/>
    <p:sldId id="281" r:id="rId23"/>
    <p:sldId id="299" r:id="rId24"/>
    <p:sldId id="295" r:id="rId25"/>
    <p:sldId id="302" r:id="rId26"/>
    <p:sldId id="282" r:id="rId27"/>
    <p:sldId id="301" r:id="rId28"/>
    <p:sldId id="283" r:id="rId29"/>
    <p:sldId id="300" r:id="rId30"/>
    <p:sldId id="298" r:id="rId31"/>
    <p:sldId id="303" r:id="rId32"/>
    <p:sldId id="285" r:id="rId33"/>
    <p:sldId id="286" r:id="rId34"/>
    <p:sldId id="265" r:id="rId35"/>
    <p:sldId id="287" r:id="rId36"/>
    <p:sldId id="284" r:id="rId37"/>
    <p:sldId id="288" r:id="rId38"/>
    <p:sldId id="289" r:id="rId39"/>
    <p:sldId id="291" r:id="rId40"/>
    <p:sldId id="294" r:id="rId41"/>
    <p:sldId id="276" r:id="rId42"/>
    <p:sldId id="297" r:id="rId43"/>
    <p:sldId id="306" r:id="rId44"/>
    <p:sldId id="296" r:id="rId45"/>
    <p:sldId id="277" r:id="rId46"/>
    <p:sldId id="264" r:id="rId47"/>
    <p:sldId id="258" r:id="rId48"/>
    <p:sldId id="304" r:id="rId49"/>
    <p:sldId id="305" r:id="rId50"/>
    <p:sldId id="275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660"/>
  </p:normalViewPr>
  <p:slideViewPr>
    <p:cSldViewPr>
      <p:cViewPr varScale="1">
        <p:scale>
          <a:sx n="69" d="100"/>
          <a:sy n="69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52652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74862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13916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21939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0065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43642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1401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02593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83242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208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0107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51631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1103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08744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96388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61909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66764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47481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30974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351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19564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31100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46370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24972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43026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72061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85497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10452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54956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90025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541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65911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2994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40649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82616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05020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62199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3056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00748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20859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19620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996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27698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06145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2145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21539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48524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90954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53940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48317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58138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4923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454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56076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81112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95923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43368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99130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42930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22233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70840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034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74926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541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34693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10539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41809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77215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09760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12738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03735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46705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94050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47818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406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48810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03456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90809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25650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64751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28693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9342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86483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71842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68526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5602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9101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94596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5023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45942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31772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82155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82071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29135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15914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0753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827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66359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3665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12876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47692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85748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65816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03281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11592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07435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809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0203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5704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893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7611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7826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035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6615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754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9723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738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1964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0643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2628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0586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9635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6440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6713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6011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1881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01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6827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1926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8840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8385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2410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1519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0811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5244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2864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835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0713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7006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9349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9450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4178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3600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1813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4216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821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71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0747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7936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323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080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8910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7463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0792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402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3331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365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1559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3097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0271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9915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5609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3271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1463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3187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8966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200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3954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5604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951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19825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64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9771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095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84841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96682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192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290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60340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6837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98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29934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58791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91625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15571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1707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622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064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528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570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279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582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861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57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602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84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630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813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78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629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675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589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442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49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VmT2JKx_Do&amp;t=199s&amp;fbclid=IwAR2AkIuC24ZJCN6e-NjAYPC_uUgq91heJTfvEo1jlF5JxPySKX9915b_Tg8" TargetMode="External"/><Relationship Id="rId2" Type="http://schemas.openxmlformats.org/officeDocument/2006/relationships/hyperlink" Target="https://www.youtube.com/watch?v=FEfL6lOSmkU&amp;list=PL620AFHPLr6xT4hA0EkigdfeQ_Pi9GCTx" TargetMode="External"/><Relationship Id="rId1" Type="http://schemas.openxmlformats.org/officeDocument/2006/relationships/slideLayout" Target="../slideLayouts/slideLayout73.xml"/><Relationship Id="rId5" Type="http://schemas.openxmlformats.org/officeDocument/2006/relationships/hyperlink" Target="https://yandex.ru/video/preview/?filmId=8445333414265694874&amp;text=%D0%B2%D0%B5%D1%81%D0%B5%D0%BD%D0%BD%D1%8F%D1%8F+%D1%81%D1%87%D0%B8%D1%82%D0%B0%D0%BB%D0%BE%D1%87%D0%BA%D0%B0+%D0%BF%D0%B5%D1%81%D0%B5%D0%BD%D0%BA%D0%B0-%D1%81%D1%87%D0%B5%D1%82+%D1%82%D0%B0%D1%82%D1%8C%D1%8F%D0%BD%D0%B0+%D0%B1%D0%BE%D0%BA%D0%BE%D0%B2%D0%B0&amp;path=wizard&amp;parent-reqid=1594220835257505-993103822246500046900203-production-app-host-man-web-yp-157&amp;redircnt=1594220840.1" TargetMode="External"/><Relationship Id="rId4" Type="http://schemas.openxmlformats.org/officeDocument/2006/relationships/hyperlink" Target="https://www.youtube.com/watch?v=moj0FIlGEJY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W2BexTyktQ&amp;feature=youtu.be&amp;fbclid=IwAR3WQyBpMFclRz8RB_uG0cQxAebbGTU6o33pzHOe2Mt4lGzvvX3oXbK4qPU" TargetMode="External"/><Relationship Id="rId2" Type="http://schemas.openxmlformats.org/officeDocument/2006/relationships/hyperlink" Target="https://www.youtube.com/watch?time_continue=89&amp;v=7Za_fD9-ahw&amp;feature=emb_logo" TargetMode="External"/><Relationship Id="rId1" Type="http://schemas.openxmlformats.org/officeDocument/2006/relationships/slideLayout" Target="../slideLayouts/slideLayout18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stihi.ru/2018/01/22/1286?fbclid=IwAR0rT9QD6Hu-HM__bQkKusXXlrYBPDI-JpcuHFO3u4n0S81dQYchmNZ52Z4" TargetMode="External"/><Relationship Id="rId2" Type="http://schemas.openxmlformats.org/officeDocument/2006/relationships/hyperlink" Target="https://randstuff.ru/home/" TargetMode="External"/><Relationship Id="rId1" Type="http://schemas.openxmlformats.org/officeDocument/2006/relationships/slideLayout" Target="../slideLayouts/slideLayout172.xml"/><Relationship Id="rId4" Type="http://schemas.openxmlformats.org/officeDocument/2006/relationships/hyperlink" Target="https://www.youtube.com/watch?v=eNWfAvwxiCE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marjulia.livejournal.com/193611.html" TargetMode="External"/><Relationship Id="rId2" Type="http://schemas.openxmlformats.org/officeDocument/2006/relationships/hyperlink" Target="https://ru.islcollective.com/russkii-rki-rabochie-listy/grammatika/imya-chislitelnoe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infourok.ru/russkiy-yazik-kak-inostranniy-materiali-dlya-izucheniya-po-teme-imena-chislitelnie-2981197.html" TargetMode="External"/><Relationship Id="rId4" Type="http://schemas.openxmlformats.org/officeDocument/2006/relationships/hyperlink" Target="https://metodika-rki.livejournal.com/213477.html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russkij.shkolkovo.net/catalog/morfologicheskie_oshibki/chislitelnye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oleg.ilyasov.50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348880"/>
            <a:ext cx="7772400" cy="3456385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>Институт  русского языка как иностранного </a:t>
            </a:r>
            <a:br>
              <a:rPr lang="ru-RU" sz="2700" dirty="0" smtClean="0"/>
            </a:br>
            <a:r>
              <a:rPr lang="ru-RU" sz="2700" dirty="0" smtClean="0"/>
              <a:t>РГПУ им. А.И. Герцена</a:t>
            </a:r>
            <a:br>
              <a:rPr lang="ru-RU" sz="2700" dirty="0" smtClean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b="1" dirty="0" smtClean="0">
                <a:solidFill>
                  <a:srgbClr val="002060"/>
                </a:solidFill>
                <a:latin typeface="Times New Roman"/>
                <a:ea typeface="Calibri"/>
              </a:rPr>
              <a:t>Русские числительные </a:t>
            </a:r>
            <a:br>
              <a:rPr lang="ru-RU" b="1" dirty="0" smtClean="0">
                <a:solidFill>
                  <a:srgbClr val="002060"/>
                </a:solidFill>
                <a:latin typeface="Times New Roman"/>
                <a:ea typeface="Calibri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/>
                <a:ea typeface="Calibri"/>
              </a:rPr>
              <a:t>в иностранной аудитории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                                  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                                                               старший преподаватель</a:t>
            </a:r>
            <a:br>
              <a:rPr lang="ru-RU" sz="2700" dirty="0" smtClean="0"/>
            </a:br>
            <a:r>
              <a:rPr lang="ru-RU" sz="2700" dirty="0" smtClean="0"/>
              <a:t>                                                              </a:t>
            </a:r>
            <a:r>
              <a:rPr lang="ru-RU" sz="2700" dirty="0"/>
              <a:t>кафедры интенсивного </a:t>
            </a:r>
            <a:br>
              <a:rPr lang="ru-RU" sz="2700" dirty="0"/>
            </a:br>
            <a:r>
              <a:rPr lang="ru-RU" sz="2700" dirty="0" smtClean="0"/>
              <a:t>                                            обучения </a:t>
            </a:r>
            <a:r>
              <a:rPr lang="ru-RU" sz="2700" dirty="0"/>
              <a:t>РКИ</a:t>
            </a:r>
            <a:br>
              <a:rPr lang="ru-RU" sz="2700" dirty="0"/>
            </a:br>
            <a:r>
              <a:rPr lang="ru-RU" sz="2700" dirty="0" smtClean="0"/>
              <a:t>                                          </a:t>
            </a:r>
            <a:r>
              <a:rPr lang="ru-RU" sz="2700" dirty="0" err="1" smtClean="0"/>
              <a:t>Аладышкина</a:t>
            </a:r>
            <a:r>
              <a:rPr lang="ru-RU" sz="2700" dirty="0" smtClean="0"/>
              <a:t> 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>                                                             </a:t>
            </a:r>
            <a:r>
              <a:rPr lang="ru-RU" sz="2700" dirty="0" smtClean="0"/>
              <a:t>  Людмила </a:t>
            </a:r>
            <a:r>
              <a:rPr lang="ru-RU" sz="2700" dirty="0"/>
              <a:t>Владимировна 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6525344"/>
            <a:ext cx="6400800" cy="216024"/>
          </a:xfrm>
        </p:spPr>
        <p:txBody>
          <a:bodyPr>
            <a:noAutofit/>
          </a:bodyPr>
          <a:lstStyle/>
          <a:p>
            <a:pPr algn="l"/>
            <a:r>
              <a:rPr lang="ru-RU" sz="1400" dirty="0" smtClean="0">
                <a:solidFill>
                  <a:schemeClr val="tx1"/>
                </a:solidFill>
              </a:rPr>
              <a:t>©Людмила Владимировна </a:t>
            </a:r>
            <a:r>
              <a:rPr lang="ru-RU" sz="1400" dirty="0" err="1" smtClean="0">
                <a:solidFill>
                  <a:schemeClr val="tx1"/>
                </a:solidFill>
              </a:rPr>
              <a:t>Аладышкина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" name="AutoShape 2" descr="Официальный сайт университета имени А.И. Герцена | Безымянная страниц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26" y="160338"/>
            <a:ext cx="890587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572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6381328"/>
            <a:ext cx="32975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©Людмила Владимировна </a:t>
            </a:r>
            <a:r>
              <a:rPr lang="ru-RU" sz="1400" dirty="0" err="1">
                <a:solidFill>
                  <a:prstClr val="black"/>
                </a:solidFill>
                <a:latin typeface="Calibri"/>
              </a:rPr>
              <a:t>Аладышкина</a:t>
            </a:r>
            <a:endParaRPr lang="ru-RU" sz="1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0" name="Picture 2" descr="C:\Users\Домашний\Desktop\числительные\35348808_1877847952266311_3082288537014370304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7"/>
            <a:ext cx="4207198" cy="315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омашний\Desktop\числительные\99263513_958514084604060_3518471061815427072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6632"/>
            <a:ext cx="3579862" cy="477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s://www.i-igrushki.ru/upload/medialibrary/5eb/5eba4084ac938c28b8471685d7652c7b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22" y="2996952"/>
            <a:ext cx="6192937" cy="310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31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428604"/>
            <a:ext cx="8595078" cy="5626121"/>
          </a:xfrm>
        </p:spPr>
      </p:pic>
      <p:sp>
        <p:nvSpPr>
          <p:cNvPr id="3" name="Прямоугольник 2"/>
          <p:cNvSpPr/>
          <p:nvPr/>
        </p:nvSpPr>
        <p:spPr>
          <a:xfrm>
            <a:off x="179512" y="6381328"/>
            <a:ext cx="32975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©Людмила Владимировна </a:t>
            </a:r>
            <a:r>
              <a:rPr lang="ru-RU" sz="1400" dirty="0" err="1">
                <a:solidFill>
                  <a:prstClr val="black"/>
                </a:solidFill>
                <a:latin typeface="Calibri"/>
              </a:rPr>
              <a:t>Аладышкина</a:t>
            </a:r>
            <a:endParaRPr lang="ru-RU" sz="1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08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0159" y="2132442"/>
            <a:ext cx="7200800" cy="1707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0B050"/>
                </a:solidFill>
                <a:latin typeface="Calibri"/>
                <a:ea typeface="Calibri"/>
                <a:cs typeface="Times New Roman"/>
              </a:rPr>
              <a:t>Учим числа, учим цифры </a:t>
            </a:r>
            <a:r>
              <a:rPr lang="ru-RU" sz="2000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2"/>
              </a:rPr>
              <a:t>https://</a:t>
            </a:r>
            <a:r>
              <a:rPr lang="ru-RU" sz="2000" u="sng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2"/>
              </a:rPr>
              <a:t>www.youtube.com/watch?v=FEfL6lOSmkU&amp;list=PL620AFHPLr6xT4hA0EkigdfeQ_Pi9GCTx</a:t>
            </a:r>
            <a:endParaRPr lang="ru-RU" sz="2000" u="sng" dirty="0" smtClean="0">
              <a:solidFill>
                <a:srgbClr val="0000FF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381328"/>
            <a:ext cx="32975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©Людмила Владимировна </a:t>
            </a:r>
            <a:r>
              <a:rPr lang="ru-RU" sz="1400" dirty="0" err="1">
                <a:solidFill>
                  <a:prstClr val="black"/>
                </a:solidFill>
                <a:latin typeface="Calibri"/>
              </a:rPr>
              <a:t>Аладышкина</a:t>
            </a:r>
            <a:endParaRPr lang="ru-RU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332656"/>
            <a:ext cx="8280920" cy="1029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B050"/>
                </a:solidFill>
                <a:latin typeface="Calibri"/>
                <a:ea typeface="Calibri"/>
                <a:cs typeface="Times New Roman"/>
              </a:rPr>
              <a:t>Числовые стихи </a:t>
            </a:r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3"/>
              </a:rPr>
              <a:t>https://www.youtube.com/watch?v=aVmT2JKx_Do&amp;t=199s&amp;fbclid=IwAR2AkIuC24ZJCN6e-NjAYPC_uUgq91heJTfvEo1jlF5JxPySKX9915b_Tg8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9532" y="1361912"/>
            <a:ext cx="7524836" cy="857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00B050"/>
                </a:solidFill>
                <a:latin typeface="Calibri"/>
                <a:ea typeface="Calibri"/>
                <a:cs typeface="Times New Roman"/>
              </a:rPr>
              <a:t>Практика</a:t>
            </a:r>
            <a:endParaRPr lang="ru-RU" b="1" dirty="0">
              <a:solidFill>
                <a:srgbClr val="00B050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4"/>
              </a:rPr>
              <a:t>https://www.youtube.com/watch?v=moj0FIlGEJY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9532" y="3284984"/>
            <a:ext cx="8244916" cy="299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0B050"/>
                </a:solidFill>
                <a:latin typeface="Calibri"/>
                <a:ea typeface="Calibri"/>
                <a:cs typeface="Times New Roman"/>
              </a:rPr>
              <a:t>Пример считалочки </a:t>
            </a:r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5"/>
              </a:rPr>
              <a:t>https://yandex.ru/video/preview/?filmId=8445333414265694874&amp;text=%D0%B2%D0%B5%D1%81%D0%B5%D0%BD%D0%BD%D1%8F%D1%8F+%D1%81%D1%87%D0%B8%D1%82%D0%B0%D0%BB%D0%BE%D1%87%D0%BA%D0%B0+%D0%BF%D0%B5%D1%81%D0%B5%D0%BD%D0%BA%D0%B0-%D1%81%D1%87%D0%B5%D1%82+%D1%82%D0%B0%D1%82%D1%8C%D1%8F%D0%BD%D0%B0+%D0%B1%D0%BE%D0%BA%D0%BE%D0%B2%D0%B0&amp;path=wizard&amp;parent-reqid=1594220835257505-993103822246500046900203-production-app-host-man-web-yp-157&amp;redircnt=1594220840.1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0692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ello_html_m15bc1a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59318" y="285728"/>
            <a:ext cx="8056085" cy="6072230"/>
          </a:xfrm>
        </p:spPr>
      </p:pic>
      <p:sp>
        <p:nvSpPr>
          <p:cNvPr id="3" name="Овал 2"/>
          <p:cNvSpPr/>
          <p:nvPr/>
        </p:nvSpPr>
        <p:spPr>
          <a:xfrm>
            <a:off x="5158525" y="3371519"/>
            <a:ext cx="203688" cy="35073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6381328"/>
            <a:ext cx="32975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©Людмила Владимировна </a:t>
            </a:r>
            <a:r>
              <a:rPr lang="ru-RU" sz="1400" dirty="0" err="1">
                <a:solidFill>
                  <a:prstClr val="black"/>
                </a:solidFill>
                <a:latin typeface="Calibri"/>
              </a:rPr>
              <a:t>Аладышкина</a:t>
            </a:r>
            <a:endParaRPr lang="ru-RU" sz="1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845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err="1" smtClean="0">
                <a:solidFill>
                  <a:srgbClr val="00B050"/>
                </a:solidFill>
              </a:rPr>
              <a:t>Чанты</a:t>
            </a:r>
            <a:r>
              <a:rPr lang="ru-RU" sz="3200" b="1" dirty="0" smtClean="0">
                <a:solidFill>
                  <a:srgbClr val="00B050"/>
                </a:solidFill>
              </a:rPr>
              <a:t> для запоминания числительных</a:t>
            </a:r>
            <a:endParaRPr lang="ru-RU" sz="3200" b="1" dirty="0">
              <a:solidFill>
                <a:srgbClr val="00B050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5158525" y="3371519"/>
            <a:ext cx="203688" cy="35073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6381328"/>
            <a:ext cx="32975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©Людмила Владимировна </a:t>
            </a:r>
            <a:r>
              <a:rPr lang="ru-RU" sz="1400" dirty="0" err="1">
                <a:solidFill>
                  <a:prstClr val="black"/>
                </a:solidFill>
                <a:latin typeface="Calibri"/>
              </a:rPr>
              <a:t>Аладышкина</a:t>
            </a:r>
            <a:endParaRPr lang="ru-RU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2"/>
              </a:rPr>
              <a:t>https://www.youtube.com/watch?time_continue=89&amp;v=7Za_fD9-ahw&amp;feature=emb_logo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3"/>
              </a:rPr>
              <a:t>https://www.youtube.com/watch?v=tW2BexTyktQ&amp;feature=youtu.be&amp;fbclid=IwAR3WQyBpMFclRz8RB_uG0cQxAebbGTU6o33pzHOe2Mt4lGzvvX3oXbK4qPU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455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ЖЁЛТЫЙ_112217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8715436" cy="5715040"/>
          </a:xfrm>
        </p:spPr>
      </p:pic>
      <p:sp>
        <p:nvSpPr>
          <p:cNvPr id="3" name="Прямоугольник 2"/>
          <p:cNvSpPr/>
          <p:nvPr/>
        </p:nvSpPr>
        <p:spPr>
          <a:xfrm>
            <a:off x="179512" y="6453336"/>
            <a:ext cx="32975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©Людмила Владимировна </a:t>
            </a:r>
            <a:r>
              <a:rPr lang="ru-RU" sz="1400" dirty="0" err="1">
                <a:solidFill>
                  <a:prstClr val="black"/>
                </a:solidFill>
                <a:latin typeface="Calibri"/>
              </a:rPr>
              <a:t>Аладышкина</a:t>
            </a:r>
            <a:endParaRPr lang="ru-RU" sz="1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45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718BD5123F87FA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642918"/>
            <a:ext cx="8046156" cy="5483245"/>
          </a:xfrm>
        </p:spPr>
      </p:pic>
      <p:pic>
        <p:nvPicPr>
          <p:cNvPr id="2050" name="Picture 2" descr="C:\Users\User\Desktop\718BD5123F87FA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3571868" y="928670"/>
            <a:ext cx="3317864" cy="57150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7504" y="6453336"/>
            <a:ext cx="32975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©Людмила Владимировна </a:t>
            </a:r>
            <a:r>
              <a:rPr lang="ru-RU" sz="1400" dirty="0" err="1">
                <a:solidFill>
                  <a:prstClr val="black"/>
                </a:solidFill>
                <a:latin typeface="Calibri"/>
              </a:rPr>
              <a:t>Аладышкина</a:t>
            </a:r>
            <a:endParaRPr lang="ru-RU" sz="1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334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6381328"/>
            <a:ext cx="32975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</a:rPr>
              <a:t>©Людмила Владимировна </a:t>
            </a:r>
            <a:r>
              <a:rPr lang="ru-RU" sz="1400" dirty="0" err="1">
                <a:solidFill>
                  <a:prstClr val="black"/>
                </a:solidFill>
              </a:rPr>
              <a:t>Аладышкина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7" name="Содержимое 3" descr="1195465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571480"/>
            <a:ext cx="7429551" cy="555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2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195464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88640"/>
            <a:ext cx="7929617" cy="5643602"/>
          </a:xfrm>
        </p:spPr>
      </p:pic>
      <p:sp>
        <p:nvSpPr>
          <p:cNvPr id="3" name="Прямоугольник 2"/>
          <p:cNvSpPr/>
          <p:nvPr/>
        </p:nvSpPr>
        <p:spPr>
          <a:xfrm>
            <a:off x="179512" y="6381328"/>
            <a:ext cx="32975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  <a:latin typeface="Calibri"/>
              </a:rPr>
              <a:t>©Людмила Владимировна </a:t>
            </a:r>
            <a:r>
              <a:rPr lang="ru-RU" sz="1400" dirty="0" err="1">
                <a:solidFill>
                  <a:prstClr val="black"/>
                </a:solidFill>
                <a:latin typeface="Calibri"/>
              </a:rPr>
              <a:t>Аладышкина</a:t>
            </a:r>
            <a:endParaRPr lang="ru-RU" sz="1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86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00174"/>
            <a:ext cx="9144000" cy="34163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prstClr val="black"/>
                </a:solidFill>
              </a:rPr>
              <a:t>1- единица–</a:t>
            </a:r>
            <a:r>
              <a:rPr lang="ru-RU" sz="5400" dirty="0" smtClean="0">
                <a:solidFill>
                  <a:srgbClr val="FF0000"/>
                </a:solidFill>
              </a:rPr>
              <a:t>она</a:t>
            </a:r>
          </a:p>
          <a:p>
            <a:r>
              <a:rPr lang="ru-RU" sz="5400" dirty="0" smtClean="0">
                <a:solidFill>
                  <a:prstClr val="black"/>
                </a:solidFill>
              </a:rPr>
              <a:t>1000 - тысяч</a:t>
            </a:r>
            <a:r>
              <a:rPr lang="ru-RU" sz="5400" dirty="0" smtClean="0">
                <a:solidFill>
                  <a:srgbClr val="FF0000"/>
                </a:solidFill>
              </a:rPr>
              <a:t>а</a:t>
            </a:r>
            <a:r>
              <a:rPr lang="ru-RU" sz="5400" dirty="0" smtClean="0">
                <a:solidFill>
                  <a:prstClr val="black"/>
                </a:solidFill>
              </a:rPr>
              <a:t> - </a:t>
            </a:r>
            <a:r>
              <a:rPr lang="ru-RU" sz="5400" dirty="0" smtClean="0">
                <a:solidFill>
                  <a:srgbClr val="FF0000"/>
                </a:solidFill>
              </a:rPr>
              <a:t>она</a:t>
            </a:r>
            <a:r>
              <a:rPr lang="ru-RU" sz="5400" dirty="0" smtClean="0">
                <a:solidFill>
                  <a:prstClr val="black"/>
                </a:solidFill>
              </a:rPr>
              <a:t> </a:t>
            </a:r>
          </a:p>
          <a:p>
            <a:r>
              <a:rPr lang="ru-RU" sz="5400" dirty="0" smtClean="0">
                <a:solidFill>
                  <a:prstClr val="black"/>
                </a:solidFill>
              </a:rPr>
              <a:t>1000000 - миллион - </a:t>
            </a:r>
            <a:r>
              <a:rPr lang="ru-RU" sz="5400" dirty="0" smtClean="0">
                <a:solidFill>
                  <a:srgbClr val="FF0000"/>
                </a:solidFill>
              </a:rPr>
              <a:t>он</a:t>
            </a:r>
          </a:p>
          <a:p>
            <a:r>
              <a:rPr lang="ru-RU" sz="4800" dirty="0" smtClean="0">
                <a:solidFill>
                  <a:prstClr val="black"/>
                </a:solidFill>
              </a:rPr>
              <a:t>1000000000</a:t>
            </a:r>
            <a:r>
              <a:rPr lang="ru-RU" sz="5400" dirty="0" smtClean="0">
                <a:solidFill>
                  <a:prstClr val="black"/>
                </a:solidFill>
              </a:rPr>
              <a:t>миллиард-</a:t>
            </a:r>
            <a:r>
              <a:rPr lang="ru-RU" sz="5400" dirty="0" smtClean="0">
                <a:solidFill>
                  <a:srgbClr val="FF0000"/>
                </a:solidFill>
              </a:rPr>
              <a:t>он</a:t>
            </a:r>
            <a:r>
              <a:rPr lang="ru-RU" sz="5400" dirty="0" smtClean="0">
                <a:solidFill>
                  <a:prstClr val="black"/>
                </a:solidFill>
              </a:rPr>
              <a:t> </a:t>
            </a:r>
            <a:endParaRPr lang="ru-RU" sz="5400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6381328"/>
            <a:ext cx="32975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©Людмила Владимировна </a:t>
            </a:r>
            <a:r>
              <a:rPr lang="ru-RU" sz="1400" dirty="0" err="1">
                <a:solidFill>
                  <a:prstClr val="black"/>
                </a:solidFill>
                <a:latin typeface="Calibri"/>
              </a:rPr>
              <a:t>Аладышкина</a:t>
            </a:r>
            <a:endParaRPr lang="ru-RU" sz="1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735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6381328"/>
            <a:ext cx="32975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1400" dirty="0">
                <a:solidFill>
                  <a:prstClr val="black"/>
                </a:solidFill>
              </a:rPr>
              <a:t>©Людмила Владимировна </a:t>
            </a:r>
            <a:r>
              <a:rPr lang="ru-RU" sz="1400" dirty="0" err="1">
                <a:solidFill>
                  <a:prstClr val="black"/>
                </a:solidFill>
              </a:rPr>
              <a:t>Аладышкина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80" y="260648"/>
            <a:ext cx="3168179" cy="442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https://static.tildacdn.com/tild3165-3636-4462-b930-383131306235/20190521_1658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0"/>
            <a:ext cx="3888432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Морфолог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64196"/>
            <a:ext cx="324036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295" y="2727143"/>
            <a:ext cx="3087127" cy="413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791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5786" y="428604"/>
            <a:ext cx="3320140" cy="92333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один</a:t>
            </a:r>
            <a:r>
              <a:rPr lang="ru-RU" dirty="0" smtClean="0">
                <a:solidFill>
                  <a:prstClr val="black"/>
                </a:solidFill>
              </a:rPr>
              <a:t>                            этот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одна</a:t>
            </a:r>
            <a:r>
              <a:rPr lang="ru-RU" dirty="0" smtClean="0">
                <a:solidFill>
                  <a:prstClr val="black"/>
                </a:solidFill>
              </a:rPr>
              <a:t>  склоняются как   эта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одно</a:t>
            </a:r>
            <a:r>
              <a:rPr lang="ru-RU" dirty="0" smtClean="0">
                <a:solidFill>
                  <a:prstClr val="black"/>
                </a:solidFill>
              </a:rPr>
              <a:t>                            это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57752" y="1428736"/>
            <a:ext cx="3847528" cy="147732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сто </a:t>
            </a:r>
            <a:r>
              <a:rPr lang="ru-RU" dirty="0" smtClean="0">
                <a:solidFill>
                  <a:prstClr val="black"/>
                </a:solidFill>
              </a:rPr>
              <a:t>                          имеют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сорок</a:t>
            </a:r>
            <a:r>
              <a:rPr lang="ru-RU" dirty="0" smtClean="0">
                <a:solidFill>
                  <a:prstClr val="black"/>
                </a:solidFill>
              </a:rPr>
              <a:t>                       только  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девяносто</a:t>
            </a:r>
            <a:r>
              <a:rPr lang="ru-RU" dirty="0" smtClean="0">
                <a:solidFill>
                  <a:prstClr val="black"/>
                </a:solidFill>
              </a:rPr>
              <a:t>                 </a:t>
            </a:r>
            <a:r>
              <a:rPr lang="ru-RU" u="sng" dirty="0" smtClean="0">
                <a:solidFill>
                  <a:prstClr val="black"/>
                </a:solidFill>
              </a:rPr>
              <a:t>две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полтора</a:t>
            </a:r>
            <a:r>
              <a:rPr lang="ru-RU" dirty="0" smtClean="0">
                <a:solidFill>
                  <a:prstClr val="black"/>
                </a:solidFill>
              </a:rPr>
              <a:t>                    падежные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полтораста</a:t>
            </a:r>
            <a:r>
              <a:rPr lang="ru-RU" dirty="0" smtClean="0">
                <a:solidFill>
                  <a:prstClr val="black"/>
                </a:solidFill>
              </a:rPr>
              <a:t>               формы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472" y="3143248"/>
            <a:ext cx="4817344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50-80, 200-900 </a:t>
            </a:r>
            <a:r>
              <a:rPr lang="ru-RU" dirty="0" smtClean="0">
                <a:solidFill>
                  <a:prstClr val="black"/>
                </a:solidFill>
              </a:rPr>
              <a:t>– склоняются </a:t>
            </a:r>
            <a:r>
              <a:rPr lang="ru-RU" u="sng" dirty="0" smtClean="0">
                <a:solidFill>
                  <a:prstClr val="black"/>
                </a:solidFill>
              </a:rPr>
              <a:t>обе </a:t>
            </a:r>
            <a:r>
              <a:rPr lang="ru-RU" dirty="0" smtClean="0">
                <a:solidFill>
                  <a:prstClr val="black"/>
                </a:solidFill>
              </a:rPr>
              <a:t>части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00166" y="4143380"/>
            <a:ext cx="7568097" cy="9233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*</a:t>
            </a:r>
            <a:r>
              <a:rPr lang="ru-RU" dirty="0" err="1" smtClean="0">
                <a:solidFill>
                  <a:srgbClr val="FF0000"/>
                </a:solidFill>
              </a:rPr>
              <a:t>Дву</a:t>
            </a:r>
            <a:r>
              <a:rPr lang="ru-RU" dirty="0" smtClean="0">
                <a:solidFill>
                  <a:srgbClr val="FF0000"/>
                </a:solidFill>
              </a:rPr>
              <a:t>- и двух- </a:t>
            </a:r>
            <a:r>
              <a:rPr lang="ru-RU" dirty="0" smtClean="0">
                <a:solidFill>
                  <a:prstClr val="black"/>
                </a:solidFill>
              </a:rPr>
              <a:t>(форма Р.п. числительного два) – 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варианты первой части сложного слова, иногда равноправные:</a:t>
            </a:r>
          </a:p>
          <a:p>
            <a:r>
              <a:rPr lang="ru-RU" dirty="0" err="1" smtClean="0">
                <a:solidFill>
                  <a:prstClr val="black"/>
                </a:solidFill>
              </a:rPr>
              <a:t>Двусложный-двухсложный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2910" y="5500702"/>
            <a:ext cx="7478329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Между двух </a:t>
            </a:r>
            <a:r>
              <a:rPr lang="ru-RU" dirty="0" smtClean="0">
                <a:solidFill>
                  <a:prstClr val="black"/>
                </a:solidFill>
              </a:rPr>
              <a:t>огней, стульев – форма Р.п. используется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                                                                  вместо формы Т.п.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6486390"/>
            <a:ext cx="32975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©Людмила Владимировна </a:t>
            </a:r>
            <a:r>
              <a:rPr lang="ru-RU" sz="1400" dirty="0" err="1">
                <a:solidFill>
                  <a:prstClr val="black"/>
                </a:solidFill>
                <a:latin typeface="Calibri"/>
              </a:rPr>
              <a:t>Аладышкина</a:t>
            </a:r>
            <a:endParaRPr lang="ru-RU" sz="1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466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Один (молодой) человек</a:t>
            </a:r>
            <a:endParaRPr lang="ru-RU" dirty="0"/>
          </a:p>
        </p:txBody>
      </p:sp>
      <p:pic>
        <p:nvPicPr>
          <p:cNvPr id="7" name="Содержимое 6" descr="original_1635_oboi_krasavchik_1920x120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8596" y="2214554"/>
            <a:ext cx="4040188" cy="2525118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Одна </a:t>
            </a:r>
            <a:r>
              <a:rPr lang="ru-RU" dirty="0"/>
              <a:t>(</a:t>
            </a:r>
            <a:r>
              <a:rPr lang="ru-RU" dirty="0" smtClean="0"/>
              <a:t>молодая) девушка</a:t>
            </a:r>
            <a:endParaRPr lang="ru-RU" dirty="0"/>
          </a:p>
        </p:txBody>
      </p:sp>
      <p:pic>
        <p:nvPicPr>
          <p:cNvPr id="8" name="Содержимое 7" descr="original.jpe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3438" y="2214554"/>
            <a:ext cx="4041775" cy="2526109"/>
          </a:xfrm>
        </p:spPr>
      </p:pic>
      <p:sp>
        <p:nvSpPr>
          <p:cNvPr id="9" name="TextBox 8"/>
          <p:cNvSpPr txBox="1"/>
          <p:nvPr/>
        </p:nvSpPr>
        <p:spPr>
          <a:xfrm>
            <a:off x="676220" y="4967599"/>
            <a:ext cx="37176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</a:rPr>
              <a:t>Три ……………………  ..</a:t>
            </a:r>
          </a:p>
          <a:p>
            <a:r>
              <a:rPr lang="ru-RU" sz="2400" b="1" dirty="0" smtClean="0">
                <a:solidFill>
                  <a:prstClr val="black"/>
                </a:solidFill>
              </a:rPr>
              <a:t>О трёх ………………….</a:t>
            </a:r>
          </a:p>
          <a:p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96335" y="4896608"/>
            <a:ext cx="3732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</a:rPr>
              <a:t>Три………………………..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6381328"/>
            <a:ext cx="32975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  <a:latin typeface="Calibri"/>
              </a:rPr>
              <a:t>©Людмила Владимировна </a:t>
            </a:r>
            <a:r>
              <a:rPr lang="ru-RU" sz="1400" dirty="0" err="1">
                <a:solidFill>
                  <a:prstClr val="black"/>
                </a:solidFill>
                <a:latin typeface="Calibri"/>
              </a:rPr>
              <a:t>Аладышкина</a:t>
            </a:r>
            <a:endParaRPr lang="ru-RU" sz="1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891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1863" y="190507"/>
            <a:ext cx="70009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</a:rPr>
              <a:t>сутки </a:t>
            </a:r>
          </a:p>
          <a:p>
            <a:r>
              <a:rPr lang="ru-RU" sz="2800" dirty="0" smtClean="0">
                <a:solidFill>
                  <a:prstClr val="black"/>
                </a:solidFill>
              </a:rPr>
              <a:t>часы </a:t>
            </a:r>
          </a:p>
          <a:p>
            <a:r>
              <a:rPr lang="ru-RU" sz="2800" dirty="0" smtClean="0">
                <a:solidFill>
                  <a:prstClr val="black"/>
                </a:solidFill>
              </a:rPr>
              <a:t>ножницы </a:t>
            </a:r>
          </a:p>
          <a:p>
            <a:r>
              <a:rPr lang="ru-RU" sz="2800" dirty="0" smtClean="0">
                <a:solidFill>
                  <a:prstClr val="black"/>
                </a:solidFill>
              </a:rPr>
              <a:t>брюки </a:t>
            </a:r>
          </a:p>
          <a:p>
            <a:r>
              <a:rPr lang="ru-RU" sz="2800" dirty="0" smtClean="0">
                <a:solidFill>
                  <a:prstClr val="black"/>
                </a:solidFill>
              </a:rPr>
              <a:t>очки </a:t>
            </a:r>
          </a:p>
          <a:p>
            <a:r>
              <a:rPr lang="ru-RU" sz="2800" dirty="0" smtClean="0">
                <a:solidFill>
                  <a:prstClr val="black"/>
                </a:solidFill>
              </a:rPr>
              <a:t>колготки</a:t>
            </a:r>
          </a:p>
          <a:p>
            <a:endParaRPr lang="ru-RU" sz="2800" dirty="0" smtClean="0">
              <a:solidFill>
                <a:prstClr val="black"/>
              </a:solidFill>
            </a:endParaRPr>
          </a:p>
          <a:p>
            <a:pPr algn="r"/>
            <a:r>
              <a:rPr lang="ru-RU" sz="2800" dirty="0" smtClean="0">
                <a:solidFill>
                  <a:prstClr val="black"/>
                </a:solidFill>
              </a:rPr>
              <a:t>22 </a:t>
            </a:r>
          </a:p>
          <a:p>
            <a:pPr algn="r"/>
            <a:r>
              <a:rPr lang="ru-RU" sz="2800" dirty="0" smtClean="0">
                <a:solidFill>
                  <a:prstClr val="black"/>
                </a:solidFill>
              </a:rPr>
              <a:t>23 </a:t>
            </a:r>
          </a:p>
          <a:p>
            <a:pPr algn="r"/>
            <a:r>
              <a:rPr lang="ru-RU" sz="2800" dirty="0" smtClean="0">
                <a:solidFill>
                  <a:prstClr val="black"/>
                </a:solidFill>
              </a:rPr>
              <a:t>34 </a:t>
            </a:r>
          </a:p>
          <a:p>
            <a:pPr algn="r"/>
            <a:r>
              <a:rPr lang="ru-RU" sz="2800" dirty="0" smtClean="0">
                <a:solidFill>
                  <a:prstClr val="black"/>
                </a:solidFill>
              </a:rPr>
              <a:t>102 </a:t>
            </a:r>
          </a:p>
          <a:p>
            <a:pPr algn="r"/>
            <a:r>
              <a:rPr lang="ru-RU" sz="2800" dirty="0" smtClean="0">
                <a:solidFill>
                  <a:prstClr val="black"/>
                </a:solidFill>
              </a:rPr>
              <a:t>323 </a:t>
            </a:r>
          </a:p>
          <a:p>
            <a:pPr algn="r"/>
            <a:r>
              <a:rPr lang="ru-RU" sz="2800" dirty="0" smtClean="0">
                <a:solidFill>
                  <a:prstClr val="black"/>
                </a:solidFill>
              </a:rPr>
              <a:t>564</a:t>
            </a:r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Users\User\Desktop\2c912655465265.Y3JvcCwxMzg0LDEwODMsMjcwL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714356"/>
            <a:ext cx="3062282" cy="2395251"/>
          </a:xfrm>
          <a:prstGeom prst="rect">
            <a:avLst/>
          </a:prstGeom>
          <a:noFill/>
        </p:spPr>
      </p:pic>
      <p:pic>
        <p:nvPicPr>
          <p:cNvPr id="1027" name="Picture 3" descr="C:\Users\User\Desktop\f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4143380"/>
            <a:ext cx="3500462" cy="193440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6381328"/>
            <a:ext cx="32975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  <a:latin typeface="Calibri"/>
              </a:rPr>
              <a:t>©Людмила Владимировна </a:t>
            </a:r>
            <a:r>
              <a:rPr lang="ru-RU" sz="1400" dirty="0" err="1">
                <a:solidFill>
                  <a:prstClr val="black"/>
                </a:solidFill>
                <a:latin typeface="Calibri"/>
              </a:rPr>
              <a:t>Аладышкина</a:t>
            </a:r>
            <a:endParaRPr lang="ru-RU" sz="1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777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214423"/>
            <a:ext cx="7772400" cy="3192478"/>
          </a:xfrm>
        </p:spPr>
        <p:txBody>
          <a:bodyPr>
            <a:normAutofit lnSpcReduction="10000"/>
          </a:bodyPr>
          <a:lstStyle/>
          <a:p>
            <a:r>
              <a:rPr lang="ru-RU" sz="4000" dirty="0" smtClean="0">
                <a:solidFill>
                  <a:srgbClr val="002060"/>
                </a:solidFill>
              </a:rPr>
              <a:t>Главное правило </a:t>
            </a:r>
            <a:r>
              <a:rPr lang="ru-RU" sz="4000" b="1" u="sng" dirty="0" smtClean="0">
                <a:solidFill>
                  <a:srgbClr val="002060"/>
                </a:solidFill>
              </a:rPr>
              <a:t>порядковых</a:t>
            </a:r>
            <a:r>
              <a:rPr lang="ru-RU" sz="4000" dirty="0" smtClean="0">
                <a:solidFill>
                  <a:srgbClr val="002060"/>
                </a:solidFill>
              </a:rPr>
              <a:t> числительных:</a:t>
            </a:r>
          </a:p>
          <a:p>
            <a:pPr algn="r"/>
            <a:r>
              <a:rPr lang="ru-RU" sz="4000" dirty="0" smtClean="0">
                <a:solidFill>
                  <a:srgbClr val="002060"/>
                </a:solidFill>
              </a:rPr>
              <a:t>склоняется только последний компонент!</a:t>
            </a:r>
          </a:p>
          <a:p>
            <a:pPr algn="r"/>
            <a:r>
              <a:rPr lang="ru-RU" sz="3600" dirty="0" smtClean="0">
                <a:solidFill>
                  <a:srgbClr val="002060"/>
                </a:solidFill>
              </a:rPr>
              <a:t>(как прилагательное)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6309320"/>
            <a:ext cx="32975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  <a:latin typeface="Calibri"/>
              </a:rPr>
              <a:t>©Людмила Владимировна </a:t>
            </a:r>
            <a:r>
              <a:rPr lang="ru-RU" sz="1400" dirty="0" err="1">
                <a:solidFill>
                  <a:prstClr val="black"/>
                </a:solidFill>
                <a:latin typeface="Calibri"/>
              </a:rPr>
              <a:t>Аладышкина</a:t>
            </a:r>
            <a:endParaRPr lang="ru-RU" sz="1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744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6391200"/>
            <a:ext cx="32975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</a:rPr>
              <a:t>©Людмила Владимировна </a:t>
            </a:r>
            <a:r>
              <a:rPr lang="ru-RU" sz="1400" dirty="0" err="1">
                <a:solidFill>
                  <a:prstClr val="black"/>
                </a:solidFill>
              </a:rPr>
              <a:t>Аладышкина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332656"/>
            <a:ext cx="8208912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ucida Sans Unicode"/>
              </a:rPr>
              <a:t>Некоторые задания на запоминание порядковых</a:t>
            </a:r>
            <a:b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ucida Sans Unicode"/>
              </a:rPr>
            </a:b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ucida Sans Unicode"/>
              </a:rPr>
              <a:t>числительных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2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«Линии времени», «Уроки истории», рассказы о себе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2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Песни, стихи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2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календарём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2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Ведение дневника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ru-RU" sz="24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24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Lucida Sans Unicode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098" name="Picture 2" descr="C:\Users\Домашний\Desktop\img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768352"/>
            <a:ext cx="3275856" cy="245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Домашний\Desktop\числительные\48058953_2282092775134458_8952442686619516928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6798"/>
            <a:ext cx="4616005" cy="239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Домашний\Desktop\числительные\92516861_2924940950885425_6971423411142656000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024851"/>
            <a:ext cx="2815779" cy="361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46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Дробные числительные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3712" y="1484784"/>
            <a:ext cx="562846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u="sng" dirty="0" smtClean="0">
                <a:solidFill>
                  <a:prstClr val="black"/>
                </a:solidFill>
              </a:rPr>
              <a:t>Количественное числительное</a:t>
            </a:r>
          </a:p>
          <a:p>
            <a:r>
              <a:rPr lang="ru-RU" sz="2800" dirty="0" smtClean="0">
                <a:solidFill>
                  <a:prstClr val="black"/>
                </a:solidFill>
              </a:rPr>
              <a:t>Порядковое числительное</a:t>
            </a:r>
          </a:p>
          <a:p>
            <a:r>
              <a:rPr lang="ru-RU" sz="2800" dirty="0" smtClean="0">
                <a:solidFill>
                  <a:prstClr val="black"/>
                </a:solidFill>
              </a:rPr>
              <a:t>   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4437112"/>
            <a:ext cx="809708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>*В смешанном числе падежом существительного </a:t>
            </a:r>
          </a:p>
          <a:p>
            <a:r>
              <a:rPr lang="ru-RU" sz="2000" dirty="0" smtClean="0">
                <a:solidFill>
                  <a:prstClr val="black"/>
                </a:solidFill>
              </a:rPr>
              <a:t>   управляет дробь, а не целое </a:t>
            </a:r>
            <a:r>
              <a:rPr lang="ru-RU" sz="2000" dirty="0" smtClean="0">
                <a:solidFill>
                  <a:prstClr val="black"/>
                </a:solidFill>
                <a:sym typeface="Wingdings" pitchFamily="2" charset="2"/>
              </a:rPr>
              <a:t> существительное в </a:t>
            </a:r>
            <a:r>
              <a:rPr lang="ru-RU" sz="2000" dirty="0" err="1" smtClean="0">
                <a:solidFill>
                  <a:prstClr val="black"/>
                </a:solidFill>
                <a:sym typeface="Wingdings" pitchFamily="2" charset="2"/>
              </a:rPr>
              <a:t>Р.п.ед.ч</a:t>
            </a:r>
            <a:r>
              <a:rPr lang="ru-RU" sz="2000" dirty="0" smtClean="0">
                <a:solidFill>
                  <a:prstClr val="black"/>
                </a:solidFill>
                <a:sym typeface="Wingdings" pitchFamily="2" charset="2"/>
              </a:rPr>
              <a:t>.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6381328"/>
            <a:ext cx="32975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  <a:latin typeface="Calibri"/>
              </a:rPr>
              <a:t>©Людмила Владимировна </a:t>
            </a:r>
            <a:r>
              <a:rPr lang="ru-RU" sz="1400" dirty="0" err="1">
                <a:solidFill>
                  <a:prstClr val="black"/>
                </a:solidFill>
                <a:latin typeface="Calibri"/>
              </a:rPr>
              <a:t>Аладышкина</a:t>
            </a:r>
            <a:endParaRPr lang="ru-RU" sz="1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131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Собирательные числительные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3712" y="1573690"/>
            <a:ext cx="620073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u="sng" dirty="0" smtClean="0">
                <a:solidFill>
                  <a:prstClr val="black"/>
                </a:solidFill>
              </a:rPr>
              <a:t>От 2 до 7 </a:t>
            </a:r>
          </a:p>
          <a:p>
            <a:r>
              <a:rPr lang="ru-RU" sz="2800" b="1" dirty="0">
                <a:solidFill>
                  <a:prstClr val="black"/>
                </a:solidFill>
              </a:rPr>
              <a:t> </a:t>
            </a:r>
            <a:r>
              <a:rPr lang="ru-RU" sz="2800" b="1" dirty="0" smtClean="0">
                <a:solidFill>
                  <a:prstClr val="black"/>
                </a:solidFill>
              </a:rPr>
              <a:t>      </a:t>
            </a:r>
            <a:r>
              <a:rPr lang="ru-RU" sz="2800" b="1" u="sng" dirty="0" smtClean="0">
                <a:solidFill>
                  <a:prstClr val="black"/>
                </a:solidFill>
              </a:rPr>
              <a:t>(В </a:t>
            </a:r>
            <a:r>
              <a:rPr lang="ru-RU" sz="2800" b="1" u="sng" dirty="0" err="1" smtClean="0">
                <a:solidFill>
                  <a:prstClr val="black"/>
                </a:solidFill>
              </a:rPr>
              <a:t>Р.п</a:t>
            </a:r>
            <a:r>
              <a:rPr lang="ru-RU" sz="2800" b="1" u="sng" dirty="0" smtClean="0">
                <a:solidFill>
                  <a:prstClr val="black"/>
                </a:solidFill>
              </a:rPr>
              <a:t>, </a:t>
            </a:r>
            <a:r>
              <a:rPr lang="ru-RU" sz="2800" b="1" u="sng" dirty="0" err="1" smtClean="0">
                <a:solidFill>
                  <a:prstClr val="black"/>
                </a:solidFill>
              </a:rPr>
              <a:t>Д.п</a:t>
            </a:r>
            <a:r>
              <a:rPr lang="ru-RU" sz="2800" b="1" u="sng" dirty="0" smtClean="0">
                <a:solidFill>
                  <a:prstClr val="black"/>
                </a:solidFill>
              </a:rPr>
              <a:t>, </a:t>
            </a:r>
            <a:r>
              <a:rPr lang="ru-RU" sz="2800" b="1" u="sng" dirty="0" err="1" smtClean="0">
                <a:solidFill>
                  <a:prstClr val="black"/>
                </a:solidFill>
              </a:rPr>
              <a:t>Т.п</a:t>
            </a:r>
            <a:r>
              <a:rPr lang="ru-RU" sz="2800" b="1" u="sng" dirty="0" smtClean="0">
                <a:solidFill>
                  <a:prstClr val="black"/>
                </a:solidFill>
              </a:rPr>
              <a:t> и </a:t>
            </a:r>
            <a:r>
              <a:rPr lang="ru-RU" sz="2800" b="1" u="sng" dirty="0" err="1" smtClean="0">
                <a:solidFill>
                  <a:prstClr val="black"/>
                </a:solidFill>
              </a:rPr>
              <a:t>П.п</a:t>
            </a:r>
            <a:r>
              <a:rPr lang="ru-RU" sz="2800" b="1" u="sng" dirty="0" smtClean="0">
                <a:solidFill>
                  <a:prstClr val="black"/>
                </a:solidFill>
              </a:rPr>
              <a:t> – до 10)</a:t>
            </a:r>
          </a:p>
          <a:p>
            <a:endParaRPr lang="ru-RU" sz="2800" u="sng" dirty="0">
              <a:solidFill>
                <a:prstClr val="black"/>
              </a:solidFill>
            </a:endParaRPr>
          </a:p>
          <a:p>
            <a:endParaRPr lang="ru-RU" sz="2800" u="sng" dirty="0" smtClean="0">
              <a:solidFill>
                <a:prstClr val="black"/>
              </a:solidFill>
            </a:endParaRPr>
          </a:p>
          <a:p>
            <a:endParaRPr lang="ru-RU" sz="2800" u="sng" dirty="0">
              <a:solidFill>
                <a:prstClr val="black"/>
              </a:solidFill>
            </a:endParaRPr>
          </a:p>
          <a:p>
            <a:endParaRPr lang="ru-RU" sz="2800" u="sng" dirty="0" smtClean="0">
              <a:solidFill>
                <a:prstClr val="black"/>
              </a:solidFill>
            </a:endParaRPr>
          </a:p>
          <a:p>
            <a:endParaRPr lang="ru-RU" sz="2800" dirty="0" smtClean="0">
              <a:solidFill>
                <a:prstClr val="black"/>
              </a:solidFill>
            </a:endParaRPr>
          </a:p>
          <a:p>
            <a:r>
              <a:rPr lang="ru-RU" sz="2800" dirty="0" smtClean="0">
                <a:solidFill>
                  <a:prstClr val="black"/>
                </a:solidFill>
              </a:rPr>
              <a:t>   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4437112"/>
            <a:ext cx="18473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000" dirty="0" smtClean="0">
              <a:solidFill>
                <a:prstClr val="black"/>
              </a:solidFill>
              <a:sym typeface="Wingdings" pitchFamily="2" charset="2"/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6381328"/>
            <a:ext cx="32975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  <a:latin typeface="Calibri"/>
              </a:rPr>
              <a:t>©Людмила Владимировна </a:t>
            </a:r>
            <a:r>
              <a:rPr lang="ru-RU" sz="1400" dirty="0" err="1">
                <a:solidFill>
                  <a:prstClr val="black"/>
                </a:solidFill>
                <a:latin typeface="Calibri"/>
              </a:rPr>
              <a:t>Аладышкина</a:t>
            </a:r>
            <a:endParaRPr lang="ru-RU" sz="1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68960"/>
            <a:ext cx="3863844" cy="257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2852936"/>
            <a:ext cx="3322347" cy="341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40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6381328"/>
            <a:ext cx="7887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  <a:latin typeface="Calibri"/>
              </a:rPr>
              <a:t>©Людмила Владимировна </a:t>
            </a:r>
            <a:r>
              <a:rPr lang="ru-RU" sz="1400" dirty="0" err="1">
                <a:solidFill>
                  <a:prstClr val="black"/>
                </a:solidFill>
                <a:latin typeface="Calibri"/>
              </a:rPr>
              <a:t>Аладышкина</a:t>
            </a:r>
            <a:endParaRPr lang="ru-RU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404664"/>
            <a:ext cx="5382344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00B050"/>
                </a:solidFill>
                <a:latin typeface="Calibri"/>
                <a:ea typeface="Calibri"/>
                <a:cs typeface="Times New Roman"/>
              </a:rPr>
              <a:t>Генератор случайных чисел </a:t>
            </a:r>
            <a:r>
              <a:rPr lang="ru-RU" sz="2800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2"/>
              </a:rPr>
              <a:t>https://randstuff.ru/home/</a:t>
            </a:r>
            <a:endParaRPr lang="ru-RU" sz="28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1772816"/>
            <a:ext cx="7632848" cy="1565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00B050"/>
                </a:solidFill>
                <a:latin typeface="Calibri"/>
                <a:ea typeface="Calibri"/>
                <a:cs typeface="Times New Roman"/>
              </a:rPr>
              <a:t>Склонение числительных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3"/>
              </a:rPr>
              <a:t>https://stihi.ru/2018/01/22/1286?fbclid=IwAR0rT9QD6Hu-HM__bQkKusXXlrYBPDI-JpcuHFO3u4n0S81dQYchmNZ52Z4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28700" y="3752166"/>
            <a:ext cx="614755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«Песня про порядковые числительные» </a:t>
            </a:r>
            <a:r>
              <a:rPr lang="en-US" sz="2400" dirty="0" smtClean="0">
                <a:hlinkClick r:id="rId4"/>
              </a:rPr>
              <a:t>https</a:t>
            </a:r>
            <a:r>
              <a:rPr lang="en-US" sz="2400" dirty="0">
                <a:hlinkClick r:id="rId4"/>
              </a:rPr>
              <a:t>://</a:t>
            </a:r>
            <a:r>
              <a:rPr lang="en-US" sz="2400" dirty="0" smtClean="0">
                <a:hlinkClick r:id="rId4"/>
              </a:rPr>
              <a:t>www.youtube.com/watch?v=eNWfAvwxiCE</a:t>
            </a:r>
            <a:endParaRPr lang="ru-RU" sz="24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003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6229" y="6381328"/>
            <a:ext cx="32975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</a:rPr>
              <a:t>©Людмила Владимировна </a:t>
            </a:r>
            <a:r>
              <a:rPr lang="ru-RU" sz="1400" dirty="0" err="1">
                <a:solidFill>
                  <a:prstClr val="black"/>
                </a:solidFill>
              </a:rPr>
              <a:t>Аладышкина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404664"/>
            <a:ext cx="6696744" cy="1775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Бесплатные рабочие листы по теме «Имя числительное»</a:t>
            </a:r>
            <a:endParaRPr lang="ru-RU" sz="2400" b="1" dirty="0">
              <a:solidFill>
                <a:srgbClr val="00B050"/>
              </a:solidFill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u="sng" dirty="0">
                <a:solidFill>
                  <a:srgbClr val="0563C1"/>
                </a:solidFill>
                <a:latin typeface="Times New Roman"/>
                <a:ea typeface="Calibri"/>
                <a:cs typeface="Times New Roman"/>
                <a:hlinkClick r:id="rId2"/>
              </a:rPr>
              <a:t>https://ru.islcollective.com/russkii-rki-rabochie-listy/grammatika/imya-chislitelnoe</a:t>
            </a:r>
            <a:endParaRPr lang="ru-RU" sz="2400" dirty="0"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22240" y="2293422"/>
            <a:ext cx="6876970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Что делать с количественными числительными на уроке? </a:t>
            </a:r>
            <a:r>
              <a:rPr lang="ru-RU" sz="2400" u="sng" dirty="0">
                <a:solidFill>
                  <a:srgbClr val="0563C1"/>
                </a:solidFill>
                <a:latin typeface="Times New Roman"/>
                <a:ea typeface="Calibri"/>
                <a:cs typeface="Times New Roman"/>
                <a:hlinkClick r:id="rId3"/>
              </a:rPr>
              <a:t>https://marjulia.livejournal.com/193611.html</a:t>
            </a:r>
            <a:endParaRPr lang="ru-RU" sz="2400" dirty="0"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6229" y="3571272"/>
            <a:ext cx="7087228" cy="985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Методика обучения числительным </a:t>
            </a:r>
            <a:endParaRPr lang="ru-RU" sz="2400" b="1" dirty="0">
              <a:solidFill>
                <a:srgbClr val="00B050"/>
              </a:solidFill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u="sng" dirty="0">
                <a:solidFill>
                  <a:srgbClr val="0563C1"/>
                </a:solidFill>
                <a:latin typeface="Times New Roman"/>
                <a:ea typeface="Calibri"/>
                <a:cs typeface="Times New Roman"/>
                <a:hlinkClick r:id="rId4"/>
              </a:rPr>
              <a:t>https://metodika-rki.livejournal.com/213477.html</a:t>
            </a:r>
            <a:endParaRPr lang="ru-RU" sz="2400" dirty="0"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31840" y="4556542"/>
            <a:ext cx="5374199" cy="1775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Задания по теме «Числительные»</a:t>
            </a:r>
            <a:endParaRPr lang="ru-RU" sz="2400" b="1" dirty="0">
              <a:solidFill>
                <a:srgbClr val="00B050"/>
              </a:solidFill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u="sng" dirty="0">
                <a:solidFill>
                  <a:srgbClr val="0563C1"/>
                </a:solidFill>
                <a:latin typeface="Times New Roman"/>
                <a:ea typeface="Calibri"/>
                <a:cs typeface="Times New Roman"/>
                <a:hlinkClick r:id="rId5"/>
              </a:rPr>
              <a:t>https://infourok.ru/russkiy-yazik-kak-inostranniy-materiali-dlya-izucheniya-po-teme-imena-chislitelnie-2981197.html</a:t>
            </a:r>
            <a:endParaRPr lang="ru-RU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3417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6381328"/>
            <a:ext cx="32975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</a:rPr>
              <a:t>©Людмила Владимировна </a:t>
            </a:r>
            <a:r>
              <a:rPr lang="ru-RU" sz="1400" dirty="0" err="1">
                <a:solidFill>
                  <a:prstClr val="black"/>
                </a:solidFill>
              </a:rPr>
              <a:t>Аладышкина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836712"/>
            <a:ext cx="63904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 smtClean="0"/>
              <a:t>1000</a:t>
            </a:r>
          </a:p>
          <a:p>
            <a:r>
              <a:rPr lang="ru-RU" sz="5400" dirty="0" smtClean="0"/>
              <a:t>50</a:t>
            </a:r>
          </a:p>
          <a:p>
            <a:r>
              <a:rPr lang="ru-RU" sz="5400" dirty="0" smtClean="0"/>
              <a:t>500 </a:t>
            </a:r>
          </a:p>
          <a:p>
            <a:r>
              <a:rPr lang="ru-RU" sz="5400" dirty="0" smtClean="0"/>
              <a:t>150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00808"/>
            <a:ext cx="5472608" cy="425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252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102214925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21018112">
            <a:off x="409818" y="851701"/>
            <a:ext cx="4040188" cy="2504917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001d25-00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427984" y="2204864"/>
            <a:ext cx="4041775" cy="3031331"/>
          </a:xfrm>
        </p:spPr>
      </p:pic>
      <p:pic>
        <p:nvPicPr>
          <p:cNvPr id="1027" name="Picture 3" descr="C:\Users\User\Desktop\dca098cb09fd6c78f20f3361927be44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02399">
            <a:off x="385711" y="4299285"/>
            <a:ext cx="5209840" cy="1167004"/>
          </a:xfrm>
          <a:prstGeom prst="rect">
            <a:avLst/>
          </a:prstGeom>
          <a:noFill/>
        </p:spPr>
      </p:pic>
      <p:pic>
        <p:nvPicPr>
          <p:cNvPr id="1028" name="Picture 4" descr="C:\Users\User\Desktop\adresnaya-tablichka-na-kottedzh-teatr-900x67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16632"/>
            <a:ext cx="3929060" cy="294679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55384" y="6381328"/>
            <a:ext cx="32975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  <a:latin typeface="Calibri"/>
              </a:rPr>
              <a:t>©Людмила Владимировна </a:t>
            </a:r>
            <a:r>
              <a:rPr lang="ru-RU" sz="1400" dirty="0" err="1">
                <a:solidFill>
                  <a:prstClr val="black"/>
                </a:solidFill>
                <a:latin typeface="Calibri"/>
              </a:rPr>
              <a:t>Аладышкина</a:t>
            </a:r>
            <a:endParaRPr lang="ru-RU" sz="1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449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6381328"/>
            <a:ext cx="32975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</a:rPr>
              <a:t>©Людмила Владимировна </a:t>
            </a:r>
            <a:r>
              <a:rPr lang="ru-RU" sz="1400" dirty="0" err="1">
                <a:solidFill>
                  <a:prstClr val="black"/>
                </a:solidFill>
              </a:rPr>
              <a:t>Аладышкина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3" name="AutoShape 8" descr="https://mmedia.ozone.ru/multimedia/audio_cd_covers/102025177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569871"/>
            <a:ext cx="571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57" y="1340768"/>
            <a:ext cx="3059832" cy="341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83" y="272278"/>
            <a:ext cx="5976664" cy="265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252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avatars.mds.yandex.net/get-pdb/1893445/a074bdcb-25e9-469e-80ef-d77528596248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8"/>
            <a:ext cx="7632848" cy="534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6381328"/>
            <a:ext cx="32975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</a:rPr>
              <a:t>©Людмила Владимировна </a:t>
            </a:r>
            <a:r>
              <a:rPr lang="ru-RU" sz="1400" dirty="0" err="1">
                <a:solidFill>
                  <a:prstClr val="black"/>
                </a:solidFill>
              </a:rPr>
              <a:t>Аладышкина</a:t>
            </a:r>
            <a:endParaRPr lang="ru-RU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59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2397645/15dff82c-b5f4-4c02-9490-b25e1efb2de3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7716219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6309320"/>
            <a:ext cx="32975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</a:rPr>
              <a:t>©Людмила Владимировна </a:t>
            </a:r>
            <a:r>
              <a:rPr lang="ru-RU" sz="1400" dirty="0" err="1">
                <a:solidFill>
                  <a:prstClr val="black"/>
                </a:solidFill>
              </a:rPr>
              <a:t>Аладышкина</a:t>
            </a:r>
            <a:endParaRPr lang="ru-RU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0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502" y="6381328"/>
            <a:ext cx="32975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</a:rPr>
              <a:t>©Людмила Владимировна </a:t>
            </a:r>
            <a:r>
              <a:rPr lang="ru-RU" sz="1400" dirty="0" err="1">
                <a:solidFill>
                  <a:prstClr val="black"/>
                </a:solidFill>
              </a:rPr>
              <a:t>Аладышкина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7170" name="Picture 2" descr="https://cdn.slidesharecdn.com/ss_thumbnails/oeu-150419164046-conversion-gate01-thumbnail-4.jpg?cb=14294622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905" y="486741"/>
            <a:ext cx="3971090" cy="589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908720"/>
            <a:ext cx="3528392" cy="3240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u="sng" dirty="0">
                <a:solidFill>
                  <a:srgbClr val="0000FF"/>
                </a:solidFill>
                <a:ea typeface="Calibri"/>
                <a:cs typeface="Times New Roman"/>
                <a:hlinkClick r:id="rId3"/>
              </a:rPr>
              <a:t>https://russkij.shkolkovo.net/catalog/morfologicheskie_oshibki/chislitelnye</a:t>
            </a:r>
            <a:endParaRPr lang="ru-RU" sz="3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2537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6381328"/>
            <a:ext cx="32975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©Людмила Владимировна </a:t>
            </a:r>
            <a:r>
              <a:rPr lang="ru-RU" sz="1400" dirty="0" err="1"/>
              <a:t>Аладышкина</a:t>
            </a:r>
            <a:endParaRPr lang="ru-RU" sz="1400" dirty="0"/>
          </a:p>
        </p:txBody>
      </p:sp>
      <p:pic>
        <p:nvPicPr>
          <p:cNvPr id="9" name="Содержимое 3" descr="img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76672"/>
            <a:ext cx="8640960" cy="564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2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331665"/>
              </p:ext>
            </p:extLst>
          </p:nvPr>
        </p:nvGraphicFramePr>
        <p:xfrm>
          <a:off x="142845" y="0"/>
          <a:ext cx="9001155" cy="7103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5886"/>
                <a:gridCol w="1031842"/>
                <a:gridCol w="442218"/>
                <a:gridCol w="803371"/>
                <a:gridCol w="523282"/>
                <a:gridCol w="515920"/>
                <a:gridCol w="781257"/>
                <a:gridCol w="124704"/>
                <a:gridCol w="446251"/>
                <a:gridCol w="420819"/>
                <a:gridCol w="1332840"/>
                <a:gridCol w="533723"/>
                <a:gridCol w="914952"/>
                <a:gridCol w="614090"/>
              </a:tblGrid>
              <a:tr h="535783">
                <a:tc gridSpan="14"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Количественные числительные</a:t>
                      </a:r>
                      <a:endParaRPr lang="ru-RU" sz="3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5783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0</a:t>
                      </a:r>
                      <a:endParaRPr lang="ru-RU" sz="16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НОЛЬ</a:t>
                      </a:r>
                      <a:endParaRPr lang="ru-RU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4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6733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</a:t>
                      </a:r>
                      <a:endParaRPr lang="ru-RU" sz="16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ОДИН</a:t>
                      </a:r>
                    </a:p>
                    <a:p>
                      <a:r>
                        <a:rPr lang="ru-RU" sz="1600" b="1" dirty="0" smtClean="0"/>
                        <a:t>одна</a:t>
                      </a:r>
                      <a:r>
                        <a:rPr lang="ru-RU" sz="1600" b="1" baseline="0" dirty="0" smtClean="0"/>
                        <a:t> /о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11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ОДИН-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+НАДЦАТЬ</a:t>
                      </a:r>
                      <a:endParaRPr lang="ru-RU" sz="2400" b="1" dirty="0"/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21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ДВАДЦАТЬ ОДИН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100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400" b="1" dirty="0" smtClean="0"/>
                        <a:t>СТО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5783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2</a:t>
                      </a:r>
                      <a:endParaRPr lang="ru-RU" sz="16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ДВА</a:t>
                      </a:r>
                    </a:p>
                    <a:p>
                      <a:r>
                        <a:rPr lang="ru-RU" sz="1600" b="1" dirty="0" smtClean="0"/>
                        <a:t>две</a:t>
                      </a:r>
                      <a:endParaRPr lang="ru-RU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12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ДВЕ-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20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ДВА-</a:t>
                      </a:r>
                      <a:endParaRPr lang="ru-RU" sz="14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r>
                        <a:rPr lang="ru-RU" sz="2000" b="1" dirty="0" smtClean="0"/>
                        <a:t>+ДЦАТЬ</a:t>
                      </a:r>
                      <a:endParaRPr lang="ru-RU" sz="2000" b="1" dirty="0"/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22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ДВАДЦАТЬ ДВА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200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400" b="1" dirty="0" smtClean="0"/>
                        <a:t>ДВЕ+СТИ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5783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3</a:t>
                      </a:r>
                      <a:endParaRPr lang="ru-RU" sz="16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ТРИ</a:t>
                      </a:r>
                      <a:endParaRPr lang="ru-RU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13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ТРИ-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400" b="1" dirty="0" smtClean="0"/>
                        <a:t>30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400" b="1" dirty="0" smtClean="0"/>
                        <a:t>ТРИ-</a:t>
                      </a:r>
                      <a:endParaRPr lang="ru-RU" sz="14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400" b="1" dirty="0" smtClean="0"/>
                        <a:t>23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400" b="1" dirty="0" smtClean="0"/>
                        <a:t>ДВАДЦАТЬ ТРИ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400" b="1" dirty="0" smtClean="0"/>
                        <a:t>300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400" b="1" dirty="0" smtClean="0"/>
                        <a:t>ТРИ-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ru-RU" sz="2400" b="1" dirty="0" smtClean="0"/>
                        <a:t>  +СТА</a:t>
                      </a:r>
                      <a:endParaRPr lang="ru-RU" sz="2400" b="1" dirty="0"/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52891">
                <a:tc rowSpan="2">
                  <a:txBody>
                    <a:bodyPr/>
                    <a:lstStyle/>
                    <a:p>
                      <a:r>
                        <a:rPr lang="ru-RU" sz="1600" b="1" dirty="0" smtClean="0"/>
                        <a:t>4</a:t>
                      </a:r>
                      <a:endParaRPr lang="ru-RU" sz="16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600" b="1" dirty="0" smtClean="0"/>
                        <a:t>ЧЕТЫРЕ</a:t>
                      </a:r>
                      <a:endParaRPr lang="ru-RU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400" b="1" dirty="0" smtClean="0"/>
                        <a:t>14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400" b="1" dirty="0" smtClean="0"/>
                        <a:t>ЧЕТЫР-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8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FF0000"/>
                          </a:solidFill>
                        </a:rPr>
                        <a:t>40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FF0000"/>
                          </a:solidFill>
                        </a:rPr>
                        <a:t>СОРО К 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24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ДВАДЦАТЬ ЧЕТЫРЕ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400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ЧЕТЫРЕ-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5783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5</a:t>
                      </a:r>
                      <a:endParaRPr lang="ru-RU" sz="16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ПЯТЬ</a:t>
                      </a:r>
                      <a:endParaRPr lang="ru-RU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15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ПЯТ-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50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400" b="1" dirty="0" smtClean="0"/>
                        <a:t>ПЯТЬ-</a:t>
                      </a:r>
                      <a:endParaRPr lang="ru-RU" sz="14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ru-RU" sz="2000" b="1" dirty="0" smtClean="0"/>
                        <a:t>          +ДЕСЯТ</a:t>
                      </a:r>
                      <a:endParaRPr lang="ru-RU" sz="2000" b="1" dirty="0"/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25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ДВАДЦАТЬ ПЯТЬ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500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ПЯТЬ-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r>
                        <a:rPr lang="ru-RU" sz="2400" b="1" dirty="0" smtClean="0"/>
                        <a:t>          +СОТ</a:t>
                      </a:r>
                      <a:endParaRPr lang="ru-RU" sz="2400" b="1" dirty="0"/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535783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6</a:t>
                      </a:r>
                      <a:endParaRPr lang="ru-RU" sz="16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ШЕСТЬ</a:t>
                      </a:r>
                      <a:endParaRPr lang="ru-RU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16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ШЕСТ-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60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400" b="1" dirty="0" smtClean="0"/>
                        <a:t>ШЕСТЬ-</a:t>
                      </a:r>
                      <a:endParaRPr lang="ru-RU" sz="14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26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ДВАДЦАТЬ ШЕСТЬ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600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ШЕСТЬ-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35783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7</a:t>
                      </a:r>
                      <a:endParaRPr lang="ru-RU" sz="16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СЕМЬ</a:t>
                      </a:r>
                      <a:endParaRPr lang="ru-RU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17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СЕМ-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70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400" b="1" dirty="0" smtClean="0"/>
                        <a:t>СЕМЬ-</a:t>
                      </a:r>
                      <a:endParaRPr lang="ru-RU" sz="14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27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ДВАДЦАТЬ СЕМЬ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700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СЕМЬ-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35783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8</a:t>
                      </a:r>
                      <a:endParaRPr lang="ru-RU" sz="16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ВОСЕМЬ</a:t>
                      </a:r>
                      <a:endParaRPr lang="ru-RU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18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ВОСЕМ-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80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400" b="1" dirty="0" smtClean="0"/>
                        <a:t>ВОСЕМЬ-</a:t>
                      </a:r>
                      <a:endParaRPr lang="ru-RU" sz="14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28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ДВАДЦАТЬ ВОСЕМЬ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800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ВОСЕМЬ-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35783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9</a:t>
                      </a:r>
                      <a:endParaRPr lang="ru-RU" sz="16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ДЕВЯТЬ</a:t>
                      </a:r>
                      <a:endParaRPr lang="ru-RU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19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ДЕВЯТ-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FF0000"/>
                          </a:solidFill>
                        </a:rPr>
                        <a:t>90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FF0000"/>
                          </a:solidFill>
                        </a:rPr>
                        <a:t>ДЕВЯНОСТО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29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ДВАДЦАТЬ ДЕВЯТЬ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900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ДЕВЯТЬ-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5783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10</a:t>
                      </a:r>
                      <a:endParaRPr lang="ru-RU" sz="16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ДЕСЯТЬ</a:t>
                      </a:r>
                      <a:endParaRPr lang="ru-RU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                                      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                                                        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©Людмила Владимировна </a:t>
                      </a:r>
                      <a:r>
                        <a:rPr kumimoji="0" lang="ru-RU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</a:rPr>
                        <a:t>Аладышкина</a:t>
                      </a: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</a:endParaRPr>
                    </a:p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515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омашний\Desktop\числительные\35329797_1606295006165688_863124444644638720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305966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lvl="0"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                                                            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381328"/>
            <a:ext cx="81697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©Людмила Владимировна </a:t>
            </a:r>
            <a:r>
              <a:rPr lang="ru-RU" sz="1400" dirty="0" err="1" smtClean="0">
                <a:solidFill>
                  <a:prstClr val="black"/>
                </a:solidFill>
                <a:latin typeface="Calibri"/>
              </a:rPr>
              <a:t>Аладышкина</a:t>
            </a:r>
            <a:r>
              <a:rPr lang="ru-RU" sz="1400" dirty="0" smtClean="0">
                <a:solidFill>
                  <a:prstClr val="black"/>
                </a:solidFill>
                <a:latin typeface="Calibri"/>
              </a:rPr>
              <a:t>                                                                           «Поехали» С. </a:t>
            </a:r>
            <a:r>
              <a:rPr lang="ru-RU" sz="1400" dirty="0" err="1" smtClean="0">
                <a:solidFill>
                  <a:prstClr val="black"/>
                </a:solidFill>
                <a:latin typeface="Calibri"/>
              </a:rPr>
              <a:t>Чернышов</a:t>
            </a:r>
            <a:endParaRPr lang="ru-RU" sz="1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019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4800600"/>
            <a:ext cx="6492902" cy="566738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Таблицы числительных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57484569_3186531121372555_4547135846834241536_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500" r="12500"/>
          <a:stretch>
            <a:fillRect/>
          </a:stretch>
        </p:blipFill>
        <p:spPr>
          <a:xfrm>
            <a:off x="357158" y="214290"/>
            <a:ext cx="5486400" cy="41148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00166" y="5367338"/>
            <a:ext cx="5778522" cy="804862"/>
          </a:xfrm>
        </p:spPr>
        <p:txBody>
          <a:bodyPr>
            <a:normAutofit/>
          </a:bodyPr>
          <a:lstStyle/>
          <a:p>
            <a:endParaRPr lang="ru-RU" dirty="0" smtClean="0">
              <a:hlinkClick r:id="rId3"/>
            </a:endParaRPr>
          </a:p>
          <a:p>
            <a:r>
              <a:rPr lang="en-US" sz="2000" dirty="0" smtClean="0">
                <a:hlinkClick r:id="rId3"/>
              </a:rPr>
              <a:t>https://www.facebook.com/oleg.ilyasov.50</a:t>
            </a:r>
            <a:endParaRPr lang="ru-RU" sz="2000" dirty="0" smtClean="0"/>
          </a:p>
          <a:p>
            <a:endParaRPr lang="ru-RU" dirty="0"/>
          </a:p>
        </p:txBody>
      </p:sp>
      <p:pic>
        <p:nvPicPr>
          <p:cNvPr id="4098" name="Picture 2" descr="C:\Users\User\Desktop\30697820_2402193416473000_5479425774798766080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0"/>
            <a:ext cx="2700340" cy="3857628"/>
          </a:xfrm>
          <a:prstGeom prst="rect">
            <a:avLst/>
          </a:prstGeom>
          <a:noFill/>
        </p:spPr>
      </p:pic>
      <p:pic>
        <p:nvPicPr>
          <p:cNvPr id="4099" name="Picture 3" descr="C:\Users\User\Desktop\30582113_2402193476472994_1929549989424398336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2071678"/>
            <a:ext cx="5000628" cy="285752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6381328"/>
            <a:ext cx="32975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©Людмила Владимировна </a:t>
            </a:r>
            <a:r>
              <a:rPr lang="ru-RU" sz="1400" dirty="0" err="1">
                <a:solidFill>
                  <a:prstClr val="black"/>
                </a:solidFill>
                <a:latin typeface="Calibri"/>
              </a:rPr>
              <a:t>Аладышкина</a:t>
            </a:r>
            <a:endParaRPr lang="ru-RU" sz="1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162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6381328"/>
            <a:ext cx="32975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  <a:latin typeface="Calibri"/>
              </a:rPr>
              <a:t>©Людмила Владимировна </a:t>
            </a:r>
            <a:r>
              <a:rPr lang="ru-RU" sz="1400" dirty="0" err="1">
                <a:solidFill>
                  <a:prstClr val="black"/>
                </a:solidFill>
                <a:latin typeface="Calibri"/>
              </a:rPr>
              <a:t>Аладышкина</a:t>
            </a:r>
            <a:endParaRPr lang="ru-RU" sz="1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362" y="0"/>
            <a:ext cx="3037210" cy="303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80581"/>
            <a:ext cx="283152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2" y="59637"/>
            <a:ext cx="3081482" cy="3081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79" y="3110905"/>
            <a:ext cx="7621243" cy="3304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9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2420888"/>
          </a:xfrm>
        </p:spPr>
        <p:txBody>
          <a:bodyPr>
            <a:normAutofit fontScale="90000"/>
          </a:bodyPr>
          <a:lstStyle/>
          <a:p>
            <a:pPr lvl="0" algn="l">
              <a:spcBef>
                <a:spcPts val="0"/>
              </a:spcBef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70C0"/>
                </a:solidFill>
              </a:rPr>
              <a:t>Некоторые практические задания </a:t>
            </a:r>
            <a:r>
              <a:rPr lang="ru-RU" b="1" dirty="0">
                <a:solidFill>
                  <a:srgbClr val="0070C0"/>
                </a:solidFill>
              </a:rPr>
              <a:t>на запоминание </a:t>
            </a:r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числительных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/>
              <a:t>1. Номера телефонов: разные варианты игр</a:t>
            </a:r>
            <a:br>
              <a:rPr lang="ru-RU" sz="2700" dirty="0" smtClean="0"/>
            </a:br>
            <a:r>
              <a:rPr lang="ru-RU" sz="2700" dirty="0" smtClean="0"/>
              <a:t>2. Цены на разные товары, скидки, курсы валют</a:t>
            </a:r>
            <a:br>
              <a:rPr lang="ru-RU" sz="2700" dirty="0" smtClean="0"/>
            </a:br>
            <a:r>
              <a:rPr lang="ru-RU" sz="2700" dirty="0" smtClean="0"/>
              <a:t>3. Номера страниц и упражнений (позже – порядковые числительные)</a:t>
            </a:r>
            <a:br>
              <a:rPr lang="ru-RU" sz="2700" dirty="0" smtClean="0"/>
            </a:br>
            <a:r>
              <a:rPr lang="ru-RU" sz="2700" dirty="0" smtClean="0"/>
              <a:t>4. Статистическая информация, новости</a:t>
            </a:r>
            <a:br>
              <a:rPr lang="ru-RU" sz="2700" dirty="0" smtClean="0"/>
            </a:br>
            <a:r>
              <a:rPr lang="ru-RU" sz="2700" dirty="0" smtClean="0"/>
              <a:t>5.Рассказ о себе/друге в цифрах</a:t>
            </a:r>
            <a:br>
              <a:rPr lang="ru-RU" sz="2700" dirty="0" smtClean="0"/>
            </a:br>
            <a:r>
              <a:rPr lang="ru-RU" sz="2700" dirty="0" smtClean="0"/>
              <a:t>6.Автомобильные номера (игры)</a:t>
            </a:r>
            <a:br>
              <a:rPr lang="ru-RU" sz="2700" dirty="0" smtClean="0"/>
            </a:br>
            <a:r>
              <a:rPr lang="ru-RU" sz="2700" dirty="0" smtClean="0"/>
              <a:t>7.Рецепты, прогноз погоды, расписание уроков</a:t>
            </a:r>
            <a:br>
              <a:rPr lang="ru-RU" sz="2700" dirty="0" smtClean="0"/>
            </a:br>
            <a:r>
              <a:rPr lang="ru-RU" sz="2700" dirty="0" smtClean="0"/>
              <a:t>8.Объявления (в </a:t>
            </a:r>
            <a:r>
              <a:rPr lang="ru-RU" sz="2700" dirty="0" err="1" smtClean="0"/>
              <a:t>т.ч</a:t>
            </a:r>
            <a:r>
              <a:rPr lang="ru-RU" sz="2700" dirty="0" smtClean="0"/>
              <a:t>. составление собственных)</a:t>
            </a:r>
            <a:br>
              <a:rPr lang="ru-RU" sz="2700" dirty="0" smtClean="0"/>
            </a:br>
            <a:r>
              <a:rPr lang="ru-RU" sz="2700" dirty="0" smtClean="0"/>
              <a:t>9. Время</a:t>
            </a:r>
            <a:br>
              <a:rPr lang="ru-RU" sz="2700" dirty="0" smtClean="0"/>
            </a:br>
            <a:r>
              <a:rPr lang="ru-RU" sz="2700" dirty="0" smtClean="0"/>
              <a:t>10. Головоломки, игры («Задумай число» и др.)</a:t>
            </a:r>
            <a:br>
              <a:rPr lang="ru-RU" sz="2700" dirty="0" smtClean="0"/>
            </a:br>
            <a:r>
              <a:rPr lang="ru-RU" sz="2700" dirty="0" smtClean="0"/>
              <a:t>11. «Уроки математики»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400" dirty="0" smtClean="0">
                <a:solidFill>
                  <a:prstClr val="black"/>
                </a:solidFill>
                <a:latin typeface="Calibri"/>
              </a:rPr>
              <a:t>©</a:t>
            </a:r>
            <a:r>
              <a:rPr lang="ru-RU" sz="1400" dirty="0">
                <a:solidFill>
                  <a:prstClr val="black"/>
                </a:solidFill>
                <a:latin typeface="Calibri"/>
              </a:rPr>
              <a:t>Людмила Владимировна </a:t>
            </a:r>
            <a:r>
              <a:rPr lang="ru-RU" sz="1400" dirty="0" err="1">
                <a:solidFill>
                  <a:prstClr val="black"/>
                </a:solidFill>
                <a:latin typeface="Calibri"/>
              </a:rPr>
              <a:t>Аладышкина</a:t>
            </a:r>
            <a:r>
              <a:rPr lang="ru-RU" sz="1400" dirty="0">
                <a:solidFill>
                  <a:prstClr val="black"/>
                </a:solidFill>
                <a:latin typeface="Calibri"/>
              </a:rPr>
              <a:t/>
            </a:r>
            <a:br>
              <a:rPr lang="ru-RU" sz="1400" dirty="0">
                <a:solidFill>
                  <a:prstClr val="black"/>
                </a:solidFill>
                <a:latin typeface="Calibri"/>
              </a:rPr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968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Тема Offic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Тема Offic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Тема Offic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Тема Offic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5_Тема Offic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6_Тема Offic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7_Тема Offic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8_Тема Offic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9_Тема Offic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Тема Offic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Тема Offic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</TotalTime>
  <Words>551</Words>
  <Application>Microsoft Office PowerPoint</Application>
  <PresentationFormat>Экран (4:3)</PresentationFormat>
  <Paragraphs>227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18</vt:i4>
      </vt:variant>
      <vt:variant>
        <vt:lpstr>Заголовки слайдов</vt:lpstr>
      </vt:variant>
      <vt:variant>
        <vt:i4>33</vt:i4>
      </vt:variant>
    </vt:vector>
  </HeadingPairs>
  <TitlesOfParts>
    <vt:vector size="51" baseType="lpstr"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12_Тема Office</vt:lpstr>
      <vt:lpstr>15_Тема Office</vt:lpstr>
      <vt:lpstr>16_Тема Office</vt:lpstr>
      <vt:lpstr>17_Тема Office</vt:lpstr>
      <vt:lpstr>18_Тема Office</vt:lpstr>
      <vt:lpstr>19_Тема Office</vt:lpstr>
      <vt:lpstr>Институт  русского языка как иностранного  РГПУ им. А.И. Герцена    Русские числительные  в иностранной аудитории                                                                                                         старший преподаватель                                                               кафедры интенсивного                                              обучения РКИ                                           Аладышкина                                                                 Людмила Владимировна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Таблицы числительных </vt:lpstr>
      <vt:lpstr>Презентация PowerPoint</vt:lpstr>
      <vt:lpstr>             Некоторые практические задания на запоминание  числительных 1. Номера телефонов: разные варианты игр 2. Цены на разные товары, скидки, курсы валют 3. Номера страниц и упражнений (позже – порядковые числительные) 4. Статистическая информация, новости 5.Рассказ о себе/друге в цифрах 6.Автомобильные номера (игры) 7.Рецепты, прогноз погоды, расписание уроков 8.Объявления (в т.ч. составление собственных) 9. Время 10. Головоломки, игры («Задумай число» и др.) 11. «Уроки математики»  ©Людмила Владимировна Аладышкина      </vt:lpstr>
      <vt:lpstr>Презентация PowerPoint</vt:lpstr>
      <vt:lpstr>Презентация PowerPoint</vt:lpstr>
      <vt:lpstr>Презентация PowerPoint</vt:lpstr>
      <vt:lpstr>Презентация PowerPoint</vt:lpstr>
      <vt:lpstr>Чанты для запоминания числительных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Дробные числительные</vt:lpstr>
      <vt:lpstr>Собирательные числительные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Факультет русского языка как иностранного  РГПУ им. А.И. Герцена    Феминитивы со значением профессий на уроках РКИ                                                                                                         старший преподаватель                                                               кафедры интенсивного                                              обучения РКИ                                           Аладышкина                                                                 Людмила Владимировна    </dc:title>
  <dc:creator>Домашний</dc:creator>
  <cp:lastModifiedBy>RePack by Diakov</cp:lastModifiedBy>
  <cp:revision>59</cp:revision>
  <dcterms:created xsi:type="dcterms:W3CDTF">2020-06-18T12:45:34Z</dcterms:created>
  <dcterms:modified xsi:type="dcterms:W3CDTF">2022-11-11T11:15:16Z</dcterms:modified>
</cp:coreProperties>
</file>