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61F0073-21F1-48D5-A7D4-4CBA3FA1FC61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28F7182-1C4B-4D8F-B725-689C52DB303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МЕТОДИКА ФОРМИРОВАНИЯ УМЕНИЙ ПРИ ОБУЧЕНИИ БИОЛОГИИ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920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12845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Этапы формирования </a:t>
            </a:r>
            <a:r>
              <a:rPr lang="ru-RU" sz="2400" b="1" dirty="0" smtClean="0"/>
              <a:t>умений</a:t>
            </a:r>
          </a:p>
          <a:p>
            <a:r>
              <a:rPr lang="ru-RU" sz="2400" dirty="0" smtClean="0"/>
              <a:t>Процесс </a:t>
            </a:r>
            <a:r>
              <a:rPr lang="ru-RU" sz="2400" dirty="0"/>
              <a:t>формирования умений в учебно-воспитательном процессе по экологии – процесс сложный и длительный. Он включает  в себя этапы: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/>
              <a:t>введение в прием (постановка цели овладения умением, мотивация</a:t>
            </a:r>
            <a:r>
              <a:rPr lang="ru-RU" sz="2400" dirty="0" smtClean="0"/>
              <a:t>);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ознакомление  </a:t>
            </a:r>
            <a:r>
              <a:rPr lang="ru-RU" sz="2400" dirty="0"/>
              <a:t>учащихся с составом умения (действиями, входящими в состав умения) в форме правила или </a:t>
            </a:r>
            <a:r>
              <a:rPr lang="ru-RU" sz="2400" dirty="0" smtClean="0"/>
              <a:t>инструкции;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демонстрация </a:t>
            </a:r>
            <a:r>
              <a:rPr lang="ru-RU" sz="2400" dirty="0"/>
              <a:t>образца выполнения умения (показ учителем образца выполнения умения, предупреждение о возможных ошибках</a:t>
            </a:r>
            <a:r>
              <a:rPr lang="ru-RU" sz="2400" dirty="0" smtClean="0"/>
              <a:t>);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закрепление </a:t>
            </a:r>
            <a:r>
              <a:rPr lang="ru-RU" sz="2400" dirty="0"/>
              <a:t>посредством выполнения умения  (тренировочные упражнения). </a:t>
            </a:r>
          </a:p>
        </p:txBody>
      </p:sp>
    </p:spTree>
    <p:extLst>
      <p:ext uri="{BB962C8B-B14F-4D97-AF65-F5344CB8AC3E}">
        <p14:creationId xmlns:p14="http://schemas.microsoft.com/office/powerpoint/2010/main" val="2896720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Чтобы учащиеся успешно овладели умением, они должны знать, из каких действий складываются данное умение. </a:t>
            </a:r>
            <a:endParaRPr lang="ru-RU" sz="2000" dirty="0" smtClean="0"/>
          </a:p>
          <a:p>
            <a:r>
              <a:rPr lang="ru-RU" sz="2000" dirty="0" smtClean="0"/>
              <a:t>Поэтому </a:t>
            </a:r>
            <a:r>
              <a:rPr lang="ru-RU" sz="2000" dirty="0"/>
              <a:t>учителю важно вначале самому проанализировать структуру умения, четко определить, из каких элементов (операций) оно складывается; какова последовательность  этих элементов.  </a:t>
            </a:r>
            <a:endParaRPr lang="ru-RU" sz="2000" dirty="0" smtClean="0"/>
          </a:p>
          <a:p>
            <a:r>
              <a:rPr lang="ru-RU" sz="2000" i="1" dirty="0" smtClean="0"/>
              <a:t>Например</a:t>
            </a:r>
            <a:r>
              <a:rPr lang="ru-RU" sz="2000" i="1" dirty="0"/>
              <a:t>,</a:t>
            </a:r>
            <a:r>
              <a:rPr lang="ru-RU" sz="2000" dirty="0"/>
              <a:t> </a:t>
            </a:r>
            <a:r>
              <a:rPr lang="ru-RU" sz="2000" b="1" dirty="0"/>
              <a:t>умение наблюдать</a:t>
            </a:r>
            <a:r>
              <a:rPr lang="ru-RU" sz="2000" dirty="0"/>
              <a:t> состоит из следующих действий: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осознание </a:t>
            </a:r>
            <a:r>
              <a:rPr lang="ru-RU" sz="2000" dirty="0"/>
              <a:t>цели наблюдения (по заданию);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рассмотрение </a:t>
            </a:r>
            <a:r>
              <a:rPr lang="ru-RU" sz="2000" dirty="0"/>
              <a:t>предмета или явления; </a:t>
            </a:r>
            <a:r>
              <a:rPr lang="ru-RU" sz="2000" dirty="0" smtClean="0"/>
              <a:t>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выбор </a:t>
            </a:r>
            <a:r>
              <a:rPr lang="ru-RU" sz="2000" dirty="0"/>
              <a:t>признаков предмета в соответствии с целью задания;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рассмотрение </a:t>
            </a:r>
            <a:r>
              <a:rPr lang="ru-RU" sz="2000" dirty="0"/>
              <a:t>признаков;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проверка </a:t>
            </a:r>
            <a:r>
              <a:rPr lang="ru-RU" sz="2000" dirty="0"/>
              <a:t>соответствия результата работы поставленной цели (заданию);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формулирование </a:t>
            </a:r>
            <a:r>
              <a:rPr lang="ru-RU" sz="2000" dirty="0"/>
              <a:t>вывода о сущности наблюдаемого явления.</a:t>
            </a:r>
          </a:p>
        </p:txBody>
      </p:sp>
    </p:spTree>
    <p:extLst>
      <p:ext uri="{BB962C8B-B14F-4D97-AF65-F5344CB8AC3E}">
        <p14:creationId xmlns:p14="http://schemas.microsoft.com/office/powerpoint/2010/main" val="2847083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42493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Успех формирования умений достигается при соблюдении следующих условий</a:t>
            </a:r>
            <a:r>
              <a:rPr lang="ru-RU" sz="2000" dirty="0"/>
              <a:t>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мотивационная основа </a:t>
            </a:r>
            <a:r>
              <a:rPr lang="ru-RU" sz="2000" dirty="0"/>
              <a:t>действия, </a:t>
            </a:r>
            <a:r>
              <a:rPr lang="ru-RU" sz="2000" dirty="0" smtClean="0"/>
              <a:t>позитивный настрой </a:t>
            </a:r>
            <a:r>
              <a:rPr lang="ru-RU" sz="2000" dirty="0"/>
              <a:t>учащихся на необходимость выполнения определенных действий в процессе выполнения учебного </a:t>
            </a:r>
            <a:r>
              <a:rPr lang="ru-RU" sz="2000" dirty="0" smtClean="0"/>
              <a:t>задания;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четкость </a:t>
            </a:r>
            <a:r>
              <a:rPr lang="ru-RU" sz="2000" dirty="0"/>
              <a:t>и </a:t>
            </a:r>
            <a:r>
              <a:rPr lang="ru-RU" sz="2000" dirty="0" smtClean="0"/>
              <a:t>доступность </a:t>
            </a:r>
            <a:r>
              <a:rPr lang="ru-RU" sz="2000" dirty="0"/>
              <a:t>изложения цели и задач, которые учащиеся должны решить в ходе учебной </a:t>
            </a:r>
            <a:r>
              <a:rPr lang="ru-RU" sz="2000" dirty="0" smtClean="0"/>
              <a:t>деятельности;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полнота </a:t>
            </a:r>
            <a:r>
              <a:rPr lang="ru-RU" sz="2000" dirty="0"/>
              <a:t>и </a:t>
            </a:r>
            <a:r>
              <a:rPr lang="ru-RU" sz="2000" dirty="0" smtClean="0"/>
              <a:t>ясность </a:t>
            </a:r>
            <a:r>
              <a:rPr lang="ru-RU" sz="2000" dirty="0"/>
              <a:t>представления структуры формируемого умения; </a:t>
            </a:r>
            <a:endParaRPr lang="ru-RU" sz="20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показ </a:t>
            </a:r>
            <a:r>
              <a:rPr lang="ru-RU" sz="2000" dirty="0"/>
              <a:t>способов выполнения деятельности, </a:t>
            </a:r>
            <a:r>
              <a:rPr lang="ru-RU" sz="2000" dirty="0" smtClean="0"/>
              <a:t>определение наиболее </a:t>
            </a:r>
            <a:r>
              <a:rPr lang="ru-RU" sz="2000" dirty="0"/>
              <a:t>рациональной последовательности выполнения операций, из которых складывается действие – построение модели (алгоритма действия</a:t>
            </a:r>
            <a:r>
              <a:rPr lang="ru-RU" sz="2000" dirty="0" smtClean="0"/>
              <a:t>);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организация </a:t>
            </a:r>
            <a:r>
              <a:rPr lang="ru-RU" sz="2000" dirty="0"/>
              <a:t>деятельности учащихся по овладению отдельными действиями или их совокупностью (приемом) с использованием системы </a:t>
            </a:r>
            <a:r>
              <a:rPr lang="ru-RU" sz="2000" dirty="0" smtClean="0"/>
              <a:t>заданий;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обучение </a:t>
            </a:r>
            <a:r>
              <a:rPr lang="ru-RU" sz="2000" dirty="0"/>
              <a:t>самоконтролю за выполнением данного </a:t>
            </a:r>
            <a:r>
              <a:rPr lang="ru-RU" sz="2000" dirty="0" smtClean="0"/>
              <a:t>действия;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применение </a:t>
            </a:r>
            <a:r>
              <a:rPr lang="ru-RU" sz="2000" dirty="0"/>
              <a:t>умения выполнять данное действие в более сложных видах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845344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К. К. Платонов выделил пять этапов развития профессиональных умений </a:t>
            </a:r>
            <a:r>
              <a:rPr lang="ru-RU" sz="2000" dirty="0" smtClean="0"/>
              <a:t>:</a:t>
            </a:r>
            <a:endParaRPr lang="ru-RU" sz="2000" dirty="0"/>
          </a:p>
          <a:p>
            <a:pPr lvl="0"/>
            <a:r>
              <a:rPr lang="ru-RU" sz="2000" b="1" i="1" dirty="0"/>
              <a:t>Первоначальное умение </a:t>
            </a:r>
            <a:r>
              <a:rPr lang="ru-RU" sz="2000" dirty="0"/>
              <a:t>– это осознание цели действия и поиск способов его выполнения, опирающихся на ранее приобретенные знания и навыки (обычно бытовые) знания и навыки; деятельность выполняется путем проб и ошибок.</a:t>
            </a:r>
            <a:endParaRPr lang="ru-RU" sz="2000" u="none" strike="noStrike" dirty="0" smtClean="0">
              <a:effectLst/>
            </a:endParaRPr>
          </a:p>
          <a:p>
            <a:pPr lvl="0"/>
            <a:r>
              <a:rPr lang="ru-RU" sz="2000" b="1" i="1" dirty="0"/>
              <a:t>Недостаточно умелая деятельность</a:t>
            </a:r>
            <a:r>
              <a:rPr lang="ru-RU" sz="2000" dirty="0"/>
              <a:t>. Этому этапу соответствует знания о способах выполнения действия и использование ранее приобретенных, не специфических для данной деятельности навыков.</a:t>
            </a:r>
            <a:endParaRPr lang="ru-RU" sz="2000" u="none" strike="noStrike" dirty="0" smtClean="0">
              <a:effectLst/>
            </a:endParaRPr>
          </a:p>
          <a:p>
            <a:pPr lvl="0"/>
            <a:r>
              <a:rPr lang="ru-RU" sz="2000" b="1" dirty="0"/>
              <a:t>Отдельные общие умения. </a:t>
            </a:r>
            <a:r>
              <a:rPr lang="ru-RU" sz="2000" dirty="0"/>
              <a:t>Это ряд отдельных высокоразвитых, но узких умений, необходимые в различных видах деятельности (например, умение планировать свою деятельность, организаторские умения и т.п.).</a:t>
            </a:r>
            <a:endParaRPr lang="ru-RU" sz="2000" u="none" strike="noStrike" dirty="0" smtClean="0">
              <a:effectLst/>
            </a:endParaRPr>
          </a:p>
          <a:p>
            <a:pPr lvl="0"/>
            <a:r>
              <a:rPr lang="ru-RU" sz="2000" b="1" i="1" dirty="0"/>
              <a:t>Высокоразвитое умение. </a:t>
            </a:r>
            <a:r>
              <a:rPr lang="ru-RU" sz="2000" dirty="0"/>
              <a:t>На этом этапе происходит творческое использование знаний и навыков данной деятельности; осознание не только цели, но и мотивов выбора, способов ее достижения.</a:t>
            </a:r>
            <a:endParaRPr lang="ru-RU" sz="2000" u="none" strike="noStrike" dirty="0" smtClean="0">
              <a:effectLst/>
            </a:endParaRPr>
          </a:p>
          <a:p>
            <a:pPr lvl="0"/>
            <a:r>
              <a:rPr lang="ru-RU" sz="2000" b="1" i="1" dirty="0"/>
              <a:t>Мастерство</a:t>
            </a:r>
            <a:r>
              <a:rPr lang="ru-RU" sz="2000" dirty="0"/>
              <a:t>. На данном этапе осуществляется надежное творческое использование различных умений.</a:t>
            </a:r>
            <a:endParaRPr lang="ru-RU" sz="20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988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92831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Важный компонент </a:t>
            </a:r>
            <a:r>
              <a:rPr lang="ru-RU" sz="2800" dirty="0"/>
              <a:t>содержания </a:t>
            </a:r>
            <a:r>
              <a:rPr lang="ru-RU" sz="2800" dirty="0" smtClean="0"/>
              <a:t>школьного предмета «биология»  - </a:t>
            </a:r>
            <a:r>
              <a:rPr lang="ru-RU" sz="2800" i="1" dirty="0" err="1" smtClean="0"/>
              <a:t>деятельностный</a:t>
            </a:r>
            <a:r>
              <a:rPr lang="ru-RU" sz="2800" i="1" dirty="0" smtClean="0"/>
              <a:t> </a:t>
            </a:r>
            <a:r>
              <a:rPr lang="ru-RU" sz="2800" i="1" dirty="0"/>
              <a:t>компонент</a:t>
            </a:r>
            <a:r>
              <a:rPr lang="ru-RU" sz="2800" dirty="0"/>
              <a:t>, представляющий собой систему видов </a:t>
            </a:r>
            <a:r>
              <a:rPr lang="ru-RU" sz="2800" dirty="0" smtClean="0"/>
              <a:t>деятельности.</a:t>
            </a:r>
          </a:p>
          <a:p>
            <a:pPr algn="just"/>
            <a:r>
              <a:rPr lang="ru-RU" sz="2800" dirty="0" smtClean="0"/>
              <a:t>Единого определения понятия «умение» в педагогике и психологии нет, так как невозможно отнести «умение» чисто к педагогическим или чисто психологическим терминам. 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3442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Для анализа понятия </a:t>
            </a:r>
            <a:r>
              <a:rPr lang="ru-RU" sz="2800" b="1" dirty="0" smtClean="0"/>
              <a:t>«умение» </a:t>
            </a:r>
            <a:r>
              <a:rPr lang="ru-RU" sz="2800" dirty="0" smtClean="0"/>
              <a:t>следует обратиться к </a:t>
            </a:r>
            <a:r>
              <a:rPr lang="ru-RU" sz="2800" i="1" dirty="0" smtClean="0"/>
              <a:t>личностному и </a:t>
            </a:r>
            <a:r>
              <a:rPr lang="ru-RU" sz="2800" i="1" dirty="0" err="1" smtClean="0"/>
              <a:t>деятельностному</a:t>
            </a:r>
            <a:r>
              <a:rPr lang="ru-RU" sz="2800" i="1" dirty="0" smtClean="0"/>
              <a:t> подходу</a:t>
            </a:r>
            <a:r>
              <a:rPr lang="ru-RU" sz="2800" dirty="0" smtClean="0"/>
              <a:t>. </a:t>
            </a:r>
          </a:p>
          <a:p>
            <a:r>
              <a:rPr lang="ru-RU" sz="2800" i="1" dirty="0" err="1" smtClean="0"/>
              <a:t>Деятельностный</a:t>
            </a:r>
            <a:r>
              <a:rPr lang="ru-RU" sz="2800" i="1" dirty="0" smtClean="0"/>
              <a:t> подход</a:t>
            </a:r>
            <a:r>
              <a:rPr lang="ru-RU" sz="2800" dirty="0" smtClean="0"/>
              <a:t>: </a:t>
            </a:r>
            <a:r>
              <a:rPr lang="ru-RU" sz="2800" b="1" dirty="0" smtClean="0"/>
              <a:t>умение</a:t>
            </a:r>
            <a:r>
              <a:rPr lang="ru-RU" sz="2800" dirty="0" smtClean="0"/>
              <a:t>  - есть </a:t>
            </a:r>
            <a:r>
              <a:rPr lang="ru-RU" sz="2800" dirty="0"/>
              <a:t>знание в действии, т. е. умение – это качество и способ деятельности (Б. А. </a:t>
            </a:r>
            <a:r>
              <a:rPr lang="ru-RU" sz="2800" dirty="0" err="1"/>
              <a:t>Ашмарин</a:t>
            </a:r>
            <a:r>
              <a:rPr lang="ru-RU" sz="2800" dirty="0"/>
              <a:t>, Е. И. Бойко, Е. П. Ильин, Б. Ф. Ломов, П. А. </a:t>
            </a:r>
            <a:r>
              <a:rPr lang="ru-RU" sz="2800" dirty="0" err="1"/>
              <a:t>Рудик</a:t>
            </a:r>
            <a:r>
              <a:rPr lang="ru-RU" sz="2800" dirty="0"/>
              <a:t>).</a:t>
            </a:r>
          </a:p>
          <a:p>
            <a:r>
              <a:rPr lang="ru-RU" sz="2800" i="1" dirty="0"/>
              <a:t>Личностный </a:t>
            </a:r>
            <a:r>
              <a:rPr lang="ru-RU" sz="2800" i="1" dirty="0" smtClean="0"/>
              <a:t>подход: </a:t>
            </a:r>
            <a:r>
              <a:rPr lang="ru-RU" sz="2800" b="1" dirty="0" smtClean="0"/>
              <a:t>умение</a:t>
            </a:r>
            <a:r>
              <a:rPr lang="ru-RU" sz="2800" dirty="0" smtClean="0"/>
              <a:t>  - личностное </a:t>
            </a:r>
            <a:r>
              <a:rPr lang="ru-RU" sz="2800" dirty="0"/>
              <a:t>свойство, </a:t>
            </a:r>
            <a:r>
              <a:rPr lang="ru-RU" sz="2800" dirty="0" smtClean="0"/>
              <a:t>способность </a:t>
            </a:r>
            <a:r>
              <a:rPr lang="ru-RU" sz="2800" dirty="0"/>
              <a:t>достичь осознанной цели (В. П. </a:t>
            </a:r>
            <a:r>
              <a:rPr lang="ru-RU" sz="2800" dirty="0" err="1"/>
              <a:t>Дудьев</a:t>
            </a:r>
            <a:r>
              <a:rPr lang="ru-RU" sz="2800" dirty="0"/>
              <a:t>, С. Ю. Головин).</a:t>
            </a:r>
          </a:p>
        </p:txBody>
      </p:sp>
    </p:spTree>
    <p:extLst>
      <p:ext uri="{BB962C8B-B14F-4D97-AF65-F5344CB8AC3E}">
        <p14:creationId xmlns:p14="http://schemas.microsoft.com/office/powerpoint/2010/main" val="258683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806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Согласно психологическому словарю А. В. Петровского, М. Г. </a:t>
            </a:r>
            <a:r>
              <a:rPr lang="ru-RU" sz="2400" dirty="0" err="1"/>
              <a:t>Ярошевского</a:t>
            </a:r>
            <a:r>
              <a:rPr lang="ru-RU" sz="2400" dirty="0"/>
              <a:t>: «</a:t>
            </a:r>
            <a:r>
              <a:rPr lang="ru-RU" sz="2400" b="1" dirty="0"/>
              <a:t>Умение </a:t>
            </a:r>
            <a:r>
              <a:rPr lang="ru-RU" sz="2400" dirty="0"/>
              <a:t>– освоенный субъектом способ выполнения действия, обеспечиваемый совокупностью приобретенных знаний и навыков. </a:t>
            </a:r>
            <a:endParaRPr lang="ru-RU" sz="2400" dirty="0" smtClean="0"/>
          </a:p>
          <a:p>
            <a:r>
              <a:rPr lang="ru-RU" sz="2400" b="1" dirty="0" smtClean="0"/>
              <a:t>Умение</a:t>
            </a:r>
            <a:r>
              <a:rPr lang="ru-RU" sz="2400" dirty="0" smtClean="0"/>
              <a:t> </a:t>
            </a:r>
            <a:r>
              <a:rPr lang="ru-RU" sz="2400" dirty="0"/>
              <a:t>формируется путем упражнений и создает возможность выполнения действия не только в привычных, но и в изменившихся условиях» [А. В. Петровский 1998</a:t>
            </a:r>
            <a:r>
              <a:rPr lang="ru-RU" sz="2400" dirty="0" smtClean="0"/>
              <a:t>].</a:t>
            </a:r>
          </a:p>
          <a:p>
            <a:endParaRPr lang="ru-RU" sz="2400" dirty="0" smtClean="0"/>
          </a:p>
          <a:p>
            <a:r>
              <a:rPr lang="ru-RU" sz="2400" dirty="0" smtClean="0"/>
              <a:t>Обобщенно: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Умение </a:t>
            </a:r>
            <a:r>
              <a:rPr lang="ru-RU" sz="2400" dirty="0" smtClean="0">
                <a:solidFill>
                  <a:srgbClr val="FF0000"/>
                </a:solidFill>
              </a:rPr>
              <a:t>–способность </a:t>
            </a:r>
            <a:r>
              <a:rPr lang="ru-RU" sz="2400" dirty="0">
                <a:solidFill>
                  <a:srgbClr val="FF0000"/>
                </a:solidFill>
              </a:rPr>
              <a:t>к владению сложной системой психических и практических действий, на основе имеющихся у учащегося знаний и навыков.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5196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836712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Умение</a:t>
            </a:r>
            <a:r>
              <a:rPr lang="ru-RU" sz="2400" dirty="0"/>
              <a:t> можно рассматривать как фиксированные в личном опыте учащихся социально значимые способы деятельности.</a:t>
            </a:r>
            <a:r>
              <a:rPr lang="ru-RU" sz="2400" i="1" dirty="0"/>
              <a:t> </a:t>
            </a:r>
            <a:endParaRPr lang="ru-RU" sz="2400" i="1" dirty="0" smtClean="0"/>
          </a:p>
          <a:p>
            <a:r>
              <a:rPr lang="ru-RU" sz="2400" dirty="0" smtClean="0"/>
              <a:t>От </a:t>
            </a:r>
            <a:r>
              <a:rPr lang="ru-RU" sz="2400" dirty="0"/>
              <a:t>уровня </a:t>
            </a:r>
            <a:r>
              <a:rPr lang="ru-RU" sz="2400" dirty="0" err="1"/>
              <a:t>сформированности</a:t>
            </a:r>
            <a:r>
              <a:rPr lang="ru-RU" sz="2400" dirty="0"/>
              <a:t> умений учащихся </a:t>
            </a:r>
            <a:r>
              <a:rPr lang="ru-RU" sz="2400" dirty="0" smtClean="0"/>
              <a:t>зависят: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/>
              <a:t>обучаемость </a:t>
            </a:r>
            <a:r>
              <a:rPr lang="ru-RU" sz="2400" dirty="0"/>
              <a:t>детей,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/>
              <a:t>темпы </a:t>
            </a:r>
            <a:r>
              <a:rPr lang="ru-RU" sz="2400" dirty="0"/>
              <a:t>переработки и усвоения </a:t>
            </a:r>
            <a:r>
              <a:rPr lang="ru-RU" sz="2400" dirty="0" smtClean="0"/>
              <a:t>научной информации,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/>
              <a:t>качество </a:t>
            </a:r>
            <a:r>
              <a:rPr lang="ru-RU" sz="2400" dirty="0"/>
              <a:t>обучения в школе</a:t>
            </a:r>
            <a:r>
              <a:rPr lang="ru-RU" sz="2400" dirty="0" smtClean="0"/>
              <a:t>.</a:t>
            </a:r>
          </a:p>
          <a:p>
            <a:r>
              <a:rPr lang="ru-RU" sz="2400" b="1" dirty="0"/>
              <a:t>Навык </a:t>
            </a:r>
            <a:r>
              <a:rPr lang="ru-RU" sz="2400" dirty="0"/>
              <a:t>– это автоматизированное умение. </a:t>
            </a:r>
            <a:r>
              <a:rPr lang="ru-RU" sz="2400" b="1" dirty="0"/>
              <a:t>Навык</a:t>
            </a:r>
            <a:r>
              <a:rPr lang="ru-RU" sz="2400" dirty="0"/>
              <a:t> </a:t>
            </a:r>
            <a:r>
              <a:rPr lang="ru-RU" sz="2400" dirty="0" smtClean="0"/>
              <a:t> - точная</a:t>
            </a:r>
            <a:r>
              <a:rPr lang="ru-RU" sz="2400" dirty="0"/>
              <a:t>, безошибочно выполняемая деятельность, которая в силу многократного повторения становится автоматизированной.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9396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044" y="620688"/>
            <a:ext cx="79208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Классификация умений</a:t>
            </a:r>
            <a:r>
              <a:rPr lang="ru-RU" sz="2000" b="1" dirty="0"/>
              <a:t>:</a:t>
            </a:r>
          </a:p>
          <a:p>
            <a:pPr lvl="0"/>
            <a:r>
              <a:rPr lang="ru-RU" sz="2000" b="1" i="1" dirty="0"/>
              <a:t>По характеру деятельности учащихся (предметной или интеллектуальной): </a:t>
            </a:r>
            <a:endParaRPr lang="ru-RU" sz="2000" b="1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ru-RU" sz="2000" dirty="0"/>
              <a:t>интеллектуальные умения;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ru-RU" sz="2000" dirty="0"/>
              <a:t>практические умения. </a:t>
            </a:r>
          </a:p>
          <a:p>
            <a:endParaRPr lang="ru-RU" sz="2000" dirty="0" smtClean="0"/>
          </a:p>
          <a:p>
            <a:r>
              <a:rPr lang="ru-RU" sz="2000" b="1" i="1" dirty="0" smtClean="0"/>
              <a:t>Умения</a:t>
            </a:r>
            <a:r>
              <a:rPr lang="ru-RU" sz="2000" b="1" i="1" dirty="0"/>
              <a:t>, связанные с мыслительной деятельностью, называют интеллектуальными</a:t>
            </a:r>
            <a:r>
              <a:rPr lang="ru-RU" sz="2000" dirty="0"/>
              <a:t>. К ним </a:t>
            </a:r>
            <a:r>
              <a:rPr lang="ru-RU" sz="2000" dirty="0" smtClean="0"/>
              <a:t>относят умения: анализировать</a:t>
            </a:r>
            <a:r>
              <a:rPr lang="ru-RU" sz="2000" dirty="0"/>
              <a:t>,  сравнивать, обобщать, классифицировать, </a:t>
            </a:r>
            <a:r>
              <a:rPr lang="ru-RU" sz="2000" dirty="0" smtClean="0"/>
              <a:t>моделировать</a:t>
            </a:r>
            <a:r>
              <a:rPr lang="ru-RU" sz="2000" dirty="0"/>
              <a:t>, устанавливать причинно-следственные связи и отношения.</a:t>
            </a:r>
          </a:p>
          <a:p>
            <a:r>
              <a:rPr lang="ru-RU" sz="2000" b="1" i="1" dirty="0"/>
              <a:t>Умения, требующие выполнения физических действий, относят к практическим </a:t>
            </a:r>
            <a:r>
              <a:rPr lang="ru-RU" sz="2000" b="1" i="1" dirty="0" smtClean="0"/>
              <a:t>умениям: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умение </a:t>
            </a:r>
            <a:r>
              <a:rPr lang="ru-RU" sz="2000" dirty="0"/>
              <a:t>пользоваться </a:t>
            </a:r>
            <a:r>
              <a:rPr lang="ru-RU" sz="2000" dirty="0" smtClean="0"/>
              <a:t>оптическими приборами (лупой, микроскопом),изготавливать  микропрепараты и гербарии, </a:t>
            </a:r>
            <a:r>
              <a:rPr lang="ru-RU" sz="2000" dirty="0"/>
              <a:t>составлять и монтировать </a:t>
            </a:r>
            <a:r>
              <a:rPr lang="ru-RU" sz="2000" dirty="0" smtClean="0"/>
              <a:t>коллекции; определять органы растений, определять видовую принадлежность растений, животных и т.д.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1170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42493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/>
              <a:t>Классификация умений:</a:t>
            </a:r>
          </a:p>
          <a:p>
            <a:pPr lvl="0"/>
            <a:r>
              <a:rPr lang="ru-RU" sz="2000" b="1" i="1" dirty="0" smtClean="0"/>
              <a:t>По </a:t>
            </a:r>
            <a:r>
              <a:rPr lang="ru-RU" sz="2000" b="1" i="1" dirty="0"/>
              <a:t>характеру содержания умения: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методологические;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биологические,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/>
              <a:t>химические,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/>
              <a:t>м</a:t>
            </a:r>
            <a:r>
              <a:rPr lang="ru-RU" sz="2000" dirty="0" smtClean="0"/>
              <a:t>атематические.</a:t>
            </a:r>
            <a:endParaRPr lang="ru-RU" sz="2000" dirty="0"/>
          </a:p>
          <a:p>
            <a:pPr lvl="0"/>
            <a:r>
              <a:rPr lang="ru-RU" sz="2000" b="1" i="1" dirty="0"/>
              <a:t>По характеру познавательной деятельности учащихся:</a:t>
            </a:r>
            <a:endParaRPr lang="ru-RU" sz="2000" b="1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общеучебные</a:t>
            </a:r>
            <a:r>
              <a:rPr lang="ru-RU" sz="2000" dirty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/>
              <a:t>исследовательские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b="1" i="1" dirty="0" err="1" smtClean="0"/>
              <a:t>Общеучебные</a:t>
            </a:r>
            <a:r>
              <a:rPr lang="ru-RU" sz="2000" b="1" i="1" dirty="0" smtClean="0"/>
              <a:t> умения</a:t>
            </a:r>
            <a:r>
              <a:rPr lang="ru-RU" sz="2000" dirty="0" smtClean="0"/>
              <a:t>: работать </a:t>
            </a:r>
            <a:r>
              <a:rPr lang="ru-RU" sz="2000" dirty="0"/>
              <a:t>с учебной и справочной литературой, </a:t>
            </a:r>
            <a:r>
              <a:rPr lang="ru-RU" sz="2000" dirty="0" smtClean="0"/>
              <a:t>составлять </a:t>
            </a:r>
            <a:r>
              <a:rPr lang="ru-RU" sz="2000" dirty="0"/>
              <a:t>план ответа, план параграфа, рассказа или лекции, ставить и проводить  демонстрационные опыты, проводить наблюдения, анализировать текст, таблицу, рисунок и на этой основе формулировать выводы. </a:t>
            </a:r>
          </a:p>
          <a:p>
            <a:r>
              <a:rPr lang="ru-RU" sz="2000" b="1" i="1" dirty="0"/>
              <a:t>Исследовательские </a:t>
            </a:r>
            <a:r>
              <a:rPr lang="ru-RU" sz="2000" b="1" i="1" dirty="0" smtClean="0"/>
              <a:t>умения:</a:t>
            </a:r>
            <a:r>
              <a:rPr lang="ru-RU" sz="2000" dirty="0" smtClean="0"/>
              <a:t> формулировать </a:t>
            </a:r>
            <a:r>
              <a:rPr lang="ru-RU" sz="2000" dirty="0"/>
              <a:t>проблему исследования, определять цели, гипотезу,  этапы и задачи исследования,  самостоятельно моделировать, ставить эксперимент и на его основе получать новые </a:t>
            </a:r>
            <a:r>
              <a:rPr lang="ru-RU" sz="2000" dirty="0" smtClean="0"/>
              <a:t>знания.</a:t>
            </a:r>
            <a:endParaRPr lang="ru-RU" sz="2000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4009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692697"/>
            <a:ext cx="79208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Характеристика основных видов деятельности </a:t>
            </a:r>
            <a:r>
              <a:rPr lang="ru-RU" sz="2000" b="1" dirty="0" smtClean="0"/>
              <a:t>учащихся (подраздел «Растения):</a:t>
            </a:r>
          </a:p>
          <a:p>
            <a:r>
              <a:rPr lang="ru-RU" sz="2000" dirty="0"/>
              <a:t>Объяснять значение растений в природе и жизни людей. Понимать роль биологии в практической деятельности человека.</a:t>
            </a:r>
          </a:p>
          <a:p>
            <a:r>
              <a:rPr lang="ru-RU" sz="2000" dirty="0"/>
              <a:t>Соблюдать правила работы в кабинете </a:t>
            </a:r>
            <a:r>
              <a:rPr lang="ru-RU" sz="2000" dirty="0" smtClean="0"/>
              <a:t>биологии.</a:t>
            </a:r>
          </a:p>
          <a:p>
            <a:r>
              <a:rPr lang="ru-RU" sz="2000" dirty="0"/>
              <a:t>Изготавливать гербарии растений и составлять паспорт растений.</a:t>
            </a:r>
          </a:p>
          <a:p>
            <a:r>
              <a:rPr lang="ru-RU" sz="2000" dirty="0"/>
              <a:t>Проводить фенологические наблюдения за растениями.</a:t>
            </a:r>
          </a:p>
          <a:p>
            <a:r>
              <a:rPr lang="ru-RU" sz="2000" dirty="0"/>
              <a:t>Называть жизненные формы растений. </a:t>
            </a:r>
            <a:endParaRPr lang="ru-RU" sz="2000" dirty="0" smtClean="0"/>
          </a:p>
          <a:p>
            <a:r>
              <a:rPr lang="ru-RU" sz="2000" dirty="0" smtClean="0"/>
              <a:t>Характеризовать </a:t>
            </a:r>
            <a:r>
              <a:rPr lang="ru-RU" sz="2000" dirty="0"/>
              <a:t>роль дикорастущих и культурных растений в жизни </a:t>
            </a:r>
            <a:r>
              <a:rPr lang="ru-RU" sz="2000" dirty="0" smtClean="0"/>
              <a:t>человека.</a:t>
            </a:r>
          </a:p>
          <a:p>
            <a:r>
              <a:rPr lang="ru-RU" sz="2000" dirty="0"/>
              <a:t>Освоить правила работы с лупой и микроскопом.</a:t>
            </a:r>
          </a:p>
          <a:p>
            <a:r>
              <a:rPr lang="ru-RU" sz="2000" dirty="0"/>
              <a:t>Готовить микропрепарат кожицы лука.</a:t>
            </a:r>
          </a:p>
          <a:p>
            <a:r>
              <a:rPr lang="ru-RU" sz="2000" dirty="0"/>
              <a:t>Рассматривать микропрепараты под микроскопом. </a:t>
            </a:r>
          </a:p>
          <a:p>
            <a:r>
              <a:rPr lang="ru-RU" sz="2000" dirty="0"/>
              <a:t>Характеризовать строение растительной клетки (на уровне световой микроскопии).</a:t>
            </a:r>
          </a:p>
          <a:p>
            <a:r>
              <a:rPr lang="ru-RU" sz="2000" dirty="0"/>
              <a:t>Объяснять основные процессы жизнедеятельности </a:t>
            </a:r>
            <a:r>
              <a:rPr lang="ru-RU" sz="2000" dirty="0" smtClean="0"/>
              <a:t>клетки.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3223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Характеристика основных видов деятельности учащихся (подраздел «Растения):</a:t>
            </a:r>
            <a:endParaRPr lang="ru-RU" sz="2000" dirty="0" smtClean="0"/>
          </a:p>
          <a:p>
            <a:r>
              <a:rPr lang="ru-RU" sz="2000" dirty="0" smtClean="0"/>
              <a:t>Изучать </a:t>
            </a:r>
            <a:r>
              <a:rPr lang="ru-RU" sz="2000" dirty="0"/>
              <a:t>строение семени. </a:t>
            </a:r>
          </a:p>
          <a:p>
            <a:r>
              <a:rPr lang="ru-RU" sz="2000" dirty="0"/>
              <a:t>Сравнивать строение семян однодольных и двудольных растений.</a:t>
            </a:r>
          </a:p>
          <a:p>
            <a:r>
              <a:rPr lang="ru-RU" sz="2000" dirty="0"/>
              <a:t>Объяснять основные процессы жизнедеятельности семян.</a:t>
            </a:r>
          </a:p>
          <a:p>
            <a:r>
              <a:rPr lang="ru-RU" sz="2000" dirty="0"/>
              <a:t>Планировать и проводить опыты.</a:t>
            </a:r>
          </a:p>
          <a:p>
            <a:r>
              <a:rPr lang="ru-RU" sz="2000" dirty="0"/>
              <a:t>Проводить простые биологические эксперименты по выявлению условий прорастания семян, влиянию условий среды на рост и развитие растений.</a:t>
            </a:r>
          </a:p>
          <a:p>
            <a:r>
              <a:rPr lang="ru-RU" sz="2000" dirty="0"/>
              <a:t>Фиксировать результаты опыта, анализировать, рассуждать, делать выводы и </a:t>
            </a:r>
            <a:r>
              <a:rPr lang="ru-RU" sz="2000" dirty="0" smtClean="0"/>
              <a:t>обобщения.</a:t>
            </a:r>
          </a:p>
          <a:p>
            <a:r>
              <a:rPr lang="ru-RU" sz="2000" dirty="0"/>
              <a:t>Выявлять связь строения корня с выполняемыми функциями. Обосновывать связь строения тканей корня с их функциями. Сравнивать виды корней и типы корневых систем и различать их на гербарных образцах, раздаточном материале и изображении на таблицах. Объяснять значение корня для жизнедеятельности растительного организма. </a:t>
            </a:r>
          </a:p>
          <a:p>
            <a:r>
              <a:rPr lang="ru-RU" sz="2000" dirty="0"/>
              <a:t>Работать с гербариями, увеличительными приборами (лупой и микроскопом).</a:t>
            </a:r>
          </a:p>
          <a:p>
            <a:r>
              <a:rPr lang="ru-RU" sz="2000" dirty="0"/>
              <a:t>Давать определения биологическим понятиям и устанавливать связи между </a:t>
            </a:r>
            <a:r>
              <a:rPr lang="ru-RU" sz="2000" dirty="0" smtClean="0"/>
              <a:t>ними.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9239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122</TotalTime>
  <Words>1149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Verdana</vt:lpstr>
      <vt:lpstr>Wingdings</vt:lpstr>
      <vt:lpstr>Wingdings 2</vt:lpstr>
      <vt:lpstr>Аспект</vt:lpstr>
      <vt:lpstr>МЕТОДИКА ФОРМИРОВАНИЯ УМЕНИЙ ПРИ ОБУЧЕНИИ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Andreeva</dc:creator>
  <cp:lastModifiedBy>Наталья</cp:lastModifiedBy>
  <cp:revision>13</cp:revision>
  <dcterms:created xsi:type="dcterms:W3CDTF">2018-03-27T16:59:20Z</dcterms:created>
  <dcterms:modified xsi:type="dcterms:W3CDTF">2022-10-06T13:55:58Z</dcterms:modified>
</cp:coreProperties>
</file>