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3" r:id="rId2"/>
    <p:sldId id="284" r:id="rId3"/>
    <p:sldId id="285" r:id="rId4"/>
    <p:sldId id="286" r:id="rId5"/>
    <p:sldId id="287" r:id="rId6"/>
    <p:sldId id="267" r:id="rId7"/>
    <p:sldId id="268" r:id="rId8"/>
    <p:sldId id="282" r:id="rId9"/>
    <p:sldId id="269" r:id="rId10"/>
    <p:sldId id="270" r:id="rId11"/>
    <p:sldId id="271" r:id="rId12"/>
    <p:sldId id="272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575BBF4-1ADD-41F0-8AE5-7FDA2511BF6E}" type="datetimeFigureOut">
              <a:rPr lang="ru-RU" smtClean="0"/>
              <a:t>25.07.2020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DD5DDE0-BF82-4F70-9998-AD7CD90AC00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Visio33333333333333333333333333333311.vs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068" y="191661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Технология организации самостоятельной работы учащихся при обучении биологии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317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48139"/>
              </p:ext>
            </p:extLst>
          </p:nvPr>
        </p:nvGraphicFramePr>
        <p:xfrm>
          <a:off x="683568" y="374059"/>
          <a:ext cx="7560840" cy="6171946"/>
        </p:xfrm>
        <a:graphic>
          <a:graphicData uri="http://schemas.openxmlformats.org/drawingml/2006/table">
            <a:tbl>
              <a:tblPr firstRow="1" firstCol="1" bandRow="1"/>
              <a:tblGrid>
                <a:gridCol w="1694671"/>
                <a:gridCol w="5866169"/>
              </a:tblGrid>
              <a:tr h="936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Типы самостоятельной работы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99" marR="63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Примеры заданий к самостоятельной работе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99" marR="633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Поисковая (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исследовательская)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деятельность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99" marR="63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Подбор, изучение, анализ и конспектирование рекомендуемой литературы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Написание реферата-обзора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мини-исследования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объектами живой природы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представление результатов в виде отчета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Font typeface="Sylfaen"/>
                        <a:buChar char="-"/>
                        <a:tabLst>
                          <a:tab pos="389890" algn="l"/>
                          <a:tab pos="49911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Microsoft Sans Serif"/>
                          <a:cs typeface="Times New Roman"/>
                        </a:rPr>
                        <a:t>изучение биологического объекта по раздаточному </a:t>
                      </a:r>
                      <a:r>
                        <a:rPr lang="ru-RU" sz="2000" i="1" dirty="0" smtClean="0">
                          <a:effectLst/>
                          <a:latin typeface="Times New Roman"/>
                          <a:ea typeface="Microsoft Sans Serif"/>
                          <a:cs typeface="Times New Roman"/>
                        </a:rPr>
                        <a:t>материалу;</a:t>
                      </a:r>
                      <a:endParaRPr lang="ru-RU" sz="2000" i="1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Font typeface="Sylfaen"/>
                        <a:buChar char="-"/>
                        <a:tabLst>
                          <a:tab pos="389890" algn="l"/>
                          <a:tab pos="49911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Microsoft Sans Serif"/>
                          <a:cs typeface="Times New Roman"/>
                        </a:rPr>
                        <a:t>зарисовка, ведение дневника наблюдений;</a:t>
                      </a:r>
                      <a:endParaRPr lang="ru-RU" sz="2000" i="1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Font typeface="Sylfaen"/>
                        <a:buChar char="-"/>
                        <a:tabLst>
                          <a:tab pos="389890" algn="l"/>
                          <a:tab pos="49911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Microsoft Sans Serif"/>
                          <a:cs typeface="Times New Roman"/>
                        </a:rPr>
                        <a:t>подсчет, измерение, сравнение объектов;</a:t>
                      </a:r>
                      <a:endParaRPr lang="ru-RU" sz="2000" i="1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Font typeface="Sylfaen"/>
                        <a:buChar char="-"/>
                        <a:tabLst>
                          <a:tab pos="389890" algn="l"/>
                          <a:tab pos="49911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Microsoft Sans Serif"/>
                          <a:cs typeface="Times New Roman"/>
                        </a:rPr>
                        <a:t>постановка опытов в лабораторных условиях;</a:t>
                      </a:r>
                      <a:endParaRPr lang="ru-RU" sz="2000" i="1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Font typeface="Sylfaen"/>
                        <a:buChar char="-"/>
                        <a:tabLst>
                          <a:tab pos="389890" algn="l"/>
                          <a:tab pos="49911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Microsoft Sans Serif"/>
                          <a:cs typeface="Times New Roman"/>
                        </a:rPr>
                        <a:t>обработка природного материала: оформление коллекций, гербариев, составление отчета.</a:t>
                      </a:r>
                      <a:endParaRPr lang="ru-RU" sz="2000" i="1" dirty="0">
                        <a:effectLst/>
                        <a:latin typeface="Microsoft Sans Serif"/>
                        <a:ea typeface="Microsoft Sans Serif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доклада к учебно-исследовательской конференции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тезисов к стендовому докладу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в конкурсе учебно-исследовательских работ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99" marR="63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13278" y="0"/>
            <a:ext cx="92525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для самостоятельной работы учащихся при обучении биологии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60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020238"/>
              </p:ext>
            </p:extLst>
          </p:nvPr>
        </p:nvGraphicFramePr>
        <p:xfrm>
          <a:off x="251520" y="836712"/>
          <a:ext cx="8136904" cy="6164326"/>
        </p:xfrm>
        <a:graphic>
          <a:graphicData uri="http://schemas.openxmlformats.org/drawingml/2006/table">
            <a:tbl>
              <a:tblPr firstRow="1" firstCol="1" bandRow="1"/>
              <a:tblGrid>
                <a:gridCol w="2075169"/>
                <a:gridCol w="6061735"/>
              </a:tblGrid>
              <a:tr h="33843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Опережающая самостоятельная работа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терминологического словаря по теме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аннотированного каталога литературы по теме/проблеме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библиографического списка по теме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Смысловое чтение: </a:t>
                      </a: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 учащихся с учебной книгой, направленная на обнаружение в тексте причин описываемого биологического явления; раскрытие определений; формулирование выводов и обобщений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тезисов по теме/разделу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на основе проблемы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Поиск и представление своего варианта решения биологической задачи, проблемы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по проектам, предложенным учителем (</a:t>
                      </a: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использование комплекса возможностей ЭОР и телекоммуникационных сетей: поиск информации, диалог в сети, создание </a:t>
                      </a:r>
                      <a:r>
                        <a:rPr lang="en-US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</a:t>
                      </a: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-страниц и </a:t>
                      </a:r>
                      <a:r>
                        <a:rPr lang="en-US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</a:t>
                      </a: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квестов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116632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для самостоятельной работы учащихся при обучении биологии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6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93987"/>
              </p:ext>
            </p:extLst>
          </p:nvPr>
        </p:nvGraphicFramePr>
        <p:xfrm>
          <a:off x="539552" y="476672"/>
          <a:ext cx="8208911" cy="6255304"/>
        </p:xfrm>
        <a:graphic>
          <a:graphicData uri="http://schemas.openxmlformats.org/drawingml/2006/table">
            <a:tbl>
              <a:tblPr firstRow="1" firstCol="1" bandRow="1"/>
              <a:tblGrid>
                <a:gridCol w="1988096"/>
                <a:gridCol w="6220815"/>
              </a:tblGrid>
              <a:tr h="2484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Творческая деятельность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Презентация по теме, памятка по теме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опорных конспектов по ряду тем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Написание эссе по проблеме/теме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ментальной карты, коллажа, кластера, блок-схемы по теме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тестов, кроссворда, ребуса по теме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контрольных работ по основным темам курса биологии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оригинальных инструктивных карточек для лабораторной работы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Размещение выполненных рефератов на сайте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банка игр и упражнений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и проведение собственных проектов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6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на основе опыта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Ведение рефлексивного дневника по изучению курса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тематических портфолио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 экспозициями музея без участия экскурсовода (на основе путеводителя и комплекса заданий, тестов, вопросов)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2417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для самостоятельной работы учащихся при обучении биологии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34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40010"/>
              </p:ext>
            </p:extLst>
          </p:nvPr>
        </p:nvGraphicFramePr>
        <p:xfrm>
          <a:off x="419721" y="928488"/>
          <a:ext cx="8183562" cy="52230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4436"/>
                <a:gridCol w="6769126"/>
              </a:tblGrid>
              <a:tr h="621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Название технологического прие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4" marR="62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Виды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деятельности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4" marR="62224" marT="0" marB="0"/>
                </a:tc>
              </a:tr>
              <a:tr h="22783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Написание эссе по проблеме/теме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4" marR="62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Познавательные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600" b="1" dirty="0">
                          <a:effectLst/>
                        </a:rPr>
                        <a:t>Выдвижение гипотез о связях и закономерностях событий, процессов, объектов и явлений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600" b="1" dirty="0">
                          <a:effectLst/>
                        </a:rPr>
                        <a:t>Объяснение явлений, процессов, связей и отношений, выявляемых в ходе исследования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600" b="1" dirty="0">
                          <a:effectLst/>
                        </a:rPr>
                        <a:t>Построение рассуждения, включающего установление причинно-следственных связей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600" b="1" dirty="0">
                          <a:effectLst/>
                        </a:rPr>
                        <a:t>Структурирование текстов, включая умение выделять главное и второстепенное, главную идею </a:t>
                      </a:r>
                      <a:r>
                        <a:rPr lang="ru-RU" sz="1600" b="1" dirty="0" smtClean="0">
                          <a:effectLst/>
                        </a:rPr>
                        <a:t>текста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600" b="1" dirty="0" smtClean="0">
                          <a:effectLst/>
                        </a:rPr>
                        <a:t>Формулирование </a:t>
                      </a:r>
                      <a:r>
                        <a:rPr lang="ru-RU" sz="1600" b="1" dirty="0">
                          <a:effectLst/>
                        </a:rPr>
                        <a:t>умозаключений и выводов на основе аргументации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Коммуникативные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Понимание относительности мнений и подходов к решению проблемы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Установление и сравнение различных точек зрения прежде принятия решения и формулирования выводов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4" marR="62224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3172" y="7213"/>
            <a:ext cx="82976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самостоятельной работы учащихся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виды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деятельности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8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074611"/>
              </p:ext>
            </p:extLst>
          </p:nvPr>
        </p:nvGraphicFramePr>
        <p:xfrm>
          <a:off x="539552" y="1124744"/>
          <a:ext cx="8183562" cy="454387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48482"/>
                <a:gridCol w="6635080"/>
              </a:tblGrid>
              <a:tr h="2071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опорных конспектов по ряду тем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4" marR="622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Структурирование знания, понимание и схематизация условий, моделирование объекта задачи (</a:t>
                      </a: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схематических моделей с выделением существенных характеристик объекта)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метафорами – понимание переносного смысла выражений, понимание и употребление оборотов речи, построенных на скрытом уподоблении, образном сближении слов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Понимание значения знаково-символических средств и скрываемой в них информации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Осуществление подведения под понятие; формулирование определения понятиям, выведение следствий из определенных понятий</a:t>
                      </a:r>
                    </a:p>
                  </a:txBody>
                  <a:tcPr marL="62224" marR="622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276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410451"/>
              </p:ext>
            </p:extLst>
          </p:nvPr>
        </p:nvGraphicFramePr>
        <p:xfrm>
          <a:off x="251520" y="404664"/>
          <a:ext cx="8424936" cy="868431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93925"/>
                <a:gridCol w="7031011"/>
              </a:tblGrid>
              <a:tr h="86843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тестов, кроссворда, ребуса по теме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Поиск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информации с использованием ресурсов библиотек и Интернета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изучаемого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объекта,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мысленное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расчленение на элементы,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последующего изучения каждой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Синтез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объединение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элементов, полученных при анализе или сравнении, в единое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целое)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оснований и критериев для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сравнения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Классификация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объектов, то есть выбор оснований и критериев для сравнения объектов или подразделение </a:t>
                      </a:r>
                      <a:endParaRPr lang="ru-RU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Систематизация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установление связей между группами, полученными в ходе классификации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Установление аналогии, при которой на основе сходства объектов в одних признаках заключают об их сходстве и в других признаках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Обобщение – генерализация и выведение общности для целого ряда или класса единичных объектов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Ориентировка на разнообразие способов решения задач, выбор наиболее эффективных способов их решения в зависимости от конкретных условий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Построение принципиально нового способа решения в отличие от других известных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Самостоятельное создание моделей, алгоритмов и схем деятельности при решении проблем творческого и поискового характера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451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51344"/>
            <a:ext cx="734481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Пример задания: </a:t>
            </a:r>
          </a:p>
          <a:p>
            <a:endParaRPr lang="ru-RU" sz="2000" dirty="0" smtClean="0"/>
          </a:p>
          <a:p>
            <a:r>
              <a:rPr lang="ru-RU" sz="2000" dirty="0" smtClean="0"/>
              <a:t>Для</a:t>
            </a:r>
            <a:r>
              <a:rPr lang="ru-RU" sz="2000" i="1" dirty="0" smtClean="0"/>
              <a:t> </a:t>
            </a:r>
            <a:r>
              <a:rPr lang="ru-RU" sz="2000" dirty="0"/>
              <a:t>развития у учащихся навыков самостоятельной работы учитель организует работу по составлению логической схемы, опираясь на оглавление учебника </a:t>
            </a:r>
            <a:r>
              <a:rPr lang="ru-RU" sz="2000" dirty="0" smtClean="0"/>
              <a:t>биологии. 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этого он помогает учащимся выяснить, что объединяет заголовки параграфов нескольких тем и т.д., то есть руководит составлением схемы по оглавлению параграфов.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учебном процессе эта схема играет роль плана работы на несколько уроков.</a:t>
            </a:r>
          </a:p>
          <a:p>
            <a:r>
              <a:rPr lang="ru-RU" sz="2000" dirty="0"/>
              <a:t>Опираясь на оглавление учебника биологии (по выбору), составьте логическую схему какой-либо крупной темы.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24555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37612"/>
              </p:ext>
            </p:extLst>
          </p:nvPr>
        </p:nvGraphicFramePr>
        <p:xfrm>
          <a:off x="0" y="0"/>
          <a:ext cx="8532440" cy="6381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3" imgW="10287540" imgH="4889021" progId="Visio.Drawing.15">
                  <p:embed/>
                </p:oleObj>
              </mc:Choice>
              <mc:Fallback>
                <p:oleObj r:id="rId3" imgW="10287540" imgH="488902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532440" cy="6381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03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805" y="735955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Организация </a:t>
            </a:r>
            <a:r>
              <a:rPr lang="ru-RU" sz="2400" b="1" dirty="0">
                <a:solidFill>
                  <a:srgbClr val="FF0000"/>
                </a:solidFill>
              </a:rPr>
              <a:t>самостоятельной работы </a:t>
            </a:r>
            <a:r>
              <a:rPr lang="ru-RU" sz="2400" b="1" dirty="0" smtClean="0">
                <a:solidFill>
                  <a:srgbClr val="FF0000"/>
                </a:solidFill>
              </a:rPr>
              <a:t> - </a:t>
            </a:r>
            <a:r>
              <a:rPr lang="ru-RU" sz="2400" b="1" dirty="0" smtClean="0"/>
              <a:t>ключевой вопрос </a:t>
            </a:r>
            <a:r>
              <a:rPr lang="ru-RU" sz="2400" b="1" dirty="0"/>
              <a:t>в современном образовательном процесс</a:t>
            </a:r>
            <a:r>
              <a:rPr lang="ru-RU" sz="2400" dirty="0"/>
              <a:t>е, </a:t>
            </a:r>
            <a:r>
              <a:rPr lang="ru-RU" sz="2400" dirty="0" smtClean="0"/>
              <a:t>т.к. в </a:t>
            </a:r>
            <a:r>
              <a:rPr lang="ru-RU" sz="2400" dirty="0"/>
              <a:t>самостоятельной деятельности школьника происходит </a:t>
            </a:r>
            <a:r>
              <a:rPr lang="ru-RU" sz="2400" dirty="0" smtClean="0"/>
              <a:t>формирование </a:t>
            </a:r>
            <a:r>
              <a:rPr lang="ru-RU" sz="2400" dirty="0"/>
              <a:t>личности, характеризующийся качественным изменением самой </a:t>
            </a:r>
            <a:r>
              <a:rPr lang="ru-RU" sz="2400" dirty="0" smtClean="0"/>
              <a:t>деятельности.</a:t>
            </a:r>
          </a:p>
          <a:p>
            <a:endParaRPr lang="ru-RU" sz="2400" dirty="0"/>
          </a:p>
          <a:p>
            <a:r>
              <a:rPr lang="ru-RU" sz="2400" b="1" dirty="0">
                <a:solidFill>
                  <a:srgbClr val="FF0000"/>
                </a:solidFill>
              </a:rPr>
              <a:t>Самостоятельная работа </a:t>
            </a:r>
            <a:r>
              <a:rPr lang="ru-RU" sz="2400" b="1" dirty="0" smtClean="0"/>
              <a:t>способствует: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/>
              <a:t>углублению </a:t>
            </a:r>
            <a:r>
              <a:rPr lang="ru-RU" sz="2400" dirty="0"/>
              <a:t>и расширению знаний, </a:t>
            </a:r>
            <a:endParaRPr lang="ru-RU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/>
              <a:t>формированию </a:t>
            </a:r>
            <a:r>
              <a:rPr lang="ru-RU" sz="2400" dirty="0"/>
              <a:t>интереса к познавательной деятельности, </a:t>
            </a:r>
            <a:endParaRPr lang="ru-RU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/>
              <a:t>овладению </a:t>
            </a:r>
            <a:r>
              <a:rPr lang="ru-RU" sz="2400" dirty="0"/>
              <a:t>гносеологическими умениями, </a:t>
            </a:r>
            <a:endParaRPr lang="ru-RU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/>
              <a:t>развитию </a:t>
            </a:r>
            <a:r>
              <a:rPr lang="ru-RU" sz="2400" dirty="0"/>
              <a:t>познавательных способностей.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101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6815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Самостоятельная работа</a:t>
            </a:r>
            <a:r>
              <a:rPr lang="ru-RU" sz="2400" dirty="0"/>
              <a:t> </a:t>
            </a:r>
            <a:r>
              <a:rPr lang="ru-RU" sz="2400" dirty="0" smtClean="0"/>
              <a:t>предназначена: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для </a:t>
            </a:r>
            <a:r>
              <a:rPr lang="ru-RU" sz="2400" dirty="0"/>
              <a:t>овладения учебным </a:t>
            </a:r>
            <a:r>
              <a:rPr lang="ru-RU" sz="2400" dirty="0" smtClean="0"/>
              <a:t>содержанием</a:t>
            </a:r>
            <a:r>
              <a:rPr lang="ru-RU" sz="2400" dirty="0"/>
              <a:t>, </a:t>
            </a: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для </a:t>
            </a:r>
            <a:r>
              <a:rPr lang="ru-RU" sz="2400" dirty="0"/>
              <a:t>развития способности </a:t>
            </a:r>
            <a:r>
              <a:rPr lang="ru-RU" sz="2400" dirty="0" smtClean="0"/>
              <a:t>осваивать знания </a:t>
            </a:r>
            <a:r>
              <a:rPr lang="ru-RU" sz="2400" dirty="0"/>
              <a:t>по собственной инициативе, </a:t>
            </a: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д</a:t>
            </a:r>
            <a:r>
              <a:rPr lang="ru-RU" sz="2400" dirty="0" smtClean="0"/>
              <a:t>ля самостоятельного поиска путей </a:t>
            </a:r>
            <a:r>
              <a:rPr lang="ru-RU" sz="2400" dirty="0"/>
              <a:t>решения конкретных личностно значимых задач, в том числе и в ситуациях неопределенности, </a:t>
            </a: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д</a:t>
            </a:r>
            <a:r>
              <a:rPr lang="ru-RU" sz="2400" dirty="0" smtClean="0"/>
              <a:t>ля развития умения принимать </a:t>
            </a:r>
            <a:r>
              <a:rPr lang="ru-RU" sz="2400" dirty="0"/>
              <a:t>ответственные решения, объективно оценивать результаты своей деятельности.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i="1" dirty="0" smtClean="0"/>
              <a:t>Современные </a:t>
            </a:r>
            <a:r>
              <a:rPr lang="ru-RU" sz="2400" b="1" i="1" dirty="0"/>
              <a:t>выпускники школ должны быть готовы самостоятельно приобретать и совершенствовать свои знания на протяжении всей жизни.</a:t>
            </a:r>
          </a:p>
        </p:txBody>
      </p:sp>
    </p:spTree>
    <p:extLst>
      <p:ext uri="{BB962C8B-B14F-4D97-AF65-F5344CB8AC3E}">
        <p14:creationId xmlns:p14="http://schemas.microsoft.com/office/powerpoint/2010/main" val="101493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89248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Основные принципы организации  </a:t>
            </a:r>
            <a:r>
              <a:rPr lang="ru-RU" sz="2400" b="1" dirty="0">
                <a:solidFill>
                  <a:srgbClr val="FF0000"/>
                </a:solidFill>
              </a:rPr>
              <a:t>самостоятельной </a:t>
            </a:r>
            <a:r>
              <a:rPr lang="ru-RU" sz="2400" b="1" dirty="0" smtClean="0">
                <a:solidFill>
                  <a:srgbClr val="FF0000"/>
                </a:solidFill>
              </a:rPr>
              <a:t>работы: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комплексность</a:t>
            </a:r>
            <a:r>
              <a:rPr lang="ru-RU" sz="2400" dirty="0"/>
              <a:t>,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непрерывность</a:t>
            </a:r>
            <a:r>
              <a:rPr lang="ru-RU" sz="2400" dirty="0"/>
              <a:t>,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системность</a:t>
            </a:r>
            <a:r>
              <a:rPr lang="ru-RU" sz="2400" dirty="0"/>
              <a:t>,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соответствие</a:t>
            </a:r>
            <a:r>
              <a:rPr lang="ru-RU" sz="2400" dirty="0"/>
              <a:t>, определяющее характер и вид источников информации, формы и методы информационного обеспечения самостоятельной работы,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создание </a:t>
            </a:r>
            <a:r>
              <a:rPr lang="ru-RU" sz="2400" dirty="0"/>
              <a:t>личностно-ориентированных учебных ситуаций,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использование </a:t>
            </a:r>
            <a:r>
              <a:rPr lang="ru-RU" sz="2400" dirty="0"/>
              <a:t>эмоционально окрашенного учебного материала,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организация </a:t>
            </a:r>
            <a:r>
              <a:rPr lang="ru-RU" sz="2400" dirty="0"/>
              <a:t>исследовательской и проектной деятельности учащихся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000" b="1" i="1" dirty="0" smtClean="0"/>
              <a:t>Увеличению доли самостоятельных </a:t>
            </a:r>
            <a:r>
              <a:rPr lang="ru-RU" sz="2000" b="1" i="1" dirty="0"/>
              <a:t>учебных действий школьников при обучении биологии будет способствовать увеличение практических и лабораторных работ, практико-ориентированных заданий для самостоятельного выполнения и др.</a:t>
            </a:r>
          </a:p>
        </p:txBody>
      </p:sp>
    </p:spTree>
    <p:extLst>
      <p:ext uri="{BB962C8B-B14F-4D97-AF65-F5344CB8AC3E}">
        <p14:creationId xmlns:p14="http://schemas.microsoft.com/office/powerpoint/2010/main" val="42040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49694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</a:t>
            </a:r>
            <a:r>
              <a:rPr lang="ru-RU" sz="2400" b="1" dirty="0" smtClean="0"/>
              <a:t>ри </a:t>
            </a:r>
            <a:r>
              <a:rPr lang="ru-RU" sz="2400" b="1" dirty="0"/>
              <a:t>первичном освоении учащимися навыков </a:t>
            </a:r>
            <a:r>
              <a:rPr lang="ru-RU" sz="2400" b="1" dirty="0">
                <a:solidFill>
                  <a:srgbClr val="FF0000"/>
                </a:solidFill>
              </a:rPr>
              <a:t>самостоятельной работы </a:t>
            </a:r>
            <a:r>
              <a:rPr lang="ru-RU" sz="2400" b="1" dirty="0"/>
              <a:t>необходимо их пошаговое сопровождение: </a:t>
            </a:r>
            <a:endParaRPr lang="ru-RU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объяснение </a:t>
            </a:r>
            <a:r>
              <a:rPr lang="ru-RU" sz="2400" dirty="0"/>
              <a:t>цели самостоятельной работы и последовательности ее выполнения;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разъяснение</a:t>
            </a:r>
            <a:r>
              <a:rPr lang="ru-RU" sz="2400" dirty="0"/>
              <a:t>,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демонстрация </a:t>
            </a:r>
            <a:r>
              <a:rPr lang="ru-RU" sz="2400" dirty="0"/>
              <a:t>оформления результатов самостоятельной работы;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обеспечение </a:t>
            </a:r>
            <a:r>
              <a:rPr lang="ru-RU" sz="2400" dirty="0"/>
              <a:t>каждого учащегося необходимыми материалами и инструментами;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ознакомление </a:t>
            </a:r>
            <a:r>
              <a:rPr lang="ru-RU" sz="2400" dirty="0"/>
              <a:t>с процедурой и критериями оценивания результатов</a:t>
            </a:r>
            <a:r>
              <a:rPr lang="ru-RU" sz="2400" dirty="0" smtClean="0"/>
              <a:t>.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endParaRPr lang="ru-RU" sz="2400" dirty="0" smtClean="0"/>
          </a:p>
          <a:p>
            <a:r>
              <a:rPr lang="ru-RU" sz="2400" b="1" i="1" dirty="0"/>
              <a:t>При планировании самостоятельной работы учителю необходимо предусмотреть дополнительные индивидуальные задания для сильных учащихся и помощь тем, которые не справляются с основным заданием.</a:t>
            </a:r>
          </a:p>
          <a:p>
            <a:r>
              <a:rPr lang="ru-RU" sz="2400" dirty="0"/>
              <a:t>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649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3965" y="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733367"/>
              </p:ext>
            </p:extLst>
          </p:nvPr>
        </p:nvGraphicFramePr>
        <p:xfrm>
          <a:off x="208647" y="675140"/>
          <a:ext cx="8784975" cy="7390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35742"/>
                <a:gridCol w="2949233"/>
              </a:tblGrid>
              <a:tr h="103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Функции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учащегося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Функции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учителя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</a:tr>
              <a:tr h="670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1. Подготовка к организации самостоятельной работы учащегося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</a:tr>
              <a:tr h="201015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Определение цели самостоятельной работы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Конкретизация познавательной (проблемной или практической) задачи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Самооценка готовности к самостоятельной работе по решению поставленной или выбранной задачи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Выбор адекватного способа действий, ведущего к решению задачи (выбор путей и средств для ее решения)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Планирование (самостоятельно или с помощью учителя) самостоятельной работы по решению задачи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2.Целеполагание и планирование работы учащегося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</a:tr>
              <a:tr h="5802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Реализация программы выполнения самостоятельной работы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3. Консультирование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</a:tr>
              <a:tr h="6773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Самоконтроль выполнения самостоятельной работы, оценивание полученных результатов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4. Контроль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</a:tr>
              <a:tr h="12063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Рефлексия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5. Анализ хода и результатов самостоятельной работы учащегося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4" marR="503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50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-8237"/>
            <a:ext cx="7488832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Основанием для классификации  заданий для самостоятельной работы  может выступать</a:t>
            </a:r>
            <a:r>
              <a:rPr lang="ru-RU" sz="2400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: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  <a:tabLst>
                <a:tab pos="228600" algn="l"/>
              </a:tabLs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1. дидактическая цель </a:t>
            </a:r>
            <a:r>
              <a:rPr lang="ru-RU" sz="2400" dirty="0" smtClean="0">
                <a:effectLst/>
                <a:ea typeface="Calibri"/>
                <a:cs typeface="Times New Roman"/>
              </a:rPr>
              <a:t>(закрепление учебного материала, подготовка к изучению нового материала, усвоение новых знаний);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  <a:tabLst>
                <a:tab pos="228600" algn="l"/>
              </a:tabLs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2. отнесенность к этапу изучения </a:t>
            </a:r>
            <a:r>
              <a:rPr lang="ru-RU" sz="2400" dirty="0" smtClean="0">
                <a:effectLst/>
                <a:ea typeface="Calibri"/>
                <a:cs typeface="Times New Roman"/>
              </a:rPr>
              <a:t>(задания по основным темам раздела биологии);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  <a:tabLst>
                <a:tab pos="228600" algn="l"/>
              </a:tabLs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3. способ выполнения задания </a:t>
            </a:r>
            <a:r>
              <a:rPr lang="ru-RU" sz="2400" dirty="0" smtClean="0">
                <a:effectLst/>
                <a:ea typeface="Calibri"/>
                <a:cs typeface="Times New Roman"/>
              </a:rPr>
              <a:t>(фронтальная, групповая, индивидуальная);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  <a:tabLst>
                <a:tab pos="228600" algn="l"/>
              </a:tabLs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4. источник знания </a:t>
            </a:r>
            <a:r>
              <a:rPr lang="ru-RU" sz="2400" dirty="0" smtClean="0">
                <a:effectLst/>
                <a:ea typeface="Calibri"/>
                <a:cs typeface="Times New Roman"/>
              </a:rPr>
              <a:t>(явления окружающей действительности, книга, технические средства);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  <a:tabLst>
                <a:tab pos="228600" algn="l"/>
              </a:tabLs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5. характер познавательной деятельности </a:t>
            </a:r>
            <a:r>
              <a:rPr lang="ru-RU" sz="2400" dirty="0" smtClean="0">
                <a:effectLst/>
                <a:ea typeface="Calibri"/>
                <a:cs typeface="Times New Roman"/>
              </a:rPr>
              <a:t>(по образцу, по правилу, творческая);</a:t>
            </a:r>
          </a:p>
        </p:txBody>
      </p:sp>
    </p:spTree>
    <p:extLst>
      <p:ext uri="{BB962C8B-B14F-4D97-AF65-F5344CB8AC3E}">
        <p14:creationId xmlns:p14="http://schemas.microsoft.com/office/powerpoint/2010/main" val="99677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6672"/>
            <a:ext cx="7920880" cy="4682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FF0000"/>
                </a:solidFill>
                <a:ea typeface="Calibri"/>
                <a:cs typeface="Times New Roman"/>
              </a:rPr>
              <a:t>Основанием для классификации  заданий для самостоятельной работы  может выступать</a:t>
            </a:r>
            <a:r>
              <a:rPr lang="ru-RU" sz="2800" dirty="0">
                <a:solidFill>
                  <a:srgbClr val="FF0000"/>
                </a:solidFill>
                <a:ea typeface="Calibri"/>
                <a:cs typeface="Times New Roman"/>
              </a:rPr>
              <a:t>: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  <a:tabLst>
                <a:tab pos="228600" algn="l"/>
              </a:tabLst>
            </a:pPr>
            <a:r>
              <a:rPr lang="ru-RU" sz="2800" b="1" dirty="0" smtClean="0">
                <a:ea typeface="Calibri"/>
                <a:cs typeface="Times New Roman"/>
              </a:rPr>
              <a:t>6. уровень </a:t>
            </a:r>
            <a:r>
              <a:rPr lang="ru-RU" sz="2800" b="1" dirty="0" err="1">
                <a:ea typeface="Calibri"/>
                <a:cs typeface="Times New Roman"/>
              </a:rPr>
              <a:t>проблемности</a:t>
            </a:r>
            <a:r>
              <a:rPr lang="ru-RU" sz="2800" dirty="0">
                <a:ea typeface="Calibri"/>
                <a:cs typeface="Times New Roman"/>
              </a:rPr>
              <a:t>: репродуктивные, репродуктивно-исследовательские, исследовательские, творческие;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  <a:tabLst>
                <a:tab pos="228600" algn="l"/>
              </a:tabLst>
            </a:pPr>
            <a:r>
              <a:rPr lang="ru-RU" sz="2800" b="1" dirty="0" smtClean="0">
                <a:ea typeface="Calibri"/>
                <a:cs typeface="Times New Roman"/>
              </a:rPr>
              <a:t>7. </a:t>
            </a:r>
            <a:r>
              <a:rPr lang="ru-RU" sz="2800" b="1" dirty="0" err="1" smtClean="0">
                <a:ea typeface="Calibri"/>
                <a:cs typeface="Times New Roman"/>
              </a:rPr>
              <a:t>наукоемкость</a:t>
            </a:r>
            <a:r>
              <a:rPr lang="ru-RU" sz="2800" b="1" dirty="0" smtClean="0">
                <a:ea typeface="Calibri"/>
                <a:cs typeface="Times New Roman"/>
              </a:rPr>
              <a:t> </a:t>
            </a:r>
            <a:r>
              <a:rPr lang="ru-RU" sz="2800" dirty="0">
                <a:ea typeface="Calibri"/>
                <a:cs typeface="Times New Roman"/>
              </a:rPr>
              <a:t>(теоретические, экспериментальные, на моделирование, на наблюдение, на классификацию, на обобщение, на систематику);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  <a:tabLst>
                <a:tab pos="228600" algn="l"/>
              </a:tabLst>
            </a:pPr>
            <a:r>
              <a:rPr lang="ru-RU" sz="2800" b="1" dirty="0" smtClean="0">
                <a:ea typeface="Calibri"/>
                <a:cs typeface="Times New Roman"/>
              </a:rPr>
              <a:t>8. тип </a:t>
            </a:r>
            <a:r>
              <a:rPr lang="ru-RU" sz="2800" b="1" dirty="0">
                <a:ea typeface="Calibri"/>
                <a:cs typeface="Times New Roman"/>
              </a:rPr>
              <a:t>решаемой </a:t>
            </a:r>
            <a:r>
              <a:rPr lang="ru-RU" sz="2800" b="1" dirty="0" smtClean="0">
                <a:ea typeface="Calibri"/>
                <a:cs typeface="Times New Roman"/>
              </a:rPr>
              <a:t>задачи</a:t>
            </a:r>
            <a:endParaRPr lang="ru-RU" sz="28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0501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785" y="382012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Все разнообразие заданий к самостоятельной работе учащихся можно классифицировать по критериям: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dirty="0" smtClean="0"/>
              <a:t>поисковая (исследовательская) деятельность;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dirty="0" smtClean="0"/>
              <a:t>опережающая самостоятельная работа;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dirty="0" smtClean="0"/>
              <a:t>обучение на основе проблемы;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dirty="0" smtClean="0"/>
              <a:t>творческая деятельность;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dirty="0" smtClean="0"/>
              <a:t>обучение на основе опыта</a:t>
            </a:r>
            <a:endParaRPr lang="ru-RU" sz="2800" dirty="0"/>
          </a:p>
        </p:txBody>
      </p:sp>
      <p:pic>
        <p:nvPicPr>
          <p:cNvPr id="13314" name="Picture 2" descr="http://images-on-off.com/images/182/minobrnaukisobiraetsyapostroitkarernuyul-1697c3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262" y="3921442"/>
            <a:ext cx="369209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84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200</TotalTime>
  <Words>1239</Words>
  <Application>Microsoft Office PowerPoint</Application>
  <PresentationFormat>Экран 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Главная</vt:lpstr>
      <vt:lpstr>Visio.Drawing.15</vt:lpstr>
      <vt:lpstr>Технология организации самостоятельной работы учащихся при обучении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 в современном образовательном процессе</dc:title>
  <dc:creator>Наталья Андреева</dc:creator>
  <cp:lastModifiedBy>Наталья Андреева</cp:lastModifiedBy>
  <cp:revision>20</cp:revision>
  <dcterms:created xsi:type="dcterms:W3CDTF">2019-02-10T16:29:43Z</dcterms:created>
  <dcterms:modified xsi:type="dcterms:W3CDTF">2020-07-25T09:32:53Z</dcterms:modified>
</cp:coreProperties>
</file>