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6" r:id="rId9"/>
    <p:sldId id="265" r:id="rId10"/>
    <p:sldId id="267" r:id="rId11"/>
    <p:sldId id="268" r:id="rId12"/>
    <p:sldId id="269" r:id="rId13"/>
    <p:sldId id="270" r:id="rId14"/>
    <p:sldId id="275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7DD3A54-0E6A-4A8A-B848-38A6CB3BB907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285EB3-A80D-4112-B43E-C5D9EB372A1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3A54-0E6A-4A8A-B848-38A6CB3BB907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5EB3-A80D-4112-B43E-C5D9EB372A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67DD3A54-0E6A-4A8A-B848-38A6CB3BB907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285EB3-A80D-4112-B43E-C5D9EB372A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3A54-0E6A-4A8A-B848-38A6CB3BB907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5EB3-A80D-4112-B43E-C5D9EB372A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DD3A54-0E6A-4A8A-B848-38A6CB3BB907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6285EB3-A80D-4112-B43E-C5D9EB372A1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3A54-0E6A-4A8A-B848-38A6CB3BB907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5EB3-A80D-4112-B43E-C5D9EB372A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3A54-0E6A-4A8A-B848-38A6CB3BB907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5EB3-A80D-4112-B43E-C5D9EB372A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3A54-0E6A-4A8A-B848-38A6CB3BB907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5EB3-A80D-4112-B43E-C5D9EB372A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DD3A54-0E6A-4A8A-B848-38A6CB3BB907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5EB3-A80D-4112-B43E-C5D9EB372A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3A54-0E6A-4A8A-B848-38A6CB3BB907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5EB3-A80D-4112-B43E-C5D9EB372A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3A54-0E6A-4A8A-B848-38A6CB3BB907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5EB3-A80D-4112-B43E-C5D9EB372A1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7DD3A54-0E6A-4A8A-B848-38A6CB3BB907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285EB3-A80D-4112-B43E-C5D9EB372A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СРЕДСТВА ОБУЧЕНИЯ БИОЛОГИИ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573016"/>
            <a:ext cx="5114778" cy="1101248"/>
          </a:xfrm>
        </p:spPr>
        <p:txBody>
          <a:bodyPr/>
          <a:lstStyle/>
          <a:p>
            <a:endParaRPr lang="ru-RU"/>
          </a:p>
        </p:txBody>
      </p:sp>
      <p:pic>
        <p:nvPicPr>
          <p:cNvPr id="15362" name="Picture 2" descr="http://2fwww.boti.ru/sites/default/files/images/1df5c84e8eb6e4288505df45c64780b9_zigikakt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2852936"/>
            <a:ext cx="609600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69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42048" cy="14401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Фиксированные объекты</a:t>
            </a:r>
            <a:br>
              <a:rPr lang="ru-RU" dirty="0" smtClean="0"/>
            </a:br>
            <a:r>
              <a:rPr lang="ru-RU" dirty="0" smtClean="0"/>
              <a:t>влажные объекты</a:t>
            </a:r>
            <a:endParaRPr lang="ru-RU" dirty="0"/>
          </a:p>
        </p:txBody>
      </p:sp>
      <p:pic>
        <p:nvPicPr>
          <p:cNvPr id="5122" name="Picture 2" descr="http://www.rektor.ru/upload/resize_cache/iblock/9f0/382_238_1/7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03536"/>
            <a:ext cx="1800200" cy="262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rektor.ru/upload/cimg_cache/36385a97a28646e92a2072f55fe016b7/7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165" y="2813768"/>
            <a:ext cx="2736304" cy="287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-zn.ru/uploads/product/121774/loup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257" y="2813768"/>
            <a:ext cx="2600325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104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Фиксированные объекты микропрепараты</a:t>
            </a:r>
            <a:endParaRPr lang="ru-RU" dirty="0"/>
          </a:p>
        </p:txBody>
      </p:sp>
      <p:pic>
        <p:nvPicPr>
          <p:cNvPr id="6146" name="Picture 2" descr="http://afsedu.pyramid-it.ru/content/data/store/images/f_13804_37720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460851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player.myshared.ru/999296/data/images/img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20800"/>
            <a:ext cx="36766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431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Фиксированные объекты остеологические</a:t>
            </a:r>
            <a:endParaRPr lang="ru-RU" dirty="0"/>
          </a:p>
        </p:txBody>
      </p:sp>
      <p:pic>
        <p:nvPicPr>
          <p:cNvPr id="7170" name="Picture 2" descr="http://cs6122.vk.me/v6122982/5f2/pXxcc7_Iq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pioner48.ru/image/cache/data-pioner48-school-uchebno-naglyadnye-posobiya-i-oborudovanie-biologiya-skelet-golubya-6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952" y="1844824"/>
            <a:ext cx="432048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9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Фиксированные объекты</a:t>
            </a:r>
            <a:br>
              <a:rPr lang="ru-RU" dirty="0" smtClean="0"/>
            </a:br>
            <a:r>
              <a:rPr lang="ru-RU" dirty="0" err="1" smtClean="0"/>
              <a:t>таксидермические</a:t>
            </a:r>
            <a:endParaRPr lang="ru-RU" dirty="0"/>
          </a:p>
        </p:txBody>
      </p:sp>
      <p:pic>
        <p:nvPicPr>
          <p:cNvPr id="8194" name="Picture 2" descr="https://im2-tub-ru.yandex.net/i?id=bc892852f8037ba90df7892054783878&amp;n=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2591272" cy="238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ages.webpark.ru/uploads34/pipec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100" y="2420888"/>
            <a:ext cx="517928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893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Коллекции плодов, семян, шишек</a:t>
            </a:r>
            <a:endParaRPr lang="ru-RU" dirty="0"/>
          </a:p>
        </p:txBody>
      </p:sp>
      <p:pic>
        <p:nvPicPr>
          <p:cNvPr id="9218" name="Picture 2" descr="http://ru.eduys.com/photo/original_314a3d4a85707a4630ba2c9e5156606d/%D0%BA%D0%BE%D0%BB%D0%BB%D0%B5%D0%BA%D1%86%D0%B8%D1%8F-%D1%81%D0%B5%D0%BC%D0%B5%D0%BD%D0%B0-%D0%B8-%D0%BF%D0%BB%D0%BE%D0%B4%D1%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84" y="2348880"/>
            <a:ext cx="33337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rektor.ru/upload/cimg_cache/309d392bda2fc87bf15a99f951e80bd6/7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6912"/>
            <a:ext cx="3240360" cy="279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35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74705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/>
              <a:t>Изобразительные средства обучения</a:t>
            </a:r>
            <a:r>
              <a:rPr lang="ru-RU" sz="2800" dirty="0"/>
              <a:t> (рельефные и печатные таблицы, модели, муляжи, видеоматериалы, мультимедийные средства) применяются  во всех формах обучения биологии с разными дидактическими целями: для поиска новой информации, систематизации, обобщения, контроля и самоконтроля знаний и умений. </a:t>
            </a:r>
          </a:p>
        </p:txBody>
      </p:sp>
    </p:spTree>
    <p:extLst>
      <p:ext uri="{BB962C8B-B14F-4D97-AF65-F5344CB8AC3E}">
        <p14:creationId xmlns:p14="http://schemas.microsoft.com/office/powerpoint/2010/main" val="34294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Изобразительные средства обучения</a:t>
            </a:r>
            <a:endParaRPr lang="ru-RU" dirty="0"/>
          </a:p>
        </p:txBody>
      </p:sp>
      <p:pic>
        <p:nvPicPr>
          <p:cNvPr id="10242" name="Picture 2" descr="http://www.globus-izh.ru/image/cache/data/Posobiya/biologiya/Objemnye/Chelovek/522-650x4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89040"/>
            <a:ext cx="3779913" cy="291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didactica.com.ua/published/publicdata/DIDACTICDB/attachments/SC/products_pictures/614_en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04864"/>
            <a:ext cx="252028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s-media-cache-ak0.pinimg.com/736x/b0/d9/f3/b0d9f3c6d61ebca0cdc1d9bd87cf2f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4974"/>
            <a:ext cx="2664296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09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Изобразительные средства обучения</a:t>
            </a:r>
            <a:br>
              <a:rPr lang="ru-RU" dirty="0" smtClean="0"/>
            </a:br>
            <a:r>
              <a:rPr lang="ru-RU" dirty="0" smtClean="0"/>
              <a:t>таблицы</a:t>
            </a:r>
            <a:endParaRPr lang="ru-RU" dirty="0"/>
          </a:p>
        </p:txBody>
      </p:sp>
      <p:pic>
        <p:nvPicPr>
          <p:cNvPr id="13314" name="Picture 2" descr="http://uslide.ru/images/22/28696/736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1" y="2060848"/>
            <a:ext cx="7010400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58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242048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Лабораторное оборудование</a:t>
            </a:r>
            <a:endParaRPr lang="ru-RU" dirty="0"/>
          </a:p>
        </p:txBody>
      </p:sp>
      <p:pic>
        <p:nvPicPr>
          <p:cNvPr id="14338" name="Picture 2" descr="http://static.penelope.cz/image/highlife/350/2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67" y="1313472"/>
            <a:ext cx="2800350" cy="354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player.myshared.ru/1114781/data/images/img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26"/>
            <a:ext cx="25241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pu29.proffi95.ru/images/posts/medium/post135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51" y="2052876"/>
            <a:ext cx="5267041" cy="4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1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0728"/>
            <a:ext cx="76328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Функции средств обучения </a:t>
            </a:r>
            <a:r>
              <a:rPr lang="ru-RU" sz="2000" b="1" dirty="0" smtClean="0"/>
              <a:t>биологии</a:t>
            </a:r>
          </a:p>
          <a:p>
            <a:pPr algn="just"/>
            <a:r>
              <a:rPr lang="ru-RU" sz="2000" i="1" dirty="0" smtClean="0"/>
              <a:t>Иллюстративная </a:t>
            </a:r>
            <a:r>
              <a:rPr lang="ru-RU" sz="2000" i="1" dirty="0"/>
              <a:t>функция </a:t>
            </a:r>
            <a:endParaRPr lang="ru-RU" sz="2000" i="1" dirty="0" smtClean="0"/>
          </a:p>
          <a:p>
            <a:pPr algn="just"/>
            <a:r>
              <a:rPr lang="ru-RU" sz="2000" i="1" dirty="0" smtClean="0"/>
              <a:t>Адаптивная </a:t>
            </a:r>
            <a:r>
              <a:rPr lang="ru-RU" sz="2000" i="1" dirty="0"/>
              <a:t>функция </a:t>
            </a:r>
            <a:r>
              <a:rPr lang="ru-RU" sz="2000" dirty="0"/>
              <a:t> проявляется в том, что средства обучения </a:t>
            </a:r>
            <a:r>
              <a:rPr lang="ru-RU" sz="2000" dirty="0" smtClean="0"/>
              <a:t>способствуют </a:t>
            </a:r>
            <a:r>
              <a:rPr lang="ru-RU" sz="2000" dirty="0"/>
              <a:t>созданию благоприятных условий для процесса </a:t>
            </a:r>
            <a:r>
              <a:rPr lang="ru-RU" sz="2000" dirty="0" smtClean="0"/>
              <a:t>обучения</a:t>
            </a:r>
          </a:p>
          <a:p>
            <a:pPr algn="just"/>
            <a:r>
              <a:rPr lang="ru-RU" sz="2000" i="1" dirty="0" smtClean="0"/>
              <a:t>Функция </a:t>
            </a:r>
            <a:r>
              <a:rPr lang="ru-RU" sz="2000" i="1" dirty="0"/>
              <a:t>преемственности обучения </a:t>
            </a:r>
            <a:r>
              <a:rPr lang="ru-RU" sz="2000" dirty="0"/>
              <a:t>обеспечивает процесс формирования и развития знаний  на основе применения средств, служащих носителями учебной информации.</a:t>
            </a:r>
          </a:p>
          <a:p>
            <a:pPr algn="just"/>
            <a:r>
              <a:rPr lang="ru-RU" sz="2000" i="1" dirty="0"/>
              <a:t>Инструментальная функция </a:t>
            </a:r>
            <a:r>
              <a:rPr lang="ru-RU" sz="2000" dirty="0"/>
              <a:t>направлена на грамотное, безопасное, рациональное выполнение различных видов деятельности ученика и </a:t>
            </a:r>
            <a:r>
              <a:rPr lang="ru-RU" sz="2000" dirty="0" smtClean="0"/>
              <a:t>учителя.</a:t>
            </a:r>
            <a:endParaRPr lang="ru-RU" sz="2000" dirty="0"/>
          </a:p>
          <a:p>
            <a:pPr algn="just"/>
            <a:r>
              <a:rPr lang="ru-RU" sz="2000" i="1" dirty="0"/>
              <a:t>Функция интерактивности  </a:t>
            </a:r>
            <a:r>
              <a:rPr lang="ru-RU" sz="2000" dirty="0"/>
              <a:t>предполагает возможность взаимодействия учащегося с используемым им средством обучения и получения оперативной обратной связи. </a:t>
            </a:r>
          </a:p>
          <a:p>
            <a:pPr algn="just"/>
            <a:r>
              <a:rPr lang="ru-RU" sz="2000" i="1" dirty="0"/>
              <a:t>Мотивационная функция</a:t>
            </a:r>
            <a:r>
              <a:rPr lang="ru-RU" sz="2000" dirty="0"/>
              <a:t> заключается в том, что средства обучения применяют с целью пробуждения интереса учащихся к изучаемому материалу. </a:t>
            </a:r>
          </a:p>
        </p:txBody>
      </p:sp>
    </p:spTree>
    <p:extLst>
      <p:ext uri="{BB962C8B-B14F-4D97-AF65-F5344CB8AC3E}">
        <p14:creationId xmlns:p14="http://schemas.microsoft.com/office/powerpoint/2010/main" val="407353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551837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Средства обучения - </a:t>
            </a:r>
            <a:r>
              <a:rPr lang="ru-RU" sz="2800" dirty="0" smtClean="0"/>
              <a:t>материальные объекты педагогического труда, являющиеся носителями учебной информации и предназначенные для применения в образовательном процессе.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73161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MO" dirty="0"/>
              <a:t>Классификация средств обучения биологии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53272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MO" sz="2400" dirty="0" smtClean="0"/>
              <a:t>Классификация </a:t>
            </a:r>
            <a:r>
              <a:rPr lang="ru-MO" sz="2400" dirty="0"/>
              <a:t>средств </a:t>
            </a:r>
            <a:r>
              <a:rPr lang="ru-MO" sz="2400" dirty="0" smtClean="0"/>
              <a:t>обучения (по С.Г. Шаповаленко):</a:t>
            </a:r>
          </a:p>
          <a:p>
            <a:r>
              <a:rPr lang="ru-RU" sz="2400" dirty="0" smtClean="0"/>
              <a:t>•	Натуральные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ru-RU" sz="2400" dirty="0" smtClean="0"/>
              <a:t>•	Изобразительные </a:t>
            </a:r>
          </a:p>
          <a:p>
            <a:r>
              <a:rPr lang="ru-RU" sz="2400" dirty="0" smtClean="0"/>
              <a:t>•	Средства новых информационных технологий (СНИТ).</a:t>
            </a:r>
          </a:p>
          <a:p>
            <a:r>
              <a:rPr lang="ru-RU" sz="2400" dirty="0" smtClean="0"/>
              <a:t>•	Технические</a:t>
            </a:r>
          </a:p>
          <a:p>
            <a:r>
              <a:rPr lang="ru-RU" sz="2400" dirty="0" smtClean="0"/>
              <a:t>•	Лабораторное оборудование: приборы, посуда, принадлежности для демонстрации.  </a:t>
            </a:r>
          </a:p>
          <a:p>
            <a:r>
              <a:rPr lang="ru-RU" sz="2400" dirty="0" smtClean="0"/>
              <a:t>•	Вербальные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44585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74345"/>
            <a:ext cx="756084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MO" sz="2400" b="1" dirty="0"/>
              <a:t>Натуральные средства обучения</a:t>
            </a:r>
            <a:r>
              <a:rPr lang="ru-MO" sz="2400" dirty="0"/>
              <a:t>:  живые растения и животные, коллекции, влажные препараты, гербарии,   микропрепараты.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2400" dirty="0"/>
          </a:p>
          <a:p>
            <a:pPr lvl="0"/>
            <a:r>
              <a:rPr lang="ru-MO" sz="2400" b="1" dirty="0"/>
              <a:t>Изобразительные средства обучения</a:t>
            </a:r>
            <a:r>
              <a:rPr lang="ru-MO" sz="2400" dirty="0"/>
              <a:t>: объемные (модели, муляжи); плоскостные (модели-аппликации), таблицы, географические карты и экологические атласы. </a:t>
            </a:r>
            <a:endParaRPr lang="ru-RU" sz="2400" dirty="0"/>
          </a:p>
          <a:p>
            <a:pPr lvl="0"/>
            <a:r>
              <a:rPr lang="ru-MO" sz="2400" b="1" dirty="0"/>
              <a:t>Средства новых информационных технологий </a:t>
            </a:r>
            <a:r>
              <a:rPr lang="ru-MO" sz="2400" dirty="0"/>
              <a:t>(СНИТ).</a:t>
            </a:r>
            <a:endParaRPr lang="ru-RU" sz="2400" dirty="0"/>
          </a:p>
          <a:p>
            <a:pPr lvl="0"/>
            <a:r>
              <a:rPr lang="ru-MO" sz="2400" b="1" dirty="0"/>
              <a:t>Технические средства обучения </a:t>
            </a:r>
            <a:r>
              <a:rPr lang="ru-MO" sz="2400" dirty="0"/>
              <a:t>(ТСО – аппаратура для демонстрации экранно-звуковых средств).</a:t>
            </a:r>
            <a:endParaRPr lang="ru-RU" sz="2400" dirty="0"/>
          </a:p>
          <a:p>
            <a:pPr lvl="0"/>
            <a:r>
              <a:rPr lang="ru-MO" sz="2400" b="1" dirty="0"/>
              <a:t>Лабораторное оборудование: </a:t>
            </a:r>
            <a:r>
              <a:rPr lang="ru-MO" sz="2400" dirty="0"/>
              <a:t>приборы, посуда, принадлежности для демонстрации.  </a:t>
            </a:r>
            <a:endParaRPr lang="ru-RU" sz="2400" dirty="0"/>
          </a:p>
          <a:p>
            <a:pPr lvl="0"/>
            <a:r>
              <a:rPr lang="ru-MO" sz="2400" b="1" dirty="0"/>
              <a:t>Вербальные средства обучения </a:t>
            </a:r>
            <a:r>
              <a:rPr lang="ru-MO" sz="2400" dirty="0"/>
              <a:t>(учебники, хрестоматии, рабочие тетради, методические пособия, справочники).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93433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51344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Требования, которым должны отвечать средства обучения </a:t>
            </a:r>
            <a:r>
              <a:rPr lang="ru-RU" sz="2400" b="1" dirty="0" smtClean="0"/>
              <a:t>биологии</a:t>
            </a:r>
            <a:r>
              <a:rPr lang="ru-RU" sz="2400" dirty="0" smtClean="0"/>
              <a:t>:</a:t>
            </a:r>
            <a:endParaRPr lang="ru-RU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/>
              <a:t>обеспечивать формирование правильных представлений об </a:t>
            </a:r>
            <a:r>
              <a:rPr lang="ru-RU" sz="2400" dirty="0" smtClean="0"/>
              <a:t>биологических </a:t>
            </a:r>
            <a:r>
              <a:rPr lang="ru-RU" sz="2400" dirty="0"/>
              <a:t>объектах, процессах, </a:t>
            </a:r>
            <a:r>
              <a:rPr lang="ru-RU" sz="2400" dirty="0" smtClean="0"/>
              <a:t>явлениях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обладать </a:t>
            </a:r>
            <a:r>
              <a:rPr lang="ru-RU" sz="2400" dirty="0"/>
              <a:t>возможностями для овладения  учащимися методологическими знаниями и </a:t>
            </a:r>
            <a:r>
              <a:rPr lang="ru-RU" sz="2400" dirty="0" smtClean="0"/>
              <a:t>умениями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содействовать </a:t>
            </a:r>
            <a:r>
              <a:rPr lang="ru-RU" sz="2400" dirty="0"/>
              <a:t>быстрому поиску новой научной информации и применяться для контроля и самоконтроля знаний и умений </a:t>
            </a:r>
            <a:r>
              <a:rPr lang="ru-RU" sz="2400" dirty="0" smtClean="0"/>
              <a:t>учащимися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активизировать познавательную деятельность учащихся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отвечать </a:t>
            </a:r>
            <a:r>
              <a:rPr lang="ru-RU" sz="2400" dirty="0"/>
              <a:t>санитарно-гигиеническим нормам и правилам техники </a:t>
            </a:r>
            <a:r>
              <a:rPr lang="ru-RU" sz="2400" dirty="0" smtClean="0"/>
              <a:t>безопасности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92655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Наиболее значимыми средствами обучения биологии выступают </a:t>
            </a:r>
            <a:r>
              <a:rPr lang="ru-RU" sz="2400" b="1" i="1" dirty="0"/>
              <a:t>натуральные объекты</a:t>
            </a:r>
            <a:r>
              <a:rPr lang="ru-RU" sz="2400" b="1" dirty="0"/>
              <a:t>, </a:t>
            </a:r>
            <a:r>
              <a:rPr lang="ru-RU" sz="2400" dirty="0"/>
              <a:t>передающие информацию о взаимосвязях в природе, о живых системах </a:t>
            </a:r>
            <a:r>
              <a:rPr lang="ru-RU" sz="2400" dirty="0" smtClean="0"/>
              <a:t>и биологических процессах и явлениях.</a:t>
            </a:r>
          </a:p>
          <a:p>
            <a:r>
              <a:rPr lang="ru-RU" sz="2400" b="1" i="1" dirty="0"/>
              <a:t>Натуральными средствами обучения </a:t>
            </a:r>
            <a:r>
              <a:rPr lang="ru-RU" sz="2400" dirty="0"/>
              <a:t>выступают </a:t>
            </a:r>
            <a:r>
              <a:rPr lang="ru-RU" sz="2400" u="sng" dirty="0"/>
              <a:t>живые объекты</a:t>
            </a:r>
            <a:r>
              <a:rPr lang="ru-RU" sz="2400" dirty="0"/>
              <a:t> - растения, животные; </a:t>
            </a:r>
            <a:r>
              <a:rPr lang="ru-RU" sz="2400" u="sng" dirty="0"/>
              <a:t>фиксированные препараты </a:t>
            </a:r>
            <a:r>
              <a:rPr lang="ru-RU" sz="2400" dirty="0"/>
              <a:t>(гербарии, влажные объекты, микропрепараты, остеологические препараты и </a:t>
            </a:r>
            <a:r>
              <a:rPr lang="ru-RU" sz="2400" dirty="0" err="1"/>
              <a:t>таксидермические</a:t>
            </a:r>
            <a:r>
              <a:rPr lang="ru-RU" sz="2400" dirty="0"/>
              <a:t> материалы</a:t>
            </a:r>
            <a:r>
              <a:rPr lang="ru-RU" sz="2400" dirty="0" smtClean="0"/>
              <a:t>), </a:t>
            </a:r>
            <a:r>
              <a:rPr lang="ru-RU" sz="2400" u="sng" dirty="0" smtClean="0"/>
              <a:t>коллекции</a:t>
            </a:r>
            <a:r>
              <a:rPr lang="ru-RU" sz="2400" dirty="0" smtClean="0"/>
              <a:t> растений, плодов, семян, раковин моллюсков и т.д.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8142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24204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ЖИВЫЕ ОБЪЕКТЫ</a:t>
            </a:r>
            <a:br>
              <a:rPr lang="ru-RU" sz="2400" dirty="0" smtClean="0"/>
            </a:br>
            <a:r>
              <a:rPr lang="ru-RU" sz="2400" dirty="0" smtClean="0"/>
              <a:t>комнатные растения</a:t>
            </a:r>
            <a:endParaRPr lang="ru-RU" sz="2400" dirty="0"/>
          </a:p>
        </p:txBody>
      </p:sp>
      <p:pic>
        <p:nvPicPr>
          <p:cNvPr id="1026" name="Picture 2" descr="http://dreempics.com/img/picture/Apr/11/b81097418a9f7e70881315211e689918/mini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772816"/>
            <a:ext cx="300037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udecicek.com.tr/uploads/ekresim/tropic-snow-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88840"/>
            <a:ext cx="3464586" cy="489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korolevaroz21.ru/userfiles/content/0/0/2/239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4174287"/>
            <a:ext cx="3480322" cy="26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18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2420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Фиксированные препараты</a:t>
            </a:r>
            <a:br>
              <a:rPr lang="ru-RU" dirty="0" smtClean="0"/>
            </a:br>
            <a:r>
              <a:rPr lang="ru-RU" dirty="0" smtClean="0"/>
              <a:t>гербарии</a:t>
            </a:r>
            <a:endParaRPr lang="ru-RU" dirty="0"/>
          </a:p>
        </p:txBody>
      </p:sp>
      <p:pic>
        <p:nvPicPr>
          <p:cNvPr id="4100" name="Picture 4" descr="http://cs624222.vk.me/v624222912/19af8/4bdQsvkiiG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22" y="1654341"/>
            <a:ext cx="354665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podelki.ledybiznes.ru/wp-content/uploads/2012/06/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984" y="3007585"/>
            <a:ext cx="477202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14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42048" cy="782960"/>
          </a:xfrm>
        </p:spPr>
        <p:txBody>
          <a:bodyPr/>
          <a:lstStyle/>
          <a:p>
            <a:pPr algn="ctr"/>
            <a:r>
              <a:rPr lang="ru-RU" dirty="0" smtClean="0"/>
              <a:t>Живые объекты </a:t>
            </a:r>
            <a:endParaRPr lang="ru-RU" dirty="0"/>
          </a:p>
        </p:txBody>
      </p:sp>
      <p:pic>
        <p:nvPicPr>
          <p:cNvPr id="3080" name="Picture 8" descr="http://aquarium-acd.ru/images/1/a/chto-za-rybki-takie-killi-killifish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otvet.imgsmail.ru/download/3da9c552a432968e79e32987d7060a89_i-5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761"/>
            <a:ext cx="2718912" cy="243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e-psikiyatri.com/wp-content/uploads/2012/02/Haber3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7" y="4293096"/>
            <a:ext cx="46958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krevetki.by/attachments/Image/Hydra_Oligactis_02.jpg?template=gener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83595"/>
            <a:ext cx="28575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2994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150</TotalTime>
  <Words>457</Words>
  <Application>Microsoft Office PowerPoint</Application>
  <PresentationFormat>Экран (4:3)</PresentationFormat>
  <Paragraphs>43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Trebuchet MS</vt:lpstr>
      <vt:lpstr>Wingdings</vt:lpstr>
      <vt:lpstr>Wingdings 2</vt:lpstr>
      <vt:lpstr>Изящная</vt:lpstr>
      <vt:lpstr>СРЕДСТВА ОБУЧЕНИЯ БИОЛОГИИ</vt:lpstr>
      <vt:lpstr>Презентация PowerPoint</vt:lpstr>
      <vt:lpstr>Классификация средств обучения биологии</vt:lpstr>
      <vt:lpstr>Презентация PowerPoint</vt:lpstr>
      <vt:lpstr>Презентация PowerPoint</vt:lpstr>
      <vt:lpstr>Презентация PowerPoint</vt:lpstr>
      <vt:lpstr>ЖИВЫЕ ОБЪЕКТЫ комнатные растения</vt:lpstr>
      <vt:lpstr>Фиксированные препараты гербарии</vt:lpstr>
      <vt:lpstr>Живые объекты </vt:lpstr>
      <vt:lpstr>Фиксированные объекты влажные объекты</vt:lpstr>
      <vt:lpstr>Фиксированные объекты микропрепараты</vt:lpstr>
      <vt:lpstr>Фиксированные объекты остеологические</vt:lpstr>
      <vt:lpstr>Фиксированные объекты таксидермические</vt:lpstr>
      <vt:lpstr>Коллекции плодов, семян, шишек</vt:lpstr>
      <vt:lpstr>Презентация PowerPoint</vt:lpstr>
      <vt:lpstr>Изобразительные средства обучения</vt:lpstr>
      <vt:lpstr>Изобразительные средства обучения таблицы</vt:lpstr>
      <vt:lpstr>Лабораторное оборудование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СРЕДСТВА ОБУЧЕНИЯ БИОЛОГИИ</dc:title>
  <dc:creator>Natalia Andreeva</dc:creator>
  <cp:lastModifiedBy>Наталья</cp:lastModifiedBy>
  <cp:revision>15</cp:revision>
  <dcterms:created xsi:type="dcterms:W3CDTF">2015-11-10T18:19:29Z</dcterms:created>
  <dcterms:modified xsi:type="dcterms:W3CDTF">2022-10-06T13:27:41Z</dcterms:modified>
</cp:coreProperties>
</file>