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8" r:id="rId3"/>
    <p:sldId id="291" r:id="rId4"/>
    <p:sldId id="257" r:id="rId5"/>
    <p:sldId id="258" r:id="rId6"/>
    <p:sldId id="283" r:id="rId7"/>
    <p:sldId id="259" r:id="rId8"/>
    <p:sldId id="260" r:id="rId9"/>
    <p:sldId id="285" r:id="rId10"/>
    <p:sldId id="261" r:id="rId11"/>
    <p:sldId id="262" r:id="rId12"/>
    <p:sldId id="263" r:id="rId13"/>
    <p:sldId id="264" r:id="rId14"/>
    <p:sldId id="265" r:id="rId15"/>
    <p:sldId id="266" r:id="rId16"/>
    <p:sldId id="267" r:id="rId17"/>
    <p:sldId id="268" r:id="rId18"/>
    <p:sldId id="269" r:id="rId19"/>
    <p:sldId id="270" r:id="rId20"/>
    <p:sldId id="271" r:id="rId21"/>
    <p:sldId id="273" r:id="rId22"/>
    <p:sldId id="274" r:id="rId23"/>
    <p:sldId id="275" r:id="rId24"/>
    <p:sldId id="276" r:id="rId25"/>
    <p:sldId id="277" r:id="rId26"/>
    <p:sldId id="278" r:id="rId27"/>
    <p:sldId id="279" r:id="rId28"/>
    <p:sldId id="282"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202FE534-72A9-4A6B-BB80-5750C80C6320}" type="datetimeFigureOut">
              <a:rPr lang="ru-RU" smtClean="0"/>
              <a:pPr/>
              <a:t>06.10.2022</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F908A6EF-0D03-4DCC-98CF-DBCE7D66B946}" type="slidenum">
              <a:rPr lang="ru-RU" smtClean="0"/>
              <a:pPr/>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08A6EF-0D03-4DCC-98CF-DBCE7D66B94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08A6EF-0D03-4DCC-98CF-DBCE7D66B946}" type="slidenum">
              <a:rPr lang="ru-RU" smtClean="0"/>
              <a:pPr/>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08A6EF-0D03-4DCC-98CF-DBCE7D66B946}" type="slidenum">
              <a:rPr lang="ru-RU" smtClean="0"/>
              <a:pPr/>
              <a:t>‹#›</a:t>
            </a:fld>
            <a:endParaRPr lang="ru-RU"/>
          </a:p>
        </p:txBody>
      </p:sp>
      <p:sp>
        <p:nvSpPr>
          <p:cNvPr id="8" name="Объект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202FE534-72A9-4A6B-BB80-5750C80C6320}" type="datetimeFigureOut">
              <a:rPr lang="ru-RU" smtClean="0"/>
              <a:pPr/>
              <a:t>06.10.2022</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F908A6EF-0D03-4DCC-98CF-DBCE7D66B946}" type="slidenum">
              <a:rPr lang="ru-RU" smtClean="0"/>
              <a:pPr/>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08A6EF-0D03-4DCC-98CF-DBCE7D66B946}" type="slidenum">
              <a:rPr lang="ru-RU" smtClean="0"/>
              <a:pPr/>
              <a:t>‹#›</a:t>
            </a:fld>
            <a:endParaRPr lang="ru-RU"/>
          </a:p>
        </p:txBody>
      </p:sp>
      <p:sp>
        <p:nvSpPr>
          <p:cNvPr id="9" name="Объект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908A6EF-0D03-4DCC-98CF-DBCE7D66B946}" type="slidenum">
              <a:rPr lang="ru-RU" smtClean="0"/>
              <a:pPr/>
              <a:t>‹#›</a:t>
            </a:fld>
            <a:endParaRPr lang="ru-RU"/>
          </a:p>
        </p:txBody>
      </p:sp>
      <p:sp>
        <p:nvSpPr>
          <p:cNvPr id="11" name="Объект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908A6EF-0D03-4DCC-98CF-DBCE7D66B946}" type="slidenum">
              <a:rPr lang="ru-RU" smtClean="0"/>
              <a:pPr/>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908A6EF-0D03-4DCC-98CF-DBCE7D66B946}" type="slidenum">
              <a:rPr lang="ru-RU" smtClean="0"/>
              <a:pPr/>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08A6EF-0D03-4DCC-98CF-DBCE7D66B946}"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Объект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02FE534-72A9-4A6B-BB80-5750C80C6320}" type="datetimeFigureOut">
              <a:rPr lang="ru-RU" smtClean="0"/>
              <a:pPr/>
              <a:t>06.10.2022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08A6EF-0D03-4DCC-98CF-DBCE7D66B946}"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02FE534-72A9-4A6B-BB80-5750C80C6320}" type="datetimeFigureOut">
              <a:rPr lang="ru-RU" smtClean="0"/>
              <a:pPr/>
              <a:t>06.10.2022</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908A6EF-0D03-4DCC-98CF-DBCE7D66B946}" type="slidenum">
              <a:rPr lang="ru-RU" smtClean="0"/>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1600" y="1052736"/>
            <a:ext cx="6858000" cy="990600"/>
          </a:xfrm>
        </p:spPr>
        <p:txBody>
          <a:bodyPr>
            <a:normAutofit fontScale="90000"/>
          </a:bodyPr>
          <a:lstStyle/>
          <a:p>
            <a:pPr algn="ctr"/>
            <a:r>
              <a:rPr lang="ru-RU" sz="2700" b="1" dirty="0" smtClean="0">
                <a:solidFill>
                  <a:srgbClr val="FF0000"/>
                </a:solidFill>
              </a:rPr>
              <a:t>Лекция на тему:</a:t>
            </a:r>
            <a:r>
              <a:rPr lang="ru-RU" sz="2700" dirty="0" smtClean="0">
                <a:solidFill>
                  <a:srgbClr val="FF0000"/>
                </a:solidFill>
              </a:rPr>
              <a:t> </a:t>
            </a:r>
            <a:r>
              <a:rPr lang="ru-RU" sz="2700" b="1" dirty="0" smtClean="0">
                <a:solidFill>
                  <a:srgbClr val="FF0000"/>
                </a:solidFill>
              </a:rPr>
              <a:t>«</a:t>
            </a:r>
            <a:r>
              <a:rPr lang="ru-RU" sz="2700" b="1" dirty="0">
                <a:solidFill>
                  <a:srgbClr val="FF0000"/>
                </a:solidFill>
              </a:rPr>
              <a:t>Методика развития готовности учащихся применять биологические знания для решения задач. Практические и ситуационные задачи по биологии (на примере раздела «Живые организмы</a:t>
            </a:r>
            <a:r>
              <a:rPr lang="ru-RU" sz="2700" b="1" dirty="0" smtClean="0">
                <a:solidFill>
                  <a:srgbClr val="FF0000"/>
                </a:solidFill>
              </a:rPr>
              <a:t>»)</a:t>
            </a:r>
            <a:endParaRPr lang="ru-RU" b="1" dirty="0">
              <a:solidFill>
                <a:srgbClr val="FF0000"/>
              </a:solidFill>
            </a:endParaRPr>
          </a:p>
        </p:txBody>
      </p:sp>
      <p:sp>
        <p:nvSpPr>
          <p:cNvPr id="3" name="Подзаголовок 2"/>
          <p:cNvSpPr>
            <a:spLocks noGrp="1"/>
          </p:cNvSpPr>
          <p:nvPr>
            <p:ph type="subTitle" idx="1"/>
          </p:nvPr>
        </p:nvSpPr>
        <p:spPr>
          <a:xfrm>
            <a:off x="1187624" y="4005064"/>
            <a:ext cx="6858000" cy="533400"/>
          </a:xfrm>
        </p:spPr>
        <p:txBody>
          <a:bodyPr>
            <a:noAutofit/>
          </a:bodyPr>
          <a:lstStyle/>
          <a:p>
            <a:r>
              <a:rPr lang="ru-RU" dirty="0" smtClean="0"/>
              <a:t>Направление «Педагогическое образование»</a:t>
            </a:r>
          </a:p>
          <a:p>
            <a:r>
              <a:rPr lang="ru-RU" dirty="0" smtClean="0"/>
              <a:t>Профиль «Биологическое образование»</a:t>
            </a:r>
          </a:p>
          <a:p>
            <a:r>
              <a:rPr lang="ru-RU" dirty="0" smtClean="0"/>
              <a:t>Дисциплина </a:t>
            </a:r>
            <a:r>
              <a:rPr lang="ru-RU" b="1" dirty="0" smtClean="0"/>
              <a:t>«Методика обучения и воспитания (биология)</a:t>
            </a:r>
            <a:r>
              <a:rPr lang="ru-RU" dirty="0" smtClean="0"/>
              <a:t>» </a:t>
            </a:r>
          </a:p>
          <a:p>
            <a:r>
              <a:rPr lang="ru-RU" dirty="0" smtClean="0"/>
              <a:t>Лектор: профессор Андреева Наталья Дмитриевна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600" dirty="0" smtClean="0">
                <a:solidFill>
                  <a:srgbClr val="FF0000"/>
                </a:solidFill>
              </a:rPr>
              <a:t/>
            </a:r>
            <a:br>
              <a:rPr lang="ru-RU" sz="3600" dirty="0" smtClean="0">
                <a:solidFill>
                  <a:srgbClr val="FF0000"/>
                </a:solidFill>
              </a:rPr>
            </a:br>
            <a:r>
              <a:rPr lang="ru-RU" b="1" dirty="0" smtClean="0">
                <a:solidFill>
                  <a:srgbClr val="FF0000"/>
                </a:solidFill>
              </a:rPr>
              <a:t>Критерии классификации ситуационных задач</a:t>
            </a:r>
            <a:endParaRPr lang="ru-RU" b="1" dirty="0">
              <a:solidFill>
                <a:srgbClr val="FF0000"/>
              </a:solidFill>
            </a:endParaRPr>
          </a:p>
        </p:txBody>
      </p:sp>
      <p:sp>
        <p:nvSpPr>
          <p:cNvPr id="3" name="Содержимое 2"/>
          <p:cNvSpPr>
            <a:spLocks noGrp="1"/>
          </p:cNvSpPr>
          <p:nvPr>
            <p:ph sz="quarter" idx="1"/>
          </p:nvPr>
        </p:nvSpPr>
        <p:spPr/>
        <p:txBody>
          <a:bodyPr>
            <a:normAutofit/>
          </a:bodyPr>
          <a:lstStyle/>
          <a:p>
            <a:pPr algn="just">
              <a:buFont typeface="Wingdings" pitchFamily="2" charset="2"/>
              <a:buChar char="§"/>
            </a:pPr>
            <a:r>
              <a:rPr lang="ru-RU" i="1" dirty="0" smtClean="0"/>
              <a:t>по преобладающей дидактической задаче</a:t>
            </a:r>
            <a:r>
              <a:rPr lang="ru-RU" dirty="0" smtClean="0"/>
              <a:t>: обучающие</a:t>
            </a:r>
            <a:r>
              <a:rPr lang="ru-RU" dirty="0"/>
              <a:t>, тренировочные, контролирующие, </a:t>
            </a:r>
            <a:r>
              <a:rPr lang="ru-RU" dirty="0" smtClean="0"/>
              <a:t>творческие</a:t>
            </a:r>
          </a:p>
          <a:p>
            <a:pPr algn="just">
              <a:buFont typeface="Wingdings" pitchFamily="2" charset="2"/>
              <a:buChar char="§"/>
            </a:pPr>
            <a:r>
              <a:rPr lang="ru-RU" dirty="0"/>
              <a:t>исходя </a:t>
            </a:r>
            <a:r>
              <a:rPr lang="ru-RU" i="1" dirty="0"/>
              <a:t>из особенностей </a:t>
            </a:r>
            <a:r>
              <a:rPr lang="ru-RU" i="1" dirty="0" smtClean="0"/>
              <a:t>содержания</a:t>
            </a:r>
            <a:r>
              <a:rPr lang="ru-RU" dirty="0" smtClean="0"/>
              <a:t>: </a:t>
            </a:r>
            <a:r>
              <a:rPr lang="ru-RU" dirty="0"/>
              <a:t>бытовые, гигиенические, экологические, задачи-парадоксы </a:t>
            </a:r>
            <a:endParaRPr lang="ru-RU" dirty="0" smtClean="0"/>
          </a:p>
          <a:p>
            <a:pPr algn="just">
              <a:buFont typeface="Wingdings" pitchFamily="2" charset="2"/>
              <a:buChar char="§"/>
            </a:pPr>
            <a:r>
              <a:rPr lang="ru-RU" i="1" dirty="0" smtClean="0"/>
              <a:t>по </a:t>
            </a:r>
            <a:r>
              <a:rPr lang="ru-RU" i="1" dirty="0"/>
              <a:t>характеру </a:t>
            </a:r>
            <a:r>
              <a:rPr lang="ru-RU" i="1" dirty="0" smtClean="0"/>
              <a:t>освещения, </a:t>
            </a:r>
            <a:r>
              <a:rPr lang="ru-RU" i="1" dirty="0"/>
              <a:t>подачи </a:t>
            </a:r>
            <a:r>
              <a:rPr lang="ru-RU" i="1" dirty="0" smtClean="0"/>
              <a:t>материала: </a:t>
            </a:r>
            <a:r>
              <a:rPr lang="ru-RU" dirty="0" smtClean="0"/>
              <a:t>ситуации-иллюстрации</a:t>
            </a:r>
            <a:r>
              <a:rPr lang="ru-RU" dirty="0"/>
              <a:t>, ситуации-оценки и ситуации-упражнения</a:t>
            </a:r>
            <a:r>
              <a:rPr lang="ru-RU" dirty="0" smtClean="0"/>
              <a: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Виды ситуационных задач</a:t>
            </a:r>
            <a:endParaRPr lang="ru-RU" b="1" dirty="0">
              <a:solidFill>
                <a:srgbClr val="FF0000"/>
              </a:solidFill>
            </a:endParaRPr>
          </a:p>
        </p:txBody>
      </p:sp>
      <p:sp>
        <p:nvSpPr>
          <p:cNvPr id="3" name="Содержимое 2"/>
          <p:cNvSpPr>
            <a:spLocks noGrp="1"/>
          </p:cNvSpPr>
          <p:nvPr>
            <p:ph sz="quarter" idx="1"/>
          </p:nvPr>
        </p:nvSpPr>
        <p:spPr/>
        <p:txBody>
          <a:bodyPr>
            <a:normAutofit lnSpcReduction="10000"/>
          </a:bodyPr>
          <a:lstStyle/>
          <a:p>
            <a:pPr algn="just">
              <a:buFont typeface="Wingdings" pitchFamily="2" charset="2"/>
              <a:buChar char="§"/>
            </a:pPr>
            <a:r>
              <a:rPr lang="ru-RU" i="1" dirty="0"/>
              <a:t>Ситуация-иллюстрация</a:t>
            </a:r>
            <a:r>
              <a:rPr lang="ru-RU" dirty="0"/>
              <a:t> – это пример из </a:t>
            </a:r>
            <a:r>
              <a:rPr lang="ru-RU" dirty="0" smtClean="0"/>
              <a:t>практики (</a:t>
            </a:r>
            <a:r>
              <a:rPr lang="ru-RU" dirty="0"/>
              <a:t>как позитивный, так и негативный) </a:t>
            </a:r>
            <a:r>
              <a:rPr lang="ru-RU" dirty="0" smtClean="0"/>
              <a:t>и способ  </a:t>
            </a:r>
            <a:r>
              <a:rPr lang="ru-RU" dirty="0"/>
              <a:t>решения  </a:t>
            </a:r>
            <a:r>
              <a:rPr lang="ru-RU" dirty="0" smtClean="0"/>
              <a:t>ситуации</a:t>
            </a:r>
          </a:p>
          <a:p>
            <a:pPr algn="just">
              <a:buFont typeface="Wingdings" pitchFamily="2" charset="2"/>
              <a:buChar char="§"/>
            </a:pPr>
            <a:r>
              <a:rPr lang="ru-RU" i="1" dirty="0" smtClean="0"/>
              <a:t>Ситуация-оценка</a:t>
            </a:r>
            <a:r>
              <a:rPr lang="ru-RU" dirty="0" smtClean="0"/>
              <a:t>  </a:t>
            </a:r>
            <a:r>
              <a:rPr lang="ru-RU" dirty="0"/>
              <a:t>представляет  собой  </a:t>
            </a:r>
            <a:r>
              <a:rPr lang="ru-RU" dirty="0" smtClean="0"/>
              <a:t>описание ситуации  </a:t>
            </a:r>
            <a:r>
              <a:rPr lang="ru-RU" dirty="0"/>
              <a:t>и  возможное  решение  в  готовом  виде: требуется  только  оценить, насколько оно правомерно и </a:t>
            </a:r>
            <a:r>
              <a:rPr lang="ru-RU" dirty="0" smtClean="0"/>
              <a:t>эффективно</a:t>
            </a:r>
          </a:p>
          <a:p>
            <a:pPr algn="just">
              <a:buFont typeface="Wingdings" pitchFamily="2" charset="2"/>
              <a:buChar char="§"/>
            </a:pPr>
            <a:r>
              <a:rPr lang="ru-RU" i="1" dirty="0" smtClean="0"/>
              <a:t>Ситуация-упражнение</a:t>
            </a:r>
            <a:r>
              <a:rPr lang="ru-RU" dirty="0" smtClean="0"/>
              <a:t> </a:t>
            </a:r>
            <a:r>
              <a:rPr lang="ru-RU" dirty="0"/>
              <a:t>состоит в том, что  конкретный  эпизод  </a:t>
            </a:r>
            <a:r>
              <a:rPr lang="ru-RU" dirty="0" smtClean="0"/>
              <a:t>деятельности  </a:t>
            </a:r>
            <a:r>
              <a:rPr lang="ru-RU" dirty="0"/>
              <a:t>препарирован  таким  образом,  чтобы  его  решение  требовало каких-либо стандартных действий, например: выполнение расчетов, заполнение таблиц</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rPr>
              <a:t>Структура ситуационной задачи</a:t>
            </a:r>
            <a:endParaRPr lang="ru-RU" sz="3600" b="1" dirty="0">
              <a:solidFill>
                <a:srgbClr val="FF0000"/>
              </a:solidFill>
            </a:endParaRPr>
          </a:p>
        </p:txBody>
      </p:sp>
      <p:sp>
        <p:nvSpPr>
          <p:cNvPr id="3" name="Содержимое 2"/>
          <p:cNvSpPr>
            <a:spLocks noGrp="1"/>
          </p:cNvSpPr>
          <p:nvPr>
            <p:ph sz="quarter" idx="1"/>
          </p:nvPr>
        </p:nvSpPr>
        <p:spPr/>
        <p:txBody>
          <a:bodyPr>
            <a:normAutofit/>
          </a:bodyPr>
          <a:lstStyle/>
          <a:p>
            <a:pPr lvl="0" algn="just">
              <a:buFont typeface="Wingdings" pitchFamily="2" charset="2"/>
              <a:buChar char="§"/>
            </a:pPr>
            <a:r>
              <a:rPr lang="ru-RU" sz="2800" dirty="0"/>
              <a:t>название (желательно яркое, привлекающее внимание учащихся);</a:t>
            </a:r>
          </a:p>
          <a:p>
            <a:pPr lvl="0" algn="just">
              <a:buFont typeface="Wingdings" pitchFamily="2" charset="2"/>
              <a:buChar char="§"/>
            </a:pPr>
            <a:r>
              <a:rPr lang="ru-RU" sz="2800" dirty="0"/>
              <a:t>ситуацию-случай, проблема, история из реальной жизни;</a:t>
            </a:r>
          </a:p>
          <a:p>
            <a:pPr lvl="0" algn="just">
              <a:buFont typeface="Wingdings" pitchFamily="2" charset="2"/>
              <a:buChar char="§"/>
            </a:pPr>
            <a:r>
              <a:rPr lang="ru-RU" sz="2800" dirty="0"/>
              <a:t>личностно-значимый познавательный вопрос;</a:t>
            </a:r>
          </a:p>
          <a:p>
            <a:pPr lvl="0" algn="just">
              <a:buFont typeface="Wingdings" pitchFamily="2" charset="2"/>
              <a:buChar char="§"/>
            </a:pPr>
            <a:r>
              <a:rPr lang="ru-RU" sz="2800" dirty="0"/>
              <a:t>информация по данному вопросу, представленная в разнообразном виде (текст, таблица, график, статистические данные);</a:t>
            </a:r>
          </a:p>
          <a:p>
            <a:pPr algn="just">
              <a:buFont typeface="Wingdings" pitchFamily="2" charset="2"/>
              <a:buChar char="§"/>
            </a:pPr>
            <a:r>
              <a:rPr lang="ru-RU" sz="2800" dirty="0"/>
              <a:t>вопросы или задания для работы с задачей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rgbClr val="FF0000"/>
                </a:solidFill>
              </a:rPr>
              <a:t>Требования к конструированию ситуационных задач</a:t>
            </a:r>
            <a:endParaRPr lang="ru-RU" sz="2800" b="1" dirty="0">
              <a:solidFill>
                <a:srgbClr val="FF0000"/>
              </a:solidFill>
            </a:endParaRPr>
          </a:p>
        </p:txBody>
      </p:sp>
      <p:sp>
        <p:nvSpPr>
          <p:cNvPr id="3" name="Содержимое 2"/>
          <p:cNvSpPr>
            <a:spLocks noGrp="1"/>
          </p:cNvSpPr>
          <p:nvPr>
            <p:ph sz="quarter" idx="1"/>
          </p:nvPr>
        </p:nvSpPr>
        <p:spPr>
          <a:xfrm>
            <a:off x="214282" y="1357298"/>
            <a:ext cx="8472518" cy="4768865"/>
          </a:xfrm>
        </p:spPr>
        <p:txBody>
          <a:bodyPr>
            <a:noAutofit/>
          </a:bodyPr>
          <a:lstStyle/>
          <a:p>
            <a:pPr marL="68580" lvl="0" indent="-342900" algn="just">
              <a:spcBef>
                <a:spcPts val="0"/>
              </a:spcBef>
              <a:buFont typeface="Wingdings" pitchFamily="2" charset="2"/>
              <a:buChar char="§"/>
            </a:pPr>
            <a:r>
              <a:rPr lang="ru-RU" sz="2400" dirty="0" smtClean="0"/>
              <a:t>Ситуационная задача должна быть сформулирована в виде рассказа (краткого введения).</a:t>
            </a:r>
          </a:p>
          <a:p>
            <a:pPr marL="68580" lvl="0" indent="-342900" algn="just">
              <a:spcBef>
                <a:spcPts val="0"/>
              </a:spcBef>
              <a:buFont typeface="Wingdings" pitchFamily="2" charset="2"/>
              <a:buChar char="§"/>
            </a:pPr>
            <a:r>
              <a:rPr lang="ru-RU" sz="2400" dirty="0" smtClean="0"/>
              <a:t>Для ситуационной задачи необходимо брать темы, которые привлекают внимание школьников.</a:t>
            </a:r>
          </a:p>
          <a:p>
            <a:pPr marL="68580" lvl="0" indent="-342900" algn="just">
              <a:spcBef>
                <a:spcPts val="0"/>
              </a:spcBef>
              <a:buFont typeface="Wingdings" pitchFamily="2" charset="2"/>
              <a:buChar char="§"/>
            </a:pPr>
            <a:r>
              <a:rPr lang="ru-RU" sz="2400" dirty="0" smtClean="0"/>
              <a:t>Важно, чтобы в задаче была представлена реальная ситуация, которая стимулирует проявление разнообразных эмоций (сочувствие, удивление, радость, гнев и т.д.).</a:t>
            </a:r>
          </a:p>
          <a:p>
            <a:pPr marL="68580" lvl="0" indent="-342900" algn="just">
              <a:spcBef>
                <a:spcPts val="0"/>
              </a:spcBef>
              <a:buFont typeface="Wingdings" pitchFamily="2" charset="2"/>
              <a:buChar char="§"/>
            </a:pPr>
            <a:r>
              <a:rPr lang="ru-RU" sz="2400" dirty="0" smtClean="0"/>
              <a:t>В текст ситуационной задачи необходимо включать цитаты из различных источников, чтобы создать полноценную, реалистичную картину.</a:t>
            </a:r>
          </a:p>
          <a:p>
            <a:pPr marL="68580" lvl="0" indent="-342900" algn="just">
              <a:spcBef>
                <a:spcPts val="0"/>
              </a:spcBef>
              <a:buFont typeface="Wingdings" pitchFamily="2" charset="2"/>
              <a:buChar char="§"/>
            </a:pPr>
            <a:r>
              <a:rPr lang="ru-RU" sz="2400" dirty="0" smtClean="0"/>
              <a:t>Создавая ситуационные задачи, необходимо учитывать возрастные особенности учащихся.</a:t>
            </a:r>
          </a:p>
          <a:p>
            <a:pPr marL="68580" indent="-342900" algn="just">
              <a:spcBef>
                <a:spcPts val="0"/>
              </a:spcBef>
              <a:buFont typeface="Wingdings" pitchFamily="2" charset="2"/>
              <a:buChar char="§"/>
            </a:pPr>
            <a:r>
              <a:rPr lang="ru-RU" sz="2400" dirty="0" smtClean="0"/>
              <a:t>Проблема, которая лежит в основе ситуационной задачи, должна быть понятна ученику и посильна для </a:t>
            </a:r>
            <a:r>
              <a:rPr lang="ru-RU" sz="2400" dirty="0"/>
              <a:t>решения</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32656"/>
            <a:ext cx="8229600" cy="990600"/>
          </a:xfrm>
        </p:spPr>
        <p:txBody>
          <a:bodyPr>
            <a:noAutofit/>
          </a:bodyPr>
          <a:lstStyle/>
          <a:p>
            <a:pPr algn="ctr"/>
            <a:r>
              <a:rPr lang="ru-RU" b="1" dirty="0" smtClean="0">
                <a:solidFill>
                  <a:srgbClr val="FF0000"/>
                </a:solidFill>
              </a:rPr>
              <a:t>«Источники» конструирования ситуационных задач</a:t>
            </a:r>
            <a:endParaRPr lang="ru-RU" b="1" dirty="0">
              <a:solidFill>
                <a:srgbClr val="FF0000"/>
              </a:solidFill>
            </a:endParaRPr>
          </a:p>
        </p:txBody>
      </p:sp>
      <p:sp>
        <p:nvSpPr>
          <p:cNvPr id="3" name="Содержимое 2"/>
          <p:cNvSpPr>
            <a:spLocks noGrp="1"/>
          </p:cNvSpPr>
          <p:nvPr>
            <p:ph sz="quarter" idx="1"/>
          </p:nvPr>
        </p:nvSpPr>
        <p:spPr/>
        <p:txBody>
          <a:bodyPr/>
          <a:lstStyle/>
          <a:p>
            <a:pPr algn="just">
              <a:buFont typeface="Wingdings" pitchFamily="2" charset="2"/>
              <a:buChar char="§"/>
            </a:pPr>
            <a:r>
              <a:rPr lang="ru-RU" dirty="0"/>
              <a:t>Для создания ситуационных задач по школьной биологии базовыми источниками являются: </a:t>
            </a:r>
            <a:r>
              <a:rPr lang="ru-RU" dirty="0" smtClean="0"/>
              <a:t> художественная </a:t>
            </a:r>
            <a:r>
              <a:rPr lang="ru-RU" dirty="0"/>
              <a:t>и публицистическая </a:t>
            </a:r>
            <a:r>
              <a:rPr lang="ru-RU" dirty="0" smtClean="0"/>
              <a:t>литература </a:t>
            </a:r>
          </a:p>
          <a:p>
            <a:pPr algn="just">
              <a:buFont typeface="Wingdings" pitchFamily="2" charset="2"/>
              <a:buChar char="§"/>
            </a:pPr>
            <a:r>
              <a:rPr lang="ru-RU" dirty="0" smtClean="0"/>
              <a:t>оперативная </a:t>
            </a:r>
            <a:r>
              <a:rPr lang="ru-RU" dirty="0"/>
              <a:t>информация из </a:t>
            </a:r>
            <a:r>
              <a:rPr lang="ru-RU" dirty="0" smtClean="0"/>
              <a:t>СМИ </a:t>
            </a:r>
          </a:p>
          <a:p>
            <a:pPr algn="just">
              <a:buFont typeface="Wingdings" pitchFamily="2" charset="2"/>
              <a:buChar char="§"/>
            </a:pPr>
            <a:r>
              <a:rPr lang="ru-RU" dirty="0" smtClean="0"/>
              <a:t>статистические материалы </a:t>
            </a:r>
          </a:p>
          <a:p>
            <a:pPr algn="just">
              <a:buFont typeface="Wingdings" pitchFamily="2" charset="2"/>
              <a:buChar char="§"/>
            </a:pPr>
            <a:r>
              <a:rPr lang="ru-RU" dirty="0" smtClean="0"/>
              <a:t>научные публикации </a:t>
            </a:r>
          </a:p>
          <a:p>
            <a:pPr algn="just">
              <a:buFont typeface="Wingdings" pitchFamily="2" charset="2"/>
              <a:buChar char="§"/>
            </a:pPr>
            <a:r>
              <a:rPr lang="ru-RU" dirty="0" smtClean="0"/>
              <a:t>научно-популярная литература </a:t>
            </a:r>
          </a:p>
          <a:p>
            <a:pPr algn="just">
              <a:buFont typeface="Wingdings" pitchFamily="2" charset="2"/>
              <a:buChar char="§"/>
            </a:pPr>
            <a:r>
              <a:rPr lang="ru-RU" dirty="0" smtClean="0"/>
              <a:t>ресурсы интернета</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990600"/>
          </a:xfrm>
        </p:spPr>
        <p:txBody>
          <a:bodyPr>
            <a:noAutofit/>
          </a:bodyPr>
          <a:lstStyle/>
          <a:p>
            <a:pPr algn="ctr"/>
            <a:r>
              <a:rPr lang="ru-RU" b="1" dirty="0" smtClean="0">
                <a:solidFill>
                  <a:srgbClr val="FF0000"/>
                </a:solidFill>
              </a:rPr>
              <a:t>Конструирование ситуационной задачи </a:t>
            </a:r>
            <a:endParaRPr lang="ru-RU" b="1" dirty="0">
              <a:solidFill>
                <a:srgbClr val="FF0000"/>
              </a:solidFill>
            </a:endParaRPr>
          </a:p>
        </p:txBody>
      </p:sp>
      <p:sp>
        <p:nvSpPr>
          <p:cNvPr id="3" name="Содержимое 2"/>
          <p:cNvSpPr>
            <a:spLocks noGrp="1"/>
          </p:cNvSpPr>
          <p:nvPr>
            <p:ph sz="quarter" idx="1"/>
          </p:nvPr>
        </p:nvSpPr>
        <p:spPr/>
        <p:txBody>
          <a:bodyPr>
            <a:normAutofit fontScale="70000" lnSpcReduction="20000"/>
          </a:bodyPr>
          <a:lstStyle/>
          <a:p>
            <a:pPr algn="just">
              <a:buFont typeface="Wingdings" pitchFamily="2" charset="2"/>
              <a:buChar char="§"/>
            </a:pPr>
            <a:r>
              <a:rPr lang="ru-RU" sz="3600" dirty="0" smtClean="0"/>
              <a:t>определение типа </a:t>
            </a:r>
            <a:r>
              <a:rPr lang="ru-RU" sz="3600" dirty="0"/>
              <a:t>урока биологии и этапа, на котором планируется применение данной задачи: изучение нового, закрепление знаний, контроль знаний и </a:t>
            </a:r>
            <a:r>
              <a:rPr lang="ru-RU" sz="3600" dirty="0" smtClean="0"/>
              <a:t>умений</a:t>
            </a:r>
          </a:p>
          <a:p>
            <a:pPr algn="just">
              <a:buFont typeface="Wingdings" pitchFamily="2" charset="2"/>
              <a:buChar char="§"/>
            </a:pPr>
            <a:r>
              <a:rPr lang="ru-RU" sz="3600" dirty="0" smtClean="0"/>
              <a:t>выделение мыслительных операций </a:t>
            </a:r>
            <a:r>
              <a:rPr lang="ru-RU" sz="3600" dirty="0"/>
              <a:t>(цели), которые должны быть задействованы при решении данной задачи: ознакомление, понимание, применение, анализ, синтез, оценка (по таксономии Б. </a:t>
            </a:r>
            <a:r>
              <a:rPr lang="ru-RU" sz="3600" dirty="0" err="1"/>
              <a:t>Блума</a:t>
            </a:r>
            <a:r>
              <a:rPr lang="ru-RU" sz="3600" dirty="0" smtClean="0"/>
              <a:t>)</a:t>
            </a:r>
          </a:p>
          <a:p>
            <a:pPr algn="just">
              <a:buFont typeface="Wingdings" pitchFamily="2" charset="2"/>
              <a:buChar char="§"/>
            </a:pPr>
            <a:r>
              <a:rPr lang="ru-RU" sz="3600" dirty="0" smtClean="0"/>
              <a:t>определению </a:t>
            </a:r>
            <a:r>
              <a:rPr lang="ru-RU" sz="3600" dirty="0"/>
              <a:t>основного замысла задачи. Необходимо выбрать столбец с «клише», соответствующий выбранной цели.  </a:t>
            </a:r>
            <a:r>
              <a:rPr lang="ru-RU" sz="3600" dirty="0" smtClean="0"/>
              <a:t>Например, условием </a:t>
            </a:r>
            <a:r>
              <a:rPr lang="ru-RU" sz="3600" dirty="0"/>
              <a:t>задачи может стать проблема из реальной жизни (бытовая), из технологии производств, факт из истории биологии и медицины, практики сельского хозяйства, либо исторический (</a:t>
            </a:r>
            <a:r>
              <a:rPr lang="ru-RU" sz="3600" dirty="0" smtClean="0"/>
              <a:t>ложно исторический</a:t>
            </a:r>
            <a:r>
              <a:rPr lang="ru-RU" sz="3600" dirty="0"/>
              <a:t>) факт</a:t>
            </a:r>
            <a:endParaRPr lang="ru-RU" sz="3600"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Autofit/>
          </a:bodyPr>
          <a:lstStyle/>
          <a:p>
            <a:pPr algn="ctr"/>
            <a:r>
              <a:rPr lang="ru-RU" sz="2800" b="1" dirty="0">
                <a:solidFill>
                  <a:srgbClr val="FF0000"/>
                </a:solidFill>
              </a:rPr>
              <a:t>Конструктор задач на основе дидактических целей Б. </a:t>
            </a:r>
            <a:r>
              <a:rPr lang="ru-RU" sz="2800" b="1" dirty="0" err="1">
                <a:solidFill>
                  <a:srgbClr val="FF0000"/>
                </a:solidFill>
              </a:rPr>
              <a:t>Блума</a:t>
            </a:r>
            <a:r>
              <a:rPr lang="ru-RU" sz="2800" b="1" dirty="0">
                <a:solidFill>
                  <a:srgbClr val="FF0000"/>
                </a:solidFill>
              </a:rPr>
              <a:t> (по Л.С. Илюшину)</a:t>
            </a:r>
          </a:p>
        </p:txBody>
      </p:sp>
      <p:pic>
        <p:nvPicPr>
          <p:cNvPr id="4" name="Содержимое 3"/>
          <p:cNvPicPr>
            <a:picLocks noGrp="1"/>
          </p:cNvPicPr>
          <p:nvPr>
            <p:ph sz="quarter" idx="1"/>
          </p:nvPr>
        </p:nvPicPr>
        <p:blipFill>
          <a:blip r:embed="rId2"/>
          <a:stretch>
            <a:fillRect/>
          </a:stretch>
        </p:blipFill>
        <p:spPr>
          <a:xfrm>
            <a:off x="251520" y="1124744"/>
            <a:ext cx="8715403" cy="557216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357166"/>
            <a:ext cx="8229600" cy="4525963"/>
          </a:xfrm>
        </p:spPr>
        <p:txBody>
          <a:bodyPr>
            <a:normAutofit/>
          </a:bodyPr>
          <a:lstStyle/>
          <a:p>
            <a:pPr algn="just"/>
            <a:r>
              <a:rPr lang="ru-RU" sz="2800" dirty="0" smtClean="0">
                <a:solidFill>
                  <a:srgbClr val="FF0000"/>
                </a:solidFill>
              </a:rPr>
              <a:t>Понимание</a:t>
            </a:r>
            <a:r>
              <a:rPr lang="ru-RU" sz="2800" dirty="0" smtClean="0"/>
              <a:t> - «Один </a:t>
            </a:r>
            <a:r>
              <a:rPr lang="ru-RU" sz="2800" dirty="0"/>
              <a:t>австрийский ученый изобрел специальные очки, переворачивающие изображение на сетчатке. Он носил их постоянно. Первое время ученый видел все предметы вверх ногами, но вскоре снова стал видеть их нормально. В этих очках он научился ездить на велосипеде. Когда ученый снял очки, первое время он опять видел все предметы перевернутыми. Объясните результаты этого эксперимента»</a:t>
            </a:r>
          </a:p>
        </p:txBody>
      </p:sp>
      <p:pic>
        <p:nvPicPr>
          <p:cNvPr id="19458" name="Picture 2" descr="http://astromedia.eu/images/product_images/info_images/219_0.jpg"/>
          <p:cNvPicPr>
            <a:picLocks noChangeAspect="1" noChangeArrowheads="1"/>
          </p:cNvPicPr>
          <p:nvPr/>
        </p:nvPicPr>
        <p:blipFill>
          <a:blip r:embed="rId2"/>
          <a:srcRect/>
          <a:stretch>
            <a:fillRect/>
          </a:stretch>
        </p:blipFill>
        <p:spPr bwMode="auto">
          <a:xfrm>
            <a:off x="6357950" y="4143380"/>
            <a:ext cx="2381250" cy="2381250"/>
          </a:xfrm>
          <a:prstGeom prst="rect">
            <a:avLst/>
          </a:prstGeom>
          <a:noFill/>
        </p:spPr>
      </p:pic>
      <p:pic>
        <p:nvPicPr>
          <p:cNvPr id="19460" name="Picture 4" descr="http://edufuture.biz/images/6/60/15.10-3.jpg"/>
          <p:cNvPicPr>
            <a:picLocks noChangeAspect="1" noChangeArrowheads="1"/>
          </p:cNvPicPr>
          <p:nvPr/>
        </p:nvPicPr>
        <p:blipFill>
          <a:blip r:embed="rId3"/>
          <a:srcRect/>
          <a:stretch>
            <a:fillRect/>
          </a:stretch>
        </p:blipFill>
        <p:spPr bwMode="auto">
          <a:xfrm>
            <a:off x="928662" y="4857760"/>
            <a:ext cx="4953000" cy="1133476"/>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52400"/>
            <a:ext cx="8291264" cy="972344"/>
          </a:xfrm>
        </p:spPr>
        <p:txBody>
          <a:bodyPr/>
          <a:lstStyle/>
          <a:p>
            <a:endParaRPr lang="ru-RU" dirty="0"/>
          </a:p>
        </p:txBody>
      </p:sp>
      <p:sp>
        <p:nvSpPr>
          <p:cNvPr id="3" name="Содержимое 2"/>
          <p:cNvSpPr>
            <a:spLocks noGrp="1"/>
          </p:cNvSpPr>
          <p:nvPr>
            <p:ph sz="quarter" idx="1"/>
          </p:nvPr>
        </p:nvSpPr>
        <p:spPr/>
        <p:txBody>
          <a:bodyPr>
            <a:normAutofit/>
          </a:bodyPr>
          <a:lstStyle/>
          <a:p>
            <a:pPr algn="just"/>
            <a:r>
              <a:rPr lang="ru-RU" dirty="0" smtClean="0">
                <a:solidFill>
                  <a:srgbClr val="FF0000"/>
                </a:solidFill>
              </a:rPr>
              <a:t>Анализ</a:t>
            </a:r>
            <a:r>
              <a:rPr lang="ru-RU" dirty="0" smtClean="0"/>
              <a:t> - </a:t>
            </a:r>
            <a:r>
              <a:rPr lang="ru-RU" dirty="0"/>
              <a:t>«Раскройте биологические основы данной ситуации: «Школьный звонок извещает о начале урока, этот же звонок сигнализирует об его окончании. Реакция ученика на оба эти звонка не одинакова. Если звонок прозвучит через несколько минут после начала урока, какие эмоции он вызовет? Все три звонка одинаковы и действуют на одни и те же рецепторы, почему же реакция  на них различна</a:t>
            </a:r>
            <a:r>
              <a:rPr lang="ru-RU" dirty="0" smtClean="0"/>
              <a:t>»</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642918"/>
          </a:xfrm>
        </p:spPr>
        <p:txBody>
          <a:bodyPr>
            <a:normAutofit/>
          </a:bodyPr>
          <a:lstStyle/>
          <a:p>
            <a:pPr algn="ctr"/>
            <a:r>
              <a:rPr lang="ru-RU" sz="3200" b="1" dirty="0" smtClean="0">
                <a:solidFill>
                  <a:srgbClr val="FF0000"/>
                </a:solidFill>
              </a:rPr>
              <a:t>Решение ситуационных </a:t>
            </a:r>
            <a:r>
              <a:rPr lang="ru-RU" sz="3200" b="1" dirty="0">
                <a:solidFill>
                  <a:srgbClr val="FF0000"/>
                </a:solidFill>
              </a:rPr>
              <a:t>з</a:t>
            </a:r>
            <a:r>
              <a:rPr lang="ru-RU" sz="3200" b="1" dirty="0" smtClean="0">
                <a:solidFill>
                  <a:srgbClr val="FF0000"/>
                </a:solidFill>
              </a:rPr>
              <a:t>адач</a:t>
            </a:r>
            <a:endParaRPr lang="ru-RU" sz="3200" b="1" dirty="0">
              <a:solidFill>
                <a:srgbClr val="FF0000"/>
              </a:solidFill>
            </a:endParaRPr>
          </a:p>
        </p:txBody>
      </p:sp>
      <p:graphicFrame>
        <p:nvGraphicFramePr>
          <p:cNvPr id="4" name="Содержимое 3"/>
          <p:cNvGraphicFramePr>
            <a:graphicFrameLocks noGrp="1"/>
          </p:cNvGraphicFramePr>
          <p:nvPr>
            <p:ph sz="quarter" idx="1"/>
          </p:nvPr>
        </p:nvGraphicFramePr>
        <p:xfrm>
          <a:off x="214282" y="648975"/>
          <a:ext cx="8715438" cy="6209025"/>
        </p:xfrm>
        <a:graphic>
          <a:graphicData uri="http://schemas.openxmlformats.org/drawingml/2006/table">
            <a:tbl>
              <a:tblPr firstRow="1" bandRow="1">
                <a:tableStyleId>{5C22544A-7EE6-4342-B048-85BDC9FD1C3A}</a:tableStyleId>
              </a:tblPr>
              <a:tblGrid>
                <a:gridCol w="2500330">
                  <a:extLst>
                    <a:ext uri="{9D8B030D-6E8A-4147-A177-3AD203B41FA5}">
                      <a16:colId xmlns:a16="http://schemas.microsoft.com/office/drawing/2014/main" val="20000"/>
                    </a:ext>
                  </a:extLst>
                </a:gridCol>
                <a:gridCol w="3071834">
                  <a:extLst>
                    <a:ext uri="{9D8B030D-6E8A-4147-A177-3AD203B41FA5}">
                      <a16:colId xmlns:a16="http://schemas.microsoft.com/office/drawing/2014/main" val="20001"/>
                    </a:ext>
                  </a:extLst>
                </a:gridCol>
                <a:gridCol w="3143274">
                  <a:extLst>
                    <a:ext uri="{9D8B030D-6E8A-4147-A177-3AD203B41FA5}">
                      <a16:colId xmlns:a16="http://schemas.microsoft.com/office/drawing/2014/main" val="20002"/>
                    </a:ext>
                  </a:extLst>
                </a:gridCol>
              </a:tblGrid>
              <a:tr h="535479">
                <a:tc>
                  <a:txBody>
                    <a:bodyPr/>
                    <a:lstStyle/>
                    <a:p>
                      <a:pPr algn="just">
                        <a:lnSpc>
                          <a:spcPct val="100000"/>
                        </a:lnSpc>
                        <a:spcAft>
                          <a:spcPts val="0"/>
                        </a:spcAft>
                      </a:pPr>
                      <a:r>
                        <a:rPr lang="ru-RU" sz="1800" dirty="0">
                          <a:latin typeface="Times New Roman"/>
                          <a:ea typeface="Calibri"/>
                        </a:rPr>
                        <a:t>Этап решения задачи</a:t>
                      </a:r>
                      <a:endParaRPr lang="ru-RU" sz="1800" dirty="0">
                        <a:latin typeface="Times New Roman"/>
                        <a:ea typeface="Times New Roman"/>
                      </a:endParaRPr>
                    </a:p>
                  </a:txBody>
                  <a:tcPr marL="68580" marR="68580" marT="0" marB="0"/>
                </a:tc>
                <a:tc>
                  <a:txBody>
                    <a:bodyPr/>
                    <a:lstStyle/>
                    <a:p>
                      <a:pPr algn="just">
                        <a:lnSpc>
                          <a:spcPct val="100000"/>
                        </a:lnSpc>
                        <a:spcAft>
                          <a:spcPts val="0"/>
                        </a:spcAft>
                      </a:pPr>
                      <a:r>
                        <a:rPr lang="ru-RU" sz="1800">
                          <a:latin typeface="Times New Roman"/>
                          <a:ea typeface="Calibri"/>
                        </a:rPr>
                        <a:t>Действия учащихся</a:t>
                      </a:r>
                      <a:endParaRPr lang="ru-RU" sz="1800">
                        <a:latin typeface="Times New Roman"/>
                        <a:ea typeface="Times New Roman"/>
                      </a:endParaRPr>
                    </a:p>
                  </a:txBody>
                  <a:tcPr marL="68580" marR="68580" marT="0" marB="0"/>
                </a:tc>
                <a:tc>
                  <a:txBody>
                    <a:bodyPr/>
                    <a:lstStyle/>
                    <a:p>
                      <a:pPr algn="just">
                        <a:lnSpc>
                          <a:spcPct val="100000"/>
                        </a:lnSpc>
                        <a:spcAft>
                          <a:spcPts val="0"/>
                        </a:spcAft>
                      </a:pPr>
                      <a:r>
                        <a:rPr lang="ru-RU" sz="1800">
                          <a:latin typeface="Times New Roman"/>
                          <a:ea typeface="Calibri"/>
                        </a:rPr>
                        <a:t>Действия учителя</a:t>
                      </a:r>
                      <a:endParaRPr lang="ru-RU" sz="1800">
                        <a:latin typeface="Times New Roman"/>
                        <a:ea typeface="Times New Roman"/>
                      </a:endParaRPr>
                    </a:p>
                  </a:txBody>
                  <a:tcPr marL="68580" marR="68580" marT="0" marB="0"/>
                </a:tc>
                <a:extLst>
                  <a:ext uri="{0D108BD9-81ED-4DB2-BD59-A6C34878D82A}">
                    <a16:rowId xmlns:a16="http://schemas.microsoft.com/office/drawing/2014/main" val="10000"/>
                  </a:ext>
                </a:extLst>
              </a:tr>
              <a:tr h="1602333">
                <a:tc>
                  <a:txBody>
                    <a:bodyPr/>
                    <a:lstStyle/>
                    <a:p>
                      <a:pPr algn="just">
                        <a:lnSpc>
                          <a:spcPct val="100000"/>
                        </a:lnSpc>
                        <a:spcAft>
                          <a:spcPts val="0"/>
                        </a:spcAft>
                      </a:pPr>
                      <a:r>
                        <a:rPr lang="ru-RU" sz="1800" dirty="0">
                          <a:latin typeface="Times New Roman"/>
                          <a:ea typeface="Calibri"/>
                        </a:rPr>
                        <a:t>Понимание условия задачи</a:t>
                      </a:r>
                      <a:endParaRPr lang="ru-RU" sz="1800" dirty="0">
                        <a:latin typeface="Times New Roman"/>
                        <a:ea typeface="Times New Roman"/>
                      </a:endParaRPr>
                    </a:p>
                  </a:txBody>
                  <a:tcPr marL="68580" marR="68580" marT="0" marB="0"/>
                </a:tc>
                <a:tc>
                  <a:txBody>
                    <a:bodyPr/>
                    <a:lstStyle/>
                    <a:p>
                      <a:pPr algn="just">
                        <a:lnSpc>
                          <a:spcPct val="100000"/>
                        </a:lnSpc>
                        <a:spcAft>
                          <a:spcPts val="0"/>
                        </a:spcAft>
                      </a:pPr>
                      <a:r>
                        <a:rPr lang="ru-RU" sz="1800" dirty="0">
                          <a:latin typeface="Times New Roman"/>
                          <a:ea typeface="Calibri"/>
                        </a:rPr>
                        <a:t>Анализ условий ситуационной задачи</a:t>
                      </a:r>
                      <a:endParaRPr lang="ru-RU" sz="1800" dirty="0">
                        <a:latin typeface="Times New Roman"/>
                        <a:ea typeface="Times New Roman"/>
                      </a:endParaRPr>
                    </a:p>
                  </a:txBody>
                  <a:tcPr marL="68580" marR="68580" marT="0" marB="0"/>
                </a:tc>
                <a:tc>
                  <a:txBody>
                    <a:bodyPr/>
                    <a:lstStyle/>
                    <a:p>
                      <a:pPr marL="342900" lvl="0" indent="-342900" algn="just">
                        <a:lnSpc>
                          <a:spcPct val="100000"/>
                        </a:lnSpc>
                        <a:spcAft>
                          <a:spcPts val="0"/>
                        </a:spcAft>
                        <a:buFont typeface="Symbol"/>
                        <a:buChar char=""/>
                      </a:pPr>
                      <a:r>
                        <a:rPr lang="ru-RU" sz="1800" dirty="0">
                          <a:latin typeface="Times New Roman"/>
                          <a:ea typeface="Calibri"/>
                        </a:rPr>
                        <a:t>стимулирование работы с условием;</a:t>
                      </a:r>
                      <a:endParaRPr lang="ru-RU" sz="1800" dirty="0">
                        <a:latin typeface="Times New Roman"/>
                        <a:ea typeface="Times New Roman"/>
                      </a:endParaRPr>
                    </a:p>
                    <a:p>
                      <a:pPr marL="342900" lvl="0" indent="-342900" algn="just">
                        <a:lnSpc>
                          <a:spcPct val="100000"/>
                        </a:lnSpc>
                        <a:spcAft>
                          <a:spcPts val="0"/>
                        </a:spcAft>
                        <a:buFont typeface="Symbol"/>
                        <a:buChar char=""/>
                      </a:pPr>
                      <a:r>
                        <a:rPr lang="ru-RU" sz="1800" dirty="0">
                          <a:latin typeface="Times New Roman"/>
                          <a:ea typeface="Calibri"/>
                        </a:rPr>
                        <a:t>стимулирование анализа работы</a:t>
                      </a:r>
                      <a:endParaRPr lang="ru-RU" sz="1800" dirty="0">
                        <a:latin typeface="Times New Roman"/>
                        <a:ea typeface="Times New Roman"/>
                      </a:endParaRPr>
                    </a:p>
                    <a:p>
                      <a:pPr marL="342900" lvl="0" indent="-342900" algn="just">
                        <a:lnSpc>
                          <a:spcPct val="100000"/>
                        </a:lnSpc>
                        <a:spcAft>
                          <a:spcPts val="0"/>
                        </a:spcAft>
                        <a:buFont typeface="Symbol"/>
                        <a:buChar char=""/>
                      </a:pPr>
                      <a:r>
                        <a:rPr lang="ru-RU" sz="1800" dirty="0">
                          <a:latin typeface="Times New Roman"/>
                          <a:ea typeface="Calibri"/>
                        </a:rPr>
                        <a:t>оказание помощи при затруднениях учащихся;</a:t>
                      </a:r>
                      <a:endParaRPr lang="ru-RU" sz="1800" dirty="0">
                        <a:latin typeface="Times New Roman"/>
                        <a:ea typeface="Times New Roman"/>
                      </a:endParaRPr>
                    </a:p>
                  </a:txBody>
                  <a:tcPr marL="68580" marR="68580" marT="0" marB="0"/>
                </a:tc>
                <a:extLst>
                  <a:ext uri="{0D108BD9-81ED-4DB2-BD59-A6C34878D82A}">
                    <a16:rowId xmlns:a16="http://schemas.microsoft.com/office/drawing/2014/main" val="10001"/>
                  </a:ext>
                </a:extLst>
              </a:tr>
              <a:tr h="801166">
                <a:tc>
                  <a:txBody>
                    <a:bodyPr/>
                    <a:lstStyle/>
                    <a:p>
                      <a:pPr algn="just">
                        <a:lnSpc>
                          <a:spcPct val="100000"/>
                        </a:lnSpc>
                        <a:spcAft>
                          <a:spcPts val="0"/>
                        </a:spcAft>
                      </a:pPr>
                      <a:r>
                        <a:rPr lang="ru-RU" sz="1800">
                          <a:latin typeface="Times New Roman"/>
                          <a:ea typeface="Calibri"/>
                        </a:rPr>
                        <a:t>Составление плана решения. Выдвижение гипотез.</a:t>
                      </a:r>
                      <a:endParaRPr lang="ru-RU" sz="1800">
                        <a:latin typeface="Times New Roman"/>
                        <a:ea typeface="Times New Roman"/>
                      </a:endParaRPr>
                    </a:p>
                  </a:txBody>
                  <a:tcPr marL="68580" marR="68580" marT="0" marB="0"/>
                </a:tc>
                <a:tc>
                  <a:txBody>
                    <a:bodyPr/>
                    <a:lstStyle/>
                    <a:p>
                      <a:pPr algn="just">
                        <a:lnSpc>
                          <a:spcPct val="100000"/>
                        </a:lnSpc>
                        <a:spcAft>
                          <a:spcPts val="0"/>
                        </a:spcAft>
                      </a:pPr>
                      <a:r>
                        <a:rPr lang="ru-RU" sz="1800" dirty="0">
                          <a:latin typeface="Times New Roman"/>
                          <a:ea typeface="Calibri"/>
                        </a:rPr>
                        <a:t>Выдвижение гипотез, планирование действий для решения</a:t>
                      </a:r>
                      <a:endParaRPr lang="ru-RU" sz="1800" dirty="0">
                        <a:latin typeface="Times New Roman"/>
                        <a:ea typeface="Times New Roman"/>
                      </a:endParaRPr>
                    </a:p>
                  </a:txBody>
                  <a:tcPr marL="68580" marR="68580" marT="0" marB="0"/>
                </a:tc>
                <a:tc>
                  <a:txBody>
                    <a:bodyPr/>
                    <a:lstStyle/>
                    <a:p>
                      <a:pPr marL="342900" lvl="0" indent="-342900" algn="just">
                        <a:lnSpc>
                          <a:spcPct val="100000"/>
                        </a:lnSpc>
                        <a:spcAft>
                          <a:spcPts val="0"/>
                        </a:spcAft>
                        <a:buFont typeface="Symbol"/>
                        <a:buChar char=""/>
                      </a:pPr>
                      <a:r>
                        <a:rPr lang="ru-RU" sz="1800" dirty="0">
                          <a:latin typeface="Times New Roman"/>
                          <a:ea typeface="Calibri"/>
                        </a:rPr>
                        <a:t>стимулирование и конкретизация предложенных идей;</a:t>
                      </a:r>
                      <a:endParaRPr lang="ru-RU" sz="1800" dirty="0">
                        <a:latin typeface="Times New Roman"/>
                        <a:ea typeface="Times New Roman"/>
                      </a:endParaRPr>
                    </a:p>
                  </a:txBody>
                  <a:tcPr marL="68580" marR="68580" marT="0" marB="0"/>
                </a:tc>
                <a:extLst>
                  <a:ext uri="{0D108BD9-81ED-4DB2-BD59-A6C34878D82A}">
                    <a16:rowId xmlns:a16="http://schemas.microsoft.com/office/drawing/2014/main" val="10002"/>
                  </a:ext>
                </a:extLst>
              </a:tr>
              <a:tr h="2136444">
                <a:tc>
                  <a:txBody>
                    <a:bodyPr/>
                    <a:lstStyle/>
                    <a:p>
                      <a:pPr algn="just">
                        <a:lnSpc>
                          <a:spcPct val="100000"/>
                        </a:lnSpc>
                        <a:spcAft>
                          <a:spcPts val="0"/>
                        </a:spcAft>
                      </a:pPr>
                      <a:r>
                        <a:rPr lang="ru-RU" sz="1800">
                          <a:latin typeface="Times New Roman"/>
                          <a:ea typeface="Calibri"/>
                        </a:rPr>
                        <a:t>Поиск решения.</a:t>
                      </a:r>
                      <a:endParaRPr lang="ru-RU" sz="1800">
                        <a:latin typeface="Times New Roman"/>
                        <a:ea typeface="Times New Roman"/>
                      </a:endParaRPr>
                    </a:p>
                  </a:txBody>
                  <a:tcPr marL="68580" marR="68580" marT="0" marB="0"/>
                </a:tc>
                <a:tc>
                  <a:txBody>
                    <a:bodyPr/>
                    <a:lstStyle/>
                    <a:p>
                      <a:pPr marL="342900" lvl="0" indent="-342900" algn="just">
                        <a:lnSpc>
                          <a:spcPct val="100000"/>
                        </a:lnSpc>
                        <a:spcAft>
                          <a:spcPts val="0"/>
                        </a:spcAft>
                        <a:buFont typeface="Symbol"/>
                        <a:buChar char=""/>
                      </a:pPr>
                      <a:r>
                        <a:rPr lang="ru-RU" sz="1800" dirty="0">
                          <a:latin typeface="Times New Roman"/>
                          <a:ea typeface="Calibri"/>
                        </a:rPr>
                        <a:t>поиск способов решение (объяснения) ситуации;</a:t>
                      </a:r>
                      <a:endParaRPr lang="ru-RU" sz="1800" dirty="0">
                        <a:latin typeface="Times New Roman"/>
                        <a:ea typeface="Times New Roman"/>
                      </a:endParaRPr>
                    </a:p>
                    <a:p>
                      <a:pPr marL="342900" lvl="0" indent="-342900" algn="just">
                        <a:lnSpc>
                          <a:spcPct val="100000"/>
                        </a:lnSpc>
                        <a:spcAft>
                          <a:spcPts val="0"/>
                        </a:spcAft>
                        <a:buFont typeface="Symbol"/>
                        <a:buChar char=""/>
                      </a:pPr>
                      <a:r>
                        <a:rPr lang="ru-RU" sz="1800" dirty="0">
                          <a:latin typeface="Times New Roman"/>
                          <a:ea typeface="Calibri"/>
                        </a:rPr>
                        <a:t>анализ ошибочных решений</a:t>
                      </a:r>
                      <a:endParaRPr lang="ru-RU" sz="1800" dirty="0">
                        <a:latin typeface="Times New Roman"/>
                        <a:ea typeface="Times New Roman"/>
                      </a:endParaRPr>
                    </a:p>
                  </a:txBody>
                  <a:tcPr marL="68580" marR="68580" marT="0" marB="0"/>
                </a:tc>
                <a:tc>
                  <a:txBody>
                    <a:bodyPr/>
                    <a:lstStyle/>
                    <a:p>
                      <a:pPr marL="342900" lvl="0" indent="-342900" algn="just">
                        <a:lnSpc>
                          <a:spcPct val="100000"/>
                        </a:lnSpc>
                        <a:spcAft>
                          <a:spcPts val="0"/>
                        </a:spcAft>
                        <a:buFont typeface="Symbol"/>
                        <a:buChar char=""/>
                      </a:pPr>
                      <a:r>
                        <a:rPr lang="ru-RU" sz="1800" dirty="0">
                          <a:latin typeface="Times New Roman"/>
                          <a:ea typeface="Calibri"/>
                        </a:rPr>
                        <a:t>стимулирование критической оценки выдвинутых положений;</a:t>
                      </a:r>
                      <a:endParaRPr lang="ru-RU" sz="1800" dirty="0">
                        <a:latin typeface="Times New Roman"/>
                        <a:ea typeface="Times New Roman"/>
                      </a:endParaRPr>
                    </a:p>
                    <a:p>
                      <a:pPr marL="342900" lvl="0" indent="-342900" algn="just">
                        <a:lnSpc>
                          <a:spcPct val="100000"/>
                        </a:lnSpc>
                        <a:spcAft>
                          <a:spcPts val="0"/>
                        </a:spcAft>
                        <a:buFont typeface="Symbol"/>
                        <a:buChar char=""/>
                      </a:pPr>
                      <a:r>
                        <a:rPr lang="ru-RU" sz="1800" dirty="0">
                          <a:latin typeface="Times New Roman"/>
                          <a:ea typeface="Calibri"/>
                        </a:rPr>
                        <a:t>анализ конкретных предложений учащихся</a:t>
                      </a:r>
                      <a:endParaRPr lang="ru-RU" sz="1800" dirty="0">
                        <a:latin typeface="Times New Roman"/>
                        <a:ea typeface="Times New Roman"/>
                      </a:endParaRPr>
                    </a:p>
                    <a:p>
                      <a:pPr algn="just">
                        <a:lnSpc>
                          <a:spcPct val="100000"/>
                        </a:lnSpc>
                        <a:spcAft>
                          <a:spcPts val="0"/>
                        </a:spcAft>
                      </a:pPr>
                      <a:r>
                        <a:rPr lang="ru-RU" sz="1800" dirty="0">
                          <a:latin typeface="Times New Roman"/>
                          <a:ea typeface="Calibri"/>
                        </a:rPr>
                        <a:t>предоставление дополнительной информации</a:t>
                      </a:r>
                      <a:endParaRPr lang="ru-RU" sz="1800" dirty="0">
                        <a:latin typeface="Times New Roman"/>
                        <a:ea typeface="Times New Roman"/>
                      </a:endParaRPr>
                    </a:p>
                  </a:txBody>
                  <a:tcPr marL="68580" marR="68580" marT="0" marB="0"/>
                </a:tc>
                <a:extLst>
                  <a:ext uri="{0D108BD9-81ED-4DB2-BD59-A6C34878D82A}">
                    <a16:rowId xmlns:a16="http://schemas.microsoft.com/office/drawing/2014/main" val="10003"/>
                  </a:ext>
                </a:extLst>
              </a:tr>
              <a:tr h="1068222">
                <a:tc>
                  <a:txBody>
                    <a:bodyPr/>
                    <a:lstStyle/>
                    <a:p>
                      <a:pPr algn="just">
                        <a:lnSpc>
                          <a:spcPct val="100000"/>
                        </a:lnSpc>
                        <a:spcAft>
                          <a:spcPts val="0"/>
                        </a:spcAft>
                      </a:pPr>
                      <a:r>
                        <a:rPr lang="ru-RU" sz="1800">
                          <a:latin typeface="Times New Roman"/>
                          <a:ea typeface="Calibri"/>
                        </a:rPr>
                        <a:t>Формулировка ответов и выводов</a:t>
                      </a:r>
                      <a:endParaRPr lang="ru-RU" sz="1800">
                        <a:latin typeface="Times New Roman"/>
                        <a:ea typeface="Times New Roman"/>
                      </a:endParaRPr>
                    </a:p>
                  </a:txBody>
                  <a:tcPr marL="68580" marR="68580" marT="0" marB="0"/>
                </a:tc>
                <a:tc>
                  <a:txBody>
                    <a:bodyPr/>
                    <a:lstStyle/>
                    <a:p>
                      <a:pPr algn="just">
                        <a:lnSpc>
                          <a:spcPct val="100000"/>
                        </a:lnSpc>
                        <a:spcAft>
                          <a:spcPts val="0"/>
                        </a:spcAft>
                      </a:pPr>
                      <a:r>
                        <a:rPr lang="ru-RU" sz="1800" dirty="0">
                          <a:latin typeface="Times New Roman"/>
                          <a:ea typeface="Calibri"/>
                        </a:rPr>
                        <a:t>Обобщение рабочей информации и формулировка вывода (ответа)</a:t>
                      </a:r>
                      <a:endParaRPr lang="ru-RU" sz="1800" dirty="0">
                        <a:latin typeface="Times New Roman"/>
                        <a:ea typeface="Times New Roman"/>
                      </a:endParaRPr>
                    </a:p>
                  </a:txBody>
                  <a:tcPr marL="68580" marR="68580" marT="0" marB="0"/>
                </a:tc>
                <a:tc>
                  <a:txBody>
                    <a:bodyPr/>
                    <a:lstStyle/>
                    <a:p>
                      <a:pPr algn="just">
                        <a:lnSpc>
                          <a:spcPct val="100000"/>
                        </a:lnSpc>
                        <a:spcAft>
                          <a:spcPts val="0"/>
                        </a:spcAft>
                      </a:pPr>
                      <a:endParaRPr lang="ru-RU" sz="1800" dirty="0">
                        <a:latin typeface="Times New Roman"/>
                        <a:ea typeface="Calibri"/>
                      </a:endParaRPr>
                    </a:p>
                  </a:txBody>
                  <a:tcPr marL="68580" marR="6858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8345" y="548680"/>
            <a:ext cx="8064896" cy="5940088"/>
          </a:xfrm>
          <a:prstGeom prst="rect">
            <a:avLst/>
          </a:prstGeom>
        </p:spPr>
        <p:txBody>
          <a:bodyPr wrap="square">
            <a:spAutoFit/>
          </a:bodyPr>
          <a:lstStyle/>
          <a:p>
            <a:pPr lvl="0" algn="just"/>
            <a:r>
              <a:rPr lang="ru-RU" sz="2800" dirty="0">
                <a:latin typeface="Calibri Light" pitchFamily="34" charset="0"/>
              </a:rPr>
              <a:t>Формирование содержания </a:t>
            </a:r>
            <a:r>
              <a:rPr lang="ru-RU" sz="2800" dirty="0" smtClean="0">
                <a:latin typeface="Calibri Light" pitchFamily="34" charset="0"/>
              </a:rPr>
              <a:t>общего образования </a:t>
            </a:r>
            <a:r>
              <a:rPr lang="ru-RU" sz="2800" dirty="0">
                <a:latin typeface="Calibri Light" pitchFamily="34" charset="0"/>
              </a:rPr>
              <a:t>на основе </a:t>
            </a:r>
            <a:r>
              <a:rPr lang="ru-RU" sz="2800" b="1" i="1" dirty="0">
                <a:latin typeface="Calibri Light" pitchFamily="34" charset="0"/>
              </a:rPr>
              <a:t>энциклопедического подхода</a:t>
            </a:r>
            <a:r>
              <a:rPr lang="ru-RU" sz="2800" dirty="0">
                <a:latin typeface="Calibri Light" pitchFamily="34" charset="0"/>
              </a:rPr>
              <a:t> и изучение биологии как изучение </a:t>
            </a:r>
            <a:r>
              <a:rPr lang="ru-RU" sz="2800" b="1" i="1" dirty="0">
                <a:latin typeface="Calibri Light" pitchFamily="34" charset="0"/>
              </a:rPr>
              <a:t>основ наук </a:t>
            </a:r>
            <a:r>
              <a:rPr lang="ru-RU" sz="2800" dirty="0">
                <a:latin typeface="Calibri Light" pitchFamily="34" charset="0"/>
              </a:rPr>
              <a:t>происходило на протяжении всего ХХ </a:t>
            </a:r>
            <a:r>
              <a:rPr lang="ru-RU" sz="2800" dirty="0" smtClean="0">
                <a:latin typeface="Calibri Light" pitchFamily="34" charset="0"/>
              </a:rPr>
              <a:t>в. </a:t>
            </a:r>
          </a:p>
          <a:p>
            <a:pPr algn="just"/>
            <a:r>
              <a:rPr lang="ru-RU" sz="2800" dirty="0" smtClean="0">
                <a:latin typeface="Calibri Light" pitchFamily="34" charset="0"/>
              </a:rPr>
              <a:t>В настоящее время обновление </a:t>
            </a:r>
            <a:r>
              <a:rPr lang="ru-RU" sz="2800" dirty="0">
                <a:latin typeface="Calibri Light" pitchFamily="34" charset="0"/>
              </a:rPr>
              <a:t>содержания общего образования на основе </a:t>
            </a:r>
            <a:r>
              <a:rPr lang="ru-RU" sz="2800" dirty="0" smtClean="0">
                <a:latin typeface="Calibri Light" pitchFamily="34" charset="0"/>
              </a:rPr>
              <a:t>энциклопедического </a:t>
            </a:r>
            <a:r>
              <a:rPr lang="ru-RU" sz="2800" dirty="0">
                <a:latin typeface="Calibri Light" pitchFamily="34" charset="0"/>
              </a:rPr>
              <a:t>подхода приводит к перегрузке </a:t>
            </a:r>
            <a:r>
              <a:rPr lang="ru-RU" sz="2800" dirty="0" smtClean="0">
                <a:latin typeface="Calibri Light" pitchFamily="34" charset="0"/>
              </a:rPr>
              <a:t>учащихся, что связано:</a:t>
            </a:r>
          </a:p>
          <a:p>
            <a:pPr marL="457200" indent="-457200" algn="just">
              <a:buFont typeface="Arial" pitchFamily="34" charset="0"/>
              <a:buChar char="•"/>
            </a:pPr>
            <a:r>
              <a:rPr lang="ru-RU" sz="2800" dirty="0">
                <a:latin typeface="Calibri Light" pitchFamily="34" charset="0"/>
              </a:rPr>
              <a:t>с</a:t>
            </a:r>
            <a:r>
              <a:rPr lang="ru-RU" sz="2800" dirty="0" smtClean="0">
                <a:latin typeface="Calibri Light" pitchFamily="34" charset="0"/>
              </a:rPr>
              <a:t> возрастающим объемом научных </a:t>
            </a:r>
            <a:r>
              <a:rPr lang="ru-RU" sz="2800" dirty="0">
                <a:latin typeface="Calibri Light" pitchFamily="34" charset="0"/>
              </a:rPr>
              <a:t>знаний </a:t>
            </a:r>
            <a:endParaRPr lang="ru-RU" sz="2800" dirty="0" smtClean="0">
              <a:latin typeface="Calibri Light" pitchFamily="34" charset="0"/>
            </a:endParaRPr>
          </a:p>
          <a:p>
            <a:pPr marL="457200" indent="-457200" algn="just">
              <a:buFont typeface="Arial" pitchFamily="34" charset="0"/>
              <a:buChar char="•"/>
            </a:pPr>
            <a:r>
              <a:rPr lang="ru-RU" sz="2800" dirty="0" smtClean="0">
                <a:latin typeface="Calibri Light" pitchFamily="34" charset="0"/>
              </a:rPr>
              <a:t>несоответствием </a:t>
            </a:r>
            <a:r>
              <a:rPr lang="ru-RU" sz="2800" dirty="0">
                <a:latin typeface="Calibri Light" pitchFamily="34" charset="0"/>
              </a:rPr>
              <a:t>возрастным возможностям школьников. </a:t>
            </a:r>
            <a:endParaRPr lang="ru-RU" sz="2800" dirty="0" smtClean="0">
              <a:latin typeface="Calibri Light" pitchFamily="34" charset="0"/>
            </a:endParaRPr>
          </a:p>
          <a:p>
            <a:pPr algn="just"/>
            <a:r>
              <a:rPr lang="ru-RU" sz="2400" b="1" i="1" dirty="0" smtClean="0">
                <a:latin typeface="Calibri Light" pitchFamily="34" charset="0"/>
              </a:rPr>
              <a:t>В </a:t>
            </a:r>
            <a:r>
              <a:rPr lang="ru-RU" sz="2400" b="1" i="1" dirty="0">
                <a:latin typeface="Calibri Light" pitchFamily="34" charset="0"/>
              </a:rPr>
              <a:t>соответствии с ФГОС ОО, основная образовательная программа сформирована на основе учебно-познавательных и учебно-практических </a:t>
            </a:r>
            <a:r>
              <a:rPr lang="ru-RU" sz="2400" b="1" i="1" dirty="0" smtClean="0">
                <a:latin typeface="Calibri Light" pitchFamily="34" charset="0"/>
              </a:rPr>
              <a:t>задач.</a:t>
            </a:r>
            <a:endParaRPr lang="ru-RU" sz="2400" b="1" i="1" dirty="0">
              <a:latin typeface="Calibri Light" pitchFamily="34" charset="0"/>
            </a:endParaRPr>
          </a:p>
        </p:txBody>
      </p:sp>
    </p:spTree>
    <p:extLst>
      <p:ext uri="{BB962C8B-B14F-4D97-AF65-F5344CB8AC3E}">
        <p14:creationId xmlns:p14="http://schemas.microsoft.com/office/powerpoint/2010/main" val="4102213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500042"/>
            <a:ext cx="8229600" cy="4525963"/>
          </a:xfrm>
        </p:spPr>
        <p:txBody>
          <a:bodyPr>
            <a:noAutofit/>
          </a:bodyPr>
          <a:lstStyle/>
          <a:p>
            <a:pPr algn="just"/>
            <a:r>
              <a:rPr lang="ru-RU" sz="2800" dirty="0"/>
              <a:t>«Благодаря работе дыхательного центра, расположенного в продолговатом мозге, человек рефлекторно делает вдох при снижении концентрации кислорода в крови. Человек может задерживать дыхание на 65 секунд. Как объяснить, что, например </a:t>
            </a:r>
            <a:r>
              <a:rPr lang="ru-RU" sz="2800" dirty="0" err="1"/>
              <a:t>фридайверы</a:t>
            </a:r>
            <a:r>
              <a:rPr lang="ru-RU" sz="2800" dirty="0"/>
              <a:t> (спортсмены, занимающиеся подводным плаванием с задержкой дыхания), могут натренироваться задерживать дыхание на несколько минут? Так швейцарский </a:t>
            </a:r>
            <a:r>
              <a:rPr lang="ru-RU" sz="2800" dirty="0" err="1"/>
              <a:t>фридайвер</a:t>
            </a:r>
            <a:r>
              <a:rPr lang="ru-RU" sz="2800" dirty="0"/>
              <a:t> Петер </a:t>
            </a:r>
            <a:r>
              <a:rPr lang="ru-RU" sz="2800" dirty="0" err="1"/>
              <a:t>Колад</a:t>
            </a:r>
            <a:r>
              <a:rPr lang="ru-RU" sz="2800" dirty="0"/>
              <a:t> в 2010 году установил рекорд задержки дыхания, который составил 19 минут 21 секунду. Каким образом организм </a:t>
            </a:r>
            <a:r>
              <a:rPr lang="ru-RU" sz="2800" dirty="0" err="1"/>
              <a:t>фридайвера</a:t>
            </a:r>
            <a:r>
              <a:rPr lang="ru-RU" sz="2800" dirty="0"/>
              <a:t> приспосабливается к нехватке кислорода?»</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500042"/>
            <a:ext cx="8229600" cy="4525963"/>
          </a:xfrm>
        </p:spPr>
        <p:txBody>
          <a:bodyPr>
            <a:normAutofit lnSpcReduction="10000"/>
          </a:bodyPr>
          <a:lstStyle/>
          <a:p>
            <a:pPr algn="just"/>
            <a:r>
              <a:rPr lang="ru-RU" b="1" dirty="0"/>
              <a:t>«Соотнесите два факта: </a:t>
            </a:r>
          </a:p>
          <a:p>
            <a:pPr algn="just">
              <a:buNone/>
            </a:pPr>
            <a:r>
              <a:rPr lang="ru-RU" dirty="0"/>
              <a:t>1) </a:t>
            </a:r>
            <a:r>
              <a:rPr lang="ru-RU" dirty="0" smtClean="0"/>
              <a:t>сердечно-сосудистая </a:t>
            </a:r>
            <a:r>
              <a:rPr lang="ru-RU" dirty="0"/>
              <a:t>система человека, образовавшаяся в процессе его биологической эволюции, на всем протяжении истории человечества ни в чем существенно не изменилась;</a:t>
            </a:r>
          </a:p>
          <a:p>
            <a:pPr algn="just">
              <a:buNone/>
            </a:pPr>
            <a:r>
              <a:rPr lang="ru-RU" dirty="0"/>
              <a:t>2) образ жизни современных людей очень сильно отличается от образа жизни наших предков – тогда передвижение, добывание пищи, создание жилья и все остальные виды деятельности требовали от человека постоянных мышечных усилий.</a:t>
            </a:r>
          </a:p>
          <a:p>
            <a:pPr algn="just">
              <a:buNone/>
            </a:pPr>
            <a:r>
              <a:rPr lang="ru-RU" dirty="0"/>
              <a:t>Какой вывод можно сделать из данных положений?»</a:t>
            </a:r>
          </a:p>
          <a:p>
            <a:pPr algn="just"/>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571480"/>
            <a:ext cx="8229600" cy="4525963"/>
          </a:xfrm>
        </p:spPr>
        <p:txBody>
          <a:bodyPr/>
          <a:lstStyle/>
          <a:p>
            <a:pPr algn="just"/>
            <a:r>
              <a:rPr lang="ru-RU" dirty="0"/>
              <a:t>«Человек уколол большой палец правой руки ржавым гвоздем, своевременно не обработал рану и у него образовался нарыв, а через некоторое время </a:t>
            </a:r>
            <a:r>
              <a:rPr lang="ru-RU" dirty="0" smtClean="0"/>
              <a:t>увеличился  лимфатический узел подмышкой </a:t>
            </a:r>
            <a:r>
              <a:rPr lang="ru-RU" dirty="0"/>
              <a:t>и поднялась температура. Дайте объяснение данному явлению. Можно ли было избежать подобных последствий? Каким образом?»</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a:bodyPr>
          <a:lstStyle/>
          <a:p>
            <a:pPr lvl="0" algn="just"/>
            <a:r>
              <a:rPr lang="ru-RU" dirty="0"/>
              <a:t>В январе 2016 года в Москве произошел пожар в одном из швейных производств.  В результате пожара погибли 12 человек, большинство из которых пострадали от удушья. При пожарах люди зачастую погибают не от ожогов, а от удушья, даже если кислород поступает в легкие в достаточном количестве, а содержание угарного газа (СО) в крови не превышает 0,1%. Объясните, почему это происходит?</a:t>
            </a:r>
          </a:p>
          <a:p>
            <a:pPr algn="just"/>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5149" y="188640"/>
            <a:ext cx="8964488" cy="6480720"/>
          </a:xfrm>
        </p:spPr>
        <p:txBody>
          <a:bodyPr>
            <a:noAutofit/>
          </a:bodyPr>
          <a:lstStyle/>
          <a:p>
            <a:pPr lvl="0" algn="just"/>
            <a:r>
              <a:rPr lang="ru-RU" sz="2400" dirty="0"/>
              <a:t>Изучите воззрения знаменитого древнеримского ученого и врача Клавдия Галена (II век н.э.) о строении сердца и кровеносной системы человека. Исходя из современных достижений науки, объясните, какие его представления были ошибочными?</a:t>
            </a:r>
          </a:p>
          <a:p>
            <a:pPr algn="just"/>
            <a:r>
              <a:rPr lang="ru-RU" sz="2400" dirty="0"/>
              <a:t>Сердце, по мнению Галена, является органом, дающим начало всем артериям организма, как печень дает начало всем венам. Система артерий, с точки зрения Галена, разносит по организму воздух, который «корни артерий» получают из легких через артериальную вену, именуемую в настоящее время легочной артерией. Он писал, что воздух при ее посредстве идет в левое предсердие, потом переходит в левый желудочек и, наконец, в аорту. По мнению Галена, «Когда легкое расширяется, кровь течет и заполняет все вены легкого; когда оно сокращается, происходит как бы отлив крови, отчего возможно постоянное движение крови в венах туда и обратно».</a:t>
            </a:r>
          </a:p>
          <a:p>
            <a:pPr algn="just"/>
            <a:endParaRPr lang="ru-RU"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a:bodyPr>
          <a:lstStyle/>
          <a:p>
            <a:pPr lvl="0" algn="just"/>
            <a:r>
              <a:rPr lang="ru-RU" dirty="0"/>
              <a:t>Известно, при длительном неподвижном стоянии или сидении у человека могут разиться отеки конечностей? Нина А. отправилась в путешествие на автобусе, который совершал ночной переезд между Санкт-Петербургом и Мурманском. Утром она обнаружила, что ноги сильно отекли. </a:t>
            </a:r>
            <a:endParaRPr lang="ru-RU" dirty="0" smtClean="0"/>
          </a:p>
          <a:p>
            <a:pPr marL="0" lvl="0" indent="0" algn="just">
              <a:buNone/>
            </a:pPr>
            <a:r>
              <a:rPr lang="ru-RU" dirty="0" smtClean="0"/>
              <a:t>С </a:t>
            </a:r>
            <a:r>
              <a:rPr lang="ru-RU" dirty="0"/>
              <a:t>чем это связано? </a:t>
            </a:r>
            <a:endParaRPr lang="ru-RU" dirty="0" smtClean="0"/>
          </a:p>
          <a:p>
            <a:pPr marL="0" lvl="0" indent="0" algn="just">
              <a:buNone/>
            </a:pPr>
            <a:r>
              <a:rPr lang="ru-RU" dirty="0" smtClean="0"/>
              <a:t>Предложите </a:t>
            </a:r>
            <a:r>
              <a:rPr lang="ru-RU" dirty="0"/>
              <a:t>меры профилактики отеков для пассажиров, вынужденных длительное время быть в малоподвижном состоянии.</a:t>
            </a:r>
          </a:p>
          <a:p>
            <a:pPr algn="just"/>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pPr lvl="0" algn="just"/>
            <a:r>
              <a:rPr lang="ru-RU" dirty="0"/>
              <a:t>В приемный покой больницы привезли Владимира С., который при травме получил большую кровопотерю. Он  сильно побледнел, учащенно дышит, испытывает сонливость. Объясните, какими реакциями организма вызываются эти симптомы?</a:t>
            </a:r>
          </a:p>
          <a:p>
            <a:pPr algn="just"/>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pPr algn="just"/>
            <a:r>
              <a:rPr lang="ru-RU" dirty="0"/>
              <a:t>В семье вегетарианцев появился щенок. Хозяева, убеждённые во вреде мяса, не кормили им своего питомца первый год жизни. Затем молодая собака попала в другую семью, члены которой сразу предложили ей мясную пищу. Предположите, как повела себя собака?</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640960" cy="4524315"/>
          </a:xfrm>
          <a:prstGeom prst="rect">
            <a:avLst/>
          </a:prstGeom>
        </p:spPr>
        <p:txBody>
          <a:bodyPr wrap="square">
            <a:spAutoFit/>
          </a:bodyPr>
          <a:lstStyle/>
          <a:p>
            <a:r>
              <a:rPr lang="ru-RU" sz="3200" b="1" dirty="0"/>
              <a:t>Для оценки результативности </a:t>
            </a:r>
            <a:r>
              <a:rPr lang="ru-RU" sz="3200" b="1" dirty="0" smtClean="0"/>
              <a:t>готовности к решению задач можно использовать специальную методику </a:t>
            </a:r>
            <a:r>
              <a:rPr lang="ru-RU" sz="3200" b="1" dirty="0"/>
              <a:t>М.Г. </a:t>
            </a:r>
            <a:r>
              <a:rPr lang="ru-RU" sz="3200" b="1" dirty="0" smtClean="0"/>
              <a:t>Савельевой по </a:t>
            </a:r>
            <a:r>
              <a:rPr lang="ru-RU" sz="3200" b="1" dirty="0"/>
              <a:t>следующим критериям:</a:t>
            </a:r>
          </a:p>
          <a:p>
            <a:pPr marL="285750" lvl="0" indent="-285750">
              <a:buFont typeface="Arial" pitchFamily="34" charset="0"/>
              <a:buChar char="•"/>
            </a:pPr>
            <a:r>
              <a:rPr lang="ru-RU" sz="3200" dirty="0"/>
              <a:t>Понимание информации, представленной в условии ситуационной задачи</a:t>
            </a:r>
          </a:p>
          <a:p>
            <a:pPr marL="285750" lvl="0" indent="-285750">
              <a:buFont typeface="Arial" pitchFamily="34" charset="0"/>
              <a:buChar char="•"/>
            </a:pPr>
            <a:r>
              <a:rPr lang="ru-RU" sz="3200" dirty="0"/>
              <a:t>Предложение способа решения проблемы</a:t>
            </a:r>
          </a:p>
          <a:p>
            <a:pPr marL="285750" lvl="0" indent="-285750">
              <a:buFont typeface="Arial" pitchFamily="34" charset="0"/>
              <a:buChar char="•"/>
            </a:pPr>
            <a:r>
              <a:rPr lang="ru-RU" sz="3200" dirty="0"/>
              <a:t>Обоснование способа решения проблемы (своего выбора)</a:t>
            </a:r>
          </a:p>
        </p:txBody>
      </p:sp>
    </p:spTree>
    <p:extLst>
      <p:ext uri="{BB962C8B-B14F-4D97-AF65-F5344CB8AC3E}">
        <p14:creationId xmlns:p14="http://schemas.microsoft.com/office/powerpoint/2010/main" val="133898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908720"/>
            <a:ext cx="8640960" cy="5201424"/>
          </a:xfrm>
          <a:prstGeom prst="rect">
            <a:avLst/>
          </a:prstGeom>
        </p:spPr>
        <p:txBody>
          <a:bodyPr wrap="square">
            <a:spAutoFit/>
          </a:bodyPr>
          <a:lstStyle/>
          <a:p>
            <a:pPr lvl="0" algn="just"/>
            <a:r>
              <a:rPr lang="ru-RU" sz="2800" b="1" dirty="0" smtClean="0">
                <a:latin typeface="Calibri Light" pitchFamily="34" charset="0"/>
              </a:rPr>
              <a:t>Новым </a:t>
            </a:r>
            <a:r>
              <a:rPr lang="ru-RU" sz="2800" b="1" dirty="0">
                <a:latin typeface="Calibri Light" pitchFamily="34" charset="0"/>
              </a:rPr>
              <a:t>для методики обучения биологии является переориентация процесса обучения </a:t>
            </a:r>
            <a:r>
              <a:rPr lang="ru-RU" sz="2800" b="1" dirty="0">
                <a:solidFill>
                  <a:srgbClr val="FF0000"/>
                </a:solidFill>
                <a:latin typeface="Calibri Light" pitchFamily="34" charset="0"/>
              </a:rPr>
              <a:t>от </a:t>
            </a:r>
            <a:r>
              <a:rPr lang="ru-RU" sz="2800" b="1" dirty="0" err="1" smtClean="0">
                <a:solidFill>
                  <a:srgbClr val="FF0000"/>
                </a:solidFill>
                <a:latin typeface="Calibri Light" pitchFamily="34" charset="0"/>
              </a:rPr>
              <a:t>знаниевого</a:t>
            </a:r>
            <a:r>
              <a:rPr lang="ru-RU" sz="2800" b="1" dirty="0" smtClean="0">
                <a:solidFill>
                  <a:srgbClr val="FF0000"/>
                </a:solidFill>
                <a:latin typeface="Calibri Light" pitchFamily="34" charset="0"/>
              </a:rPr>
              <a:t> подхода</a:t>
            </a:r>
            <a:r>
              <a:rPr lang="ru-RU" sz="2800" b="1" dirty="0">
                <a:latin typeface="Calibri Light" pitchFamily="34" charset="0"/>
              </a:rPr>
              <a:t> </a:t>
            </a:r>
            <a:r>
              <a:rPr lang="ru-RU" sz="2800" b="1" dirty="0" smtClean="0">
                <a:latin typeface="Calibri Light" pitchFamily="34" charset="0"/>
              </a:rPr>
              <a:t>к </a:t>
            </a:r>
            <a:r>
              <a:rPr lang="ru-RU" sz="2800" b="1" dirty="0">
                <a:latin typeface="Calibri Light" pitchFamily="34" charset="0"/>
              </a:rPr>
              <a:t>подходу, направленному </a:t>
            </a:r>
            <a:r>
              <a:rPr lang="ru-RU" sz="2800" b="1" dirty="0">
                <a:solidFill>
                  <a:srgbClr val="FF0000"/>
                </a:solidFill>
                <a:latin typeface="Calibri Light" pitchFamily="34" charset="0"/>
              </a:rPr>
              <a:t>на развитие личности средствами школьной </a:t>
            </a:r>
            <a:r>
              <a:rPr lang="ru-RU" sz="2800" b="1" dirty="0" smtClean="0">
                <a:solidFill>
                  <a:srgbClr val="FF0000"/>
                </a:solidFill>
                <a:latin typeface="Calibri Light" pitchFamily="34" charset="0"/>
              </a:rPr>
              <a:t>биологии</a:t>
            </a:r>
            <a:r>
              <a:rPr lang="ru-RU" sz="2800" b="1" dirty="0" smtClean="0">
                <a:latin typeface="Calibri Light" pitchFamily="34" charset="0"/>
              </a:rPr>
              <a:t>, </a:t>
            </a:r>
            <a:r>
              <a:rPr lang="ru-RU" sz="2800" b="1" dirty="0">
                <a:latin typeface="Calibri Light" pitchFamily="34" charset="0"/>
              </a:rPr>
              <a:t>что переносит </a:t>
            </a:r>
            <a:r>
              <a:rPr lang="ru-RU" sz="2800" b="1" dirty="0" smtClean="0">
                <a:latin typeface="Calibri Light" pitchFamily="34" charset="0"/>
              </a:rPr>
              <a:t>акцент: </a:t>
            </a:r>
          </a:p>
          <a:p>
            <a:pPr marL="457200" lvl="0" indent="-457200" algn="just">
              <a:buFont typeface="Arial" pitchFamily="34" charset="0"/>
              <a:buChar char="•"/>
            </a:pPr>
            <a:r>
              <a:rPr lang="ru-RU" sz="2800" b="1" dirty="0" smtClean="0">
                <a:latin typeface="Calibri Light" pitchFamily="34" charset="0"/>
              </a:rPr>
              <a:t>на самоопределение ученика</a:t>
            </a:r>
          </a:p>
          <a:p>
            <a:pPr marL="457200" lvl="0" indent="-457200" algn="just">
              <a:buFont typeface="Arial" pitchFamily="34" charset="0"/>
              <a:buChar char="•"/>
            </a:pPr>
            <a:r>
              <a:rPr lang="ru-RU" sz="2800" b="1" dirty="0" smtClean="0">
                <a:latin typeface="Calibri Light" pitchFamily="34" charset="0"/>
              </a:rPr>
              <a:t>поведение </a:t>
            </a:r>
            <a:r>
              <a:rPr lang="ru-RU" sz="2800" b="1" dirty="0">
                <a:latin typeface="Calibri Light" pitchFamily="34" charset="0"/>
              </a:rPr>
              <a:t>в будущих </a:t>
            </a:r>
            <a:r>
              <a:rPr lang="ru-RU" sz="2800" b="1" dirty="0" smtClean="0">
                <a:latin typeface="Calibri Light" pitchFamily="34" charset="0"/>
              </a:rPr>
              <a:t>ситуациях  </a:t>
            </a:r>
          </a:p>
          <a:p>
            <a:pPr marL="457200" lvl="0" indent="-457200" algn="just">
              <a:buFont typeface="Arial" pitchFamily="34" charset="0"/>
              <a:buChar char="•"/>
            </a:pPr>
            <a:r>
              <a:rPr lang="ru-RU" sz="2800" b="1" dirty="0" smtClean="0">
                <a:latin typeface="Calibri Light" pitchFamily="34" charset="0"/>
              </a:rPr>
              <a:t>умение </a:t>
            </a:r>
            <a:r>
              <a:rPr lang="ru-RU" sz="2800" b="1" dirty="0">
                <a:latin typeface="Calibri Light" pitchFamily="34" charset="0"/>
              </a:rPr>
              <a:t>решать </a:t>
            </a:r>
            <a:r>
              <a:rPr lang="ru-RU" sz="2800" b="1" dirty="0" smtClean="0">
                <a:latin typeface="Calibri Light" pitchFamily="34" charset="0"/>
              </a:rPr>
              <a:t> не только учебные задачи, но и жизненные задачи</a:t>
            </a:r>
          </a:p>
          <a:p>
            <a:pPr marL="457200" lvl="0" indent="-457200" algn="just">
              <a:buFont typeface="Arial" pitchFamily="34" charset="0"/>
              <a:buChar char="•"/>
            </a:pPr>
            <a:r>
              <a:rPr lang="ru-RU" sz="2800" b="1" dirty="0" smtClean="0">
                <a:latin typeface="Calibri Light" pitchFamily="34" charset="0"/>
              </a:rPr>
              <a:t>осуществлять самооценку</a:t>
            </a:r>
          </a:p>
          <a:p>
            <a:pPr lvl="0" algn="just"/>
            <a:r>
              <a:rPr lang="ru-RU" sz="2800" dirty="0" smtClean="0">
                <a:latin typeface="Calibri Light" pitchFamily="34" charset="0"/>
              </a:rPr>
              <a:t> </a:t>
            </a:r>
          </a:p>
          <a:p>
            <a:pPr lvl="0" algn="just"/>
            <a:r>
              <a:rPr lang="ru-RU" sz="2400" dirty="0" smtClean="0"/>
              <a:t> </a:t>
            </a:r>
            <a:endParaRPr lang="ru-RU" sz="2400" dirty="0"/>
          </a:p>
        </p:txBody>
      </p:sp>
    </p:spTree>
    <p:extLst>
      <p:ext uri="{BB962C8B-B14F-4D97-AF65-F5344CB8AC3E}">
        <p14:creationId xmlns:p14="http://schemas.microsoft.com/office/powerpoint/2010/main" val="242935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solidFill>
                  <a:srgbClr val="FF0000"/>
                </a:solidFill>
              </a:rPr>
              <a:t>Сущность понятия «задача»</a:t>
            </a:r>
            <a:endParaRPr lang="ru-RU" sz="3200" dirty="0">
              <a:solidFill>
                <a:srgbClr val="FF0000"/>
              </a:solidFill>
            </a:endParaRPr>
          </a:p>
        </p:txBody>
      </p:sp>
      <p:sp>
        <p:nvSpPr>
          <p:cNvPr id="3" name="Содержимое 2"/>
          <p:cNvSpPr>
            <a:spLocks noGrp="1"/>
          </p:cNvSpPr>
          <p:nvPr>
            <p:ph sz="quarter" idx="1"/>
          </p:nvPr>
        </p:nvSpPr>
        <p:spPr/>
        <p:txBody>
          <a:bodyPr/>
          <a:lstStyle/>
          <a:p>
            <a:pPr marL="109728" lvl="0" indent="0">
              <a:buNone/>
            </a:pPr>
            <a:r>
              <a:rPr lang="ru-RU" b="1" dirty="0" smtClean="0"/>
              <a:t>Задача – это:</a:t>
            </a:r>
          </a:p>
          <a:p>
            <a:pPr lvl="0">
              <a:buFont typeface="Wingdings" pitchFamily="2" charset="2"/>
              <a:buChar char="§"/>
            </a:pPr>
            <a:r>
              <a:rPr lang="ru-RU" dirty="0"/>
              <a:t>ц</a:t>
            </a:r>
            <a:r>
              <a:rPr lang="ru-RU" dirty="0" smtClean="0"/>
              <a:t>ель</a:t>
            </a:r>
            <a:r>
              <a:rPr lang="ru-RU" dirty="0"/>
              <a:t>, поставленная перед </a:t>
            </a:r>
            <a:r>
              <a:rPr lang="ru-RU" dirty="0" smtClean="0"/>
              <a:t>человеком</a:t>
            </a:r>
            <a:endParaRPr lang="ru-RU" dirty="0"/>
          </a:p>
          <a:p>
            <a:pPr lvl="0">
              <a:buFont typeface="Wingdings" pitchFamily="2" charset="2"/>
              <a:buChar char="§"/>
            </a:pPr>
            <a:r>
              <a:rPr lang="ru-RU" dirty="0"/>
              <a:t>с</a:t>
            </a:r>
            <a:r>
              <a:rPr lang="ru-RU" dirty="0" smtClean="0"/>
              <a:t>итуация</a:t>
            </a:r>
            <a:r>
              <a:rPr lang="ru-RU" dirty="0"/>
              <a:t>, которая включает в себя как цель, так и условия, в которых она должна быть </a:t>
            </a:r>
            <a:r>
              <a:rPr lang="ru-RU" dirty="0" smtClean="0"/>
              <a:t>достигнута</a:t>
            </a:r>
            <a:endParaRPr lang="ru-RU" dirty="0"/>
          </a:p>
          <a:p>
            <a:pPr lvl="0">
              <a:buFont typeface="Wingdings" pitchFamily="2" charset="2"/>
              <a:buChar char="§"/>
            </a:pPr>
            <a:r>
              <a:rPr lang="ru-RU" dirty="0"/>
              <a:t>с</a:t>
            </a:r>
            <a:r>
              <a:rPr lang="ru-RU" dirty="0" smtClean="0"/>
              <a:t>ловесная </a:t>
            </a:r>
            <a:r>
              <a:rPr lang="ru-RU" dirty="0"/>
              <a:t>формулировка проблемной </a:t>
            </a:r>
            <a:r>
              <a:rPr lang="ru-RU" dirty="0" smtClean="0"/>
              <a:t>ситуации </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548680"/>
            <a:ext cx="8229600" cy="648072"/>
          </a:xfrm>
        </p:spPr>
        <p:txBody>
          <a:bodyPr>
            <a:normAutofit/>
          </a:bodyPr>
          <a:lstStyle/>
          <a:p>
            <a:r>
              <a:rPr lang="ru-RU" sz="3600" b="1" dirty="0">
                <a:solidFill>
                  <a:srgbClr val="FF0000"/>
                </a:solidFill>
              </a:rPr>
              <a:t>Р</a:t>
            </a:r>
            <a:r>
              <a:rPr lang="ru-RU" sz="3600" b="1" dirty="0" smtClean="0">
                <a:solidFill>
                  <a:srgbClr val="FF0000"/>
                </a:solidFill>
              </a:rPr>
              <a:t>оль решения задач в обучении</a:t>
            </a:r>
            <a:endParaRPr lang="ru-RU" sz="3600" b="1" dirty="0">
              <a:solidFill>
                <a:srgbClr val="FF0000"/>
              </a:solidFill>
            </a:endParaRPr>
          </a:p>
        </p:txBody>
      </p:sp>
      <p:sp>
        <p:nvSpPr>
          <p:cNvPr id="3" name="Содержимое 2"/>
          <p:cNvSpPr>
            <a:spLocks noGrp="1"/>
          </p:cNvSpPr>
          <p:nvPr>
            <p:ph sz="quarter" idx="1"/>
          </p:nvPr>
        </p:nvSpPr>
        <p:spPr>
          <a:xfrm>
            <a:off x="467544" y="1700808"/>
            <a:ext cx="8229600" cy="4325112"/>
          </a:xfrm>
        </p:spPr>
        <p:txBody>
          <a:bodyPr>
            <a:noAutofit/>
          </a:bodyPr>
          <a:lstStyle/>
          <a:p>
            <a:pPr lvl="0" algn="just"/>
            <a:r>
              <a:rPr lang="ru-RU" sz="2400" dirty="0" smtClean="0"/>
              <a:t>процесс усвоения содержания </a:t>
            </a:r>
            <a:r>
              <a:rPr lang="ru-RU" sz="2400" dirty="0"/>
              <a:t>представляет собой по основным закономерностям процесс решения новых </a:t>
            </a:r>
            <a:r>
              <a:rPr lang="ru-RU" sz="2400" dirty="0" smtClean="0"/>
              <a:t>задач</a:t>
            </a:r>
            <a:endParaRPr lang="ru-RU" sz="2400" dirty="0"/>
          </a:p>
          <a:p>
            <a:pPr lvl="0" algn="just"/>
            <a:r>
              <a:rPr lang="ru-RU" sz="2400" dirty="0" smtClean="0"/>
              <a:t>служит </a:t>
            </a:r>
            <a:r>
              <a:rPr lang="ru-RU" sz="2400" dirty="0"/>
              <a:t>одним из средств овладения системой научных знаний и научной </a:t>
            </a:r>
            <a:r>
              <a:rPr lang="ru-RU" sz="2400" dirty="0" smtClean="0"/>
              <a:t>методологией</a:t>
            </a:r>
            <a:endParaRPr lang="ru-RU" sz="2400" dirty="0"/>
          </a:p>
          <a:p>
            <a:pPr lvl="0" algn="just"/>
            <a:r>
              <a:rPr lang="ru-RU" sz="2400" dirty="0" smtClean="0"/>
              <a:t>является </a:t>
            </a:r>
            <a:r>
              <a:rPr lang="ru-RU" sz="2400" dirty="0"/>
              <a:t>средством развития мышления учащихся в процессе </a:t>
            </a:r>
            <a:r>
              <a:rPr lang="ru-RU" sz="2400" dirty="0" smtClean="0"/>
              <a:t>обучения</a:t>
            </a:r>
            <a:endParaRPr lang="ru-RU" sz="2400" dirty="0"/>
          </a:p>
          <a:p>
            <a:pPr lvl="0" algn="just"/>
            <a:r>
              <a:rPr lang="ru-RU" sz="2400" dirty="0"/>
              <a:t>решение задач является одним из главных условий управления обучением, оказывая активизирующее действие на мыслительную деятельность </a:t>
            </a:r>
            <a:r>
              <a:rPr lang="ru-RU" sz="2400" dirty="0" smtClean="0"/>
              <a:t>учащихся</a:t>
            </a:r>
            <a:endParaRPr lang="ru-RU" sz="2400" dirty="0"/>
          </a:p>
          <a:p>
            <a:pPr algn="just"/>
            <a:r>
              <a:rPr lang="ru-RU" sz="2400" dirty="0"/>
              <a:t>решение задач выполняет в процессе обучения не только контролирующую, но и диагностирующую функцию</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0382" y="332656"/>
            <a:ext cx="8208912" cy="4832092"/>
          </a:xfrm>
          <a:prstGeom prst="rect">
            <a:avLst/>
          </a:prstGeom>
        </p:spPr>
        <p:txBody>
          <a:bodyPr wrap="square">
            <a:spAutoFit/>
          </a:bodyPr>
          <a:lstStyle/>
          <a:p>
            <a:r>
              <a:rPr lang="ru-RU" sz="2800" b="1" dirty="0">
                <a:solidFill>
                  <a:srgbClr val="FF0000"/>
                </a:solidFill>
              </a:rPr>
              <a:t>К</a:t>
            </a:r>
            <a:r>
              <a:rPr lang="ru-RU" sz="2800" b="1" dirty="0" smtClean="0">
                <a:solidFill>
                  <a:srgbClr val="FF0000"/>
                </a:solidFill>
              </a:rPr>
              <a:t>лассификация </a:t>
            </a:r>
            <a:r>
              <a:rPr lang="ru-RU" sz="2800" b="1" dirty="0">
                <a:solidFill>
                  <a:srgbClr val="FF0000"/>
                </a:solidFill>
              </a:rPr>
              <a:t>задач по </a:t>
            </a:r>
            <a:r>
              <a:rPr lang="ru-RU" sz="2800" b="1" dirty="0" smtClean="0">
                <a:solidFill>
                  <a:srgbClr val="FF0000"/>
                </a:solidFill>
              </a:rPr>
              <a:t>сложности ( по М.И</a:t>
            </a:r>
            <a:r>
              <a:rPr lang="ru-RU" sz="2800" b="1" dirty="0">
                <a:solidFill>
                  <a:srgbClr val="FF0000"/>
                </a:solidFill>
              </a:rPr>
              <a:t>. </a:t>
            </a:r>
            <a:r>
              <a:rPr lang="ru-RU" sz="2800" b="1" dirty="0" err="1" smtClean="0">
                <a:solidFill>
                  <a:srgbClr val="FF0000"/>
                </a:solidFill>
              </a:rPr>
              <a:t>Махмутову</a:t>
            </a:r>
            <a:r>
              <a:rPr lang="ru-RU" sz="2800" b="1" dirty="0" smtClean="0">
                <a:solidFill>
                  <a:srgbClr val="FF0000"/>
                </a:solidFill>
              </a:rPr>
              <a:t>): </a:t>
            </a:r>
            <a:endParaRPr lang="ru-RU" sz="2800" b="1" dirty="0">
              <a:solidFill>
                <a:srgbClr val="FF0000"/>
              </a:solidFill>
            </a:endParaRPr>
          </a:p>
          <a:p>
            <a:pPr lvl="0"/>
            <a:r>
              <a:rPr lang="ru-RU" sz="2800" b="1" i="1" dirty="0" smtClean="0"/>
              <a:t>1-й </a:t>
            </a:r>
            <a:r>
              <a:rPr lang="ru-RU" sz="2800" b="1" i="1" dirty="0"/>
              <a:t>уровень сложности </a:t>
            </a:r>
            <a:r>
              <a:rPr lang="ru-RU" sz="2800" dirty="0"/>
              <a:t>(преимущественная репродуктивная деятельность учеников в ходе выполнения задачи);</a:t>
            </a:r>
          </a:p>
          <a:p>
            <a:pPr lvl="0"/>
            <a:r>
              <a:rPr lang="ru-RU" sz="2800" b="1" i="1" dirty="0" smtClean="0"/>
              <a:t>2-й </a:t>
            </a:r>
            <a:r>
              <a:rPr lang="ru-RU" sz="2800" b="1" i="1" dirty="0"/>
              <a:t>уровень сложности </a:t>
            </a:r>
            <a:r>
              <a:rPr lang="ru-RU" sz="2800" dirty="0"/>
              <a:t>(применение прежних знаний в новой ситуации);</a:t>
            </a:r>
          </a:p>
          <a:p>
            <a:pPr lvl="0"/>
            <a:r>
              <a:rPr lang="ru-RU" sz="2800" b="1" i="1" dirty="0" smtClean="0"/>
              <a:t>3-й </a:t>
            </a:r>
            <a:r>
              <a:rPr lang="ru-RU" sz="2800" b="1" i="1" dirty="0"/>
              <a:t>уровень</a:t>
            </a:r>
            <a:r>
              <a:rPr lang="ru-RU" sz="2800" dirty="0"/>
              <a:t> (репродуктивно-поисковый характер деятельности при решении задачи);</a:t>
            </a:r>
          </a:p>
          <a:p>
            <a:r>
              <a:rPr lang="ru-RU" sz="2800" b="1" i="1" dirty="0" smtClean="0"/>
              <a:t>4-й уровень </a:t>
            </a:r>
            <a:r>
              <a:rPr lang="ru-RU" sz="2800" dirty="0"/>
              <a:t>(творческий характер деятельности, исследовательские нестандартные задачи) </a:t>
            </a:r>
          </a:p>
        </p:txBody>
      </p:sp>
    </p:spTree>
    <p:extLst>
      <p:ext uri="{BB962C8B-B14F-4D97-AF65-F5344CB8AC3E}">
        <p14:creationId xmlns:p14="http://schemas.microsoft.com/office/powerpoint/2010/main" val="2715730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latin typeface="Calibri Light" pitchFamily="34" charset="0"/>
              </a:rPr>
              <a:t>Характеристики ситуационных задач</a:t>
            </a:r>
            <a:endParaRPr lang="ru-RU" sz="3600" b="1" dirty="0">
              <a:solidFill>
                <a:srgbClr val="FF0000"/>
              </a:solidFill>
              <a:latin typeface="Calibri Light" pitchFamily="34" charset="0"/>
            </a:endParaRPr>
          </a:p>
        </p:txBody>
      </p:sp>
      <p:sp>
        <p:nvSpPr>
          <p:cNvPr id="3" name="Содержимое 2"/>
          <p:cNvSpPr>
            <a:spLocks noGrp="1"/>
          </p:cNvSpPr>
          <p:nvPr>
            <p:ph sz="quarter" idx="1"/>
          </p:nvPr>
        </p:nvSpPr>
        <p:spPr/>
        <p:txBody>
          <a:bodyPr/>
          <a:lstStyle/>
          <a:p>
            <a:pPr algn="just">
              <a:buFont typeface="Wingdings" pitchFamily="2" charset="2"/>
              <a:buChar char="§"/>
            </a:pPr>
            <a:r>
              <a:rPr lang="ru-RU" dirty="0" smtClean="0"/>
              <a:t>близки проблемам </a:t>
            </a:r>
            <a:r>
              <a:rPr lang="ru-RU" dirty="0"/>
              <a:t>повседневной </a:t>
            </a:r>
            <a:r>
              <a:rPr lang="ru-RU" dirty="0" smtClean="0"/>
              <a:t>жизни</a:t>
            </a:r>
          </a:p>
          <a:p>
            <a:pPr algn="just">
              <a:buFont typeface="Wingdings" pitchFamily="2" charset="2"/>
              <a:buChar char="§"/>
            </a:pPr>
            <a:r>
              <a:rPr lang="ru-RU" dirty="0" smtClean="0"/>
              <a:t>носят </a:t>
            </a:r>
            <a:r>
              <a:rPr lang="ru-RU" dirty="0"/>
              <a:t>практико-ориентированный </a:t>
            </a:r>
            <a:r>
              <a:rPr lang="ru-RU" dirty="0" smtClean="0"/>
              <a:t>характер</a:t>
            </a:r>
          </a:p>
          <a:p>
            <a:pPr algn="just">
              <a:buFont typeface="Wingdings" pitchFamily="2" charset="2"/>
              <a:buChar char="§"/>
            </a:pPr>
            <a:r>
              <a:rPr lang="ru-RU" dirty="0" smtClean="0"/>
              <a:t>позволяют </a:t>
            </a:r>
            <a:r>
              <a:rPr lang="ru-RU" dirty="0"/>
              <a:t>обучать учащихся решать жизненные проблемы с помощью предметных </a:t>
            </a:r>
            <a:r>
              <a:rPr lang="ru-RU" dirty="0" smtClean="0"/>
              <a:t>знаний</a:t>
            </a:r>
          </a:p>
          <a:p>
            <a:pPr algn="just">
              <a:buFont typeface="Wingdings" pitchFamily="2" charset="2"/>
              <a:buChar char="§"/>
            </a:pPr>
            <a:r>
              <a:rPr lang="ru-RU" dirty="0" smtClean="0"/>
              <a:t>нацелены </a:t>
            </a:r>
            <a:r>
              <a:rPr lang="ru-RU" dirty="0"/>
              <a:t>на получение </a:t>
            </a:r>
            <a:r>
              <a:rPr lang="ru-RU" dirty="0" err="1"/>
              <a:t>метапредметного</a:t>
            </a:r>
            <a:r>
              <a:rPr lang="ru-RU" dirty="0"/>
              <a:t> результата обучающихся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52055" y="1071546"/>
            <a:ext cx="3143240" cy="6309320"/>
          </a:xfrm>
        </p:spPr>
        <p:txBody>
          <a:bodyPr>
            <a:normAutofit fontScale="92500"/>
          </a:bodyPr>
          <a:lstStyle/>
          <a:p>
            <a:pPr marL="0" indent="0" algn="just">
              <a:buNone/>
            </a:pPr>
            <a:r>
              <a:rPr lang="en-US" sz="2400" dirty="0">
                <a:solidFill>
                  <a:srgbClr val="FF0000"/>
                </a:solidFill>
              </a:rPr>
              <a:t>C</a:t>
            </a:r>
            <a:r>
              <a:rPr lang="ru-RU" sz="2400" dirty="0" err="1" smtClean="0">
                <a:solidFill>
                  <a:srgbClr val="FF0000"/>
                </a:solidFill>
              </a:rPr>
              <a:t>итуационные</a:t>
            </a:r>
            <a:r>
              <a:rPr lang="ru-RU" sz="2400" dirty="0" smtClean="0">
                <a:solidFill>
                  <a:srgbClr val="FF0000"/>
                </a:solidFill>
              </a:rPr>
              <a:t> </a:t>
            </a:r>
            <a:r>
              <a:rPr lang="ru-RU" sz="2400" dirty="0">
                <a:solidFill>
                  <a:srgbClr val="FF0000"/>
                </a:solidFill>
              </a:rPr>
              <a:t>задачи </a:t>
            </a:r>
            <a:r>
              <a:rPr lang="ru-RU" sz="2400" dirty="0"/>
              <a:t>уже давно являются наиболее популярным средством развития и оценивания знаний студентов-криминалистов и будущих </a:t>
            </a:r>
            <a:r>
              <a:rPr lang="ru-RU" sz="2400" dirty="0" smtClean="0"/>
              <a:t>медиков</a:t>
            </a:r>
          </a:p>
          <a:p>
            <a:pPr marL="0" indent="0" algn="just">
              <a:buNone/>
            </a:pPr>
            <a:r>
              <a:rPr lang="ru-RU" sz="2400" dirty="0"/>
              <a:t>Э</a:t>
            </a:r>
            <a:r>
              <a:rPr lang="ru-RU" sz="2400" dirty="0" smtClean="0"/>
              <a:t>то </a:t>
            </a:r>
            <a:r>
              <a:rPr lang="ru-RU" sz="2400" dirty="0"/>
              <a:t>связано с особенностями работы данных специалистов, где крайне важен </a:t>
            </a:r>
            <a:r>
              <a:rPr lang="ru-RU" sz="2400" b="1" dirty="0"/>
              <a:t>«контекст», нюансы</a:t>
            </a:r>
            <a:r>
              <a:rPr lang="ru-RU" sz="2400" dirty="0"/>
              <a:t> ситуации, определяющие дальнейшие действия. </a:t>
            </a:r>
          </a:p>
        </p:txBody>
      </p:sp>
      <p:pic>
        <p:nvPicPr>
          <p:cNvPr id="11268" name="Picture 4" descr="http://900igr.net/up/datas/260655/021.jpg"/>
          <p:cNvPicPr>
            <a:picLocks noChangeAspect="1" noChangeArrowheads="1"/>
          </p:cNvPicPr>
          <p:nvPr/>
        </p:nvPicPr>
        <p:blipFill>
          <a:blip r:embed="rId2"/>
          <a:srcRect/>
          <a:stretch>
            <a:fillRect/>
          </a:stretch>
        </p:blipFill>
        <p:spPr bwMode="auto">
          <a:xfrm>
            <a:off x="3428992" y="1071546"/>
            <a:ext cx="5530826" cy="414812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20688"/>
            <a:ext cx="8280920" cy="5262979"/>
          </a:xfrm>
          <a:prstGeom prst="rect">
            <a:avLst/>
          </a:prstGeom>
        </p:spPr>
        <p:txBody>
          <a:bodyPr wrap="square">
            <a:spAutoFit/>
          </a:bodyPr>
          <a:lstStyle/>
          <a:p>
            <a:r>
              <a:rPr lang="ru-RU" sz="2800" b="1" dirty="0">
                <a:solidFill>
                  <a:srgbClr val="FF0000"/>
                </a:solidFill>
              </a:rPr>
              <a:t>З</a:t>
            </a:r>
            <a:r>
              <a:rPr lang="ru-RU" sz="2800" b="1" dirty="0" smtClean="0">
                <a:solidFill>
                  <a:srgbClr val="FF0000"/>
                </a:solidFill>
              </a:rPr>
              <a:t>начение </a:t>
            </a:r>
            <a:r>
              <a:rPr lang="ru-RU" sz="2800" b="1" dirty="0">
                <a:solidFill>
                  <a:srgbClr val="FF0000"/>
                </a:solidFill>
              </a:rPr>
              <a:t>применения ситуационных </a:t>
            </a:r>
            <a:r>
              <a:rPr lang="ru-RU" sz="2800" b="1" dirty="0" smtClean="0">
                <a:solidFill>
                  <a:srgbClr val="FF0000"/>
                </a:solidFill>
              </a:rPr>
              <a:t>задач</a:t>
            </a:r>
            <a:r>
              <a:rPr lang="en-US" sz="2800" b="1" dirty="0" smtClean="0">
                <a:solidFill>
                  <a:srgbClr val="FF0000"/>
                </a:solidFill>
              </a:rPr>
              <a:t> </a:t>
            </a:r>
            <a:r>
              <a:rPr lang="ru-RU" sz="2800" b="1" dirty="0" smtClean="0">
                <a:solidFill>
                  <a:srgbClr val="FF0000"/>
                </a:solidFill>
              </a:rPr>
              <a:t>при обучении биологии:</a:t>
            </a:r>
            <a:endParaRPr lang="ru-RU" sz="2800" b="1" dirty="0">
              <a:solidFill>
                <a:srgbClr val="FF0000"/>
              </a:solidFill>
            </a:endParaRPr>
          </a:p>
          <a:p>
            <a:pPr marL="342900" lvl="0" indent="-342900">
              <a:buFont typeface="Arial" pitchFamily="34" charset="0"/>
              <a:buChar char="•"/>
            </a:pPr>
            <a:r>
              <a:rPr lang="ru-RU" sz="2800" dirty="0"/>
              <a:t>формирование готовности решать учебные </a:t>
            </a:r>
            <a:r>
              <a:rPr lang="ru-RU" sz="2800" dirty="0" smtClean="0"/>
              <a:t>проблемы</a:t>
            </a:r>
          </a:p>
          <a:p>
            <a:pPr marL="342900" lvl="0" indent="-342900">
              <a:buFont typeface="Arial" pitchFamily="34" charset="0"/>
              <a:buChar char="•"/>
            </a:pPr>
            <a:r>
              <a:rPr lang="ru-RU" sz="2800" dirty="0" smtClean="0"/>
              <a:t>развитие </a:t>
            </a:r>
            <a:r>
              <a:rPr lang="ru-RU" sz="2800" dirty="0"/>
              <a:t>информационных умений, обеспечивающих анализ, синтез, обобщение информации, ее критическое </a:t>
            </a:r>
            <a:r>
              <a:rPr lang="ru-RU" sz="2800" dirty="0" smtClean="0"/>
              <a:t>осмысление</a:t>
            </a:r>
          </a:p>
          <a:p>
            <a:pPr marL="342900" lvl="0" indent="-342900">
              <a:buFont typeface="Arial" pitchFamily="34" charset="0"/>
              <a:buChar char="•"/>
            </a:pPr>
            <a:r>
              <a:rPr lang="ru-RU" sz="2800" dirty="0" smtClean="0"/>
              <a:t>развитие </a:t>
            </a:r>
            <a:r>
              <a:rPr lang="ru-RU" sz="2800" dirty="0"/>
              <a:t>интеллектуальных умений </a:t>
            </a:r>
            <a:endParaRPr lang="ru-RU" sz="2800" dirty="0" smtClean="0"/>
          </a:p>
          <a:p>
            <a:pPr marL="342900" lvl="0" indent="-342900">
              <a:buFont typeface="Arial" pitchFamily="34" charset="0"/>
              <a:buChar char="•"/>
            </a:pPr>
            <a:r>
              <a:rPr lang="ru-RU" sz="2800" dirty="0" smtClean="0"/>
              <a:t>формирование </a:t>
            </a:r>
            <a:r>
              <a:rPr lang="ru-RU" sz="2800" dirty="0"/>
              <a:t>способности применять практические знания для решения конкретных </a:t>
            </a:r>
            <a:r>
              <a:rPr lang="ru-RU" sz="2800" dirty="0" smtClean="0"/>
              <a:t>жизненных ситуаций, связанных со здоровьем, поведением в природе</a:t>
            </a:r>
            <a:endParaRPr lang="ru-RU" sz="2800" dirty="0"/>
          </a:p>
        </p:txBody>
      </p:sp>
    </p:spTree>
    <p:extLst>
      <p:ext uri="{BB962C8B-B14F-4D97-AF65-F5344CB8AC3E}">
        <p14:creationId xmlns:p14="http://schemas.microsoft.com/office/powerpoint/2010/main" val="38621430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353</TotalTime>
  <Words>1697</Words>
  <Application>Microsoft Office PowerPoint</Application>
  <PresentationFormat>Экран (4:3)</PresentationFormat>
  <Paragraphs>118</Paragraphs>
  <Slides>28</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28</vt:i4>
      </vt:variant>
    </vt:vector>
  </HeadingPairs>
  <TitlesOfParts>
    <vt:vector size="39" baseType="lpstr">
      <vt:lpstr>Arial</vt:lpstr>
      <vt:lpstr>Bookman Old Style</vt:lpstr>
      <vt:lpstr>Calibri</vt:lpstr>
      <vt:lpstr>Calibri Light</vt:lpstr>
      <vt:lpstr>Cambria</vt:lpstr>
      <vt:lpstr>Gill Sans MT</vt:lpstr>
      <vt:lpstr>Symbol</vt:lpstr>
      <vt:lpstr>Times New Roman</vt:lpstr>
      <vt:lpstr>Wingdings</vt:lpstr>
      <vt:lpstr>Wingdings 3</vt:lpstr>
      <vt:lpstr>Начальная</vt:lpstr>
      <vt:lpstr>Лекция на тему: «Методика развития готовности учащихся применять биологические знания для решения задач. Практические и ситуационные задачи по биологии (на примере раздела «Живые организмы»)</vt:lpstr>
      <vt:lpstr>Презентация PowerPoint</vt:lpstr>
      <vt:lpstr>Презентация PowerPoint</vt:lpstr>
      <vt:lpstr>Сущность понятия «задача»</vt:lpstr>
      <vt:lpstr>Роль решения задач в обучении</vt:lpstr>
      <vt:lpstr>Презентация PowerPoint</vt:lpstr>
      <vt:lpstr>Характеристики ситуационных задач</vt:lpstr>
      <vt:lpstr>Презентация PowerPoint</vt:lpstr>
      <vt:lpstr>Презентация PowerPoint</vt:lpstr>
      <vt:lpstr> Критерии классификации ситуационных задач</vt:lpstr>
      <vt:lpstr>Виды ситуационных задач</vt:lpstr>
      <vt:lpstr>Структура ситуационной задачи</vt:lpstr>
      <vt:lpstr>Требования к конструированию ситуационных задач</vt:lpstr>
      <vt:lpstr>«Источники» конструирования ситуационных задач</vt:lpstr>
      <vt:lpstr>Конструирование ситуационной задачи </vt:lpstr>
      <vt:lpstr>Конструктор задач на основе дидактических целей Б. Блума (по Л.С. Илюшину)</vt:lpstr>
      <vt:lpstr>Презентация PowerPoint</vt:lpstr>
      <vt:lpstr>Презентация PowerPoint</vt:lpstr>
      <vt:lpstr>Решение ситуационных задач</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Natasha</dc:creator>
  <cp:lastModifiedBy>Наталья</cp:lastModifiedBy>
  <cp:revision>24</cp:revision>
  <dcterms:created xsi:type="dcterms:W3CDTF">2018-04-22T17:44:43Z</dcterms:created>
  <dcterms:modified xsi:type="dcterms:W3CDTF">2022-10-06T13:35:53Z</dcterms:modified>
</cp:coreProperties>
</file>