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2" r:id="rId4"/>
    <p:sldId id="257" r:id="rId5"/>
    <p:sldId id="284" r:id="rId6"/>
    <p:sldId id="285" r:id="rId7"/>
    <p:sldId id="286" r:id="rId8"/>
    <p:sldId id="287" r:id="rId9"/>
    <p:sldId id="295" r:id="rId10"/>
    <p:sldId id="296" r:id="rId11"/>
    <p:sldId id="292" r:id="rId12"/>
    <p:sldId id="293" r:id="rId13"/>
    <p:sldId id="297" r:id="rId14"/>
    <p:sldId id="261" r:id="rId15"/>
    <p:sldId id="262" r:id="rId16"/>
    <p:sldId id="279" r:id="rId17"/>
    <p:sldId id="274" r:id="rId18"/>
    <p:sldId id="288" r:id="rId19"/>
    <p:sldId id="259" r:id="rId20"/>
    <p:sldId id="275" r:id="rId21"/>
    <p:sldId id="277" r:id="rId22"/>
    <p:sldId id="273" r:id="rId23"/>
    <p:sldId id="281" r:id="rId24"/>
    <p:sldId id="263" r:id="rId25"/>
    <p:sldId id="264" r:id="rId26"/>
    <p:sldId id="265" r:id="rId27"/>
    <p:sldId id="266" r:id="rId28"/>
    <p:sldId id="267" r:id="rId29"/>
    <p:sldId id="268" r:id="rId30"/>
    <p:sldId id="283" r:id="rId31"/>
    <p:sldId id="269" r:id="rId32"/>
    <p:sldId id="270" r:id="rId33"/>
    <p:sldId id="271" r:id="rId34"/>
    <p:sldId id="29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83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920-CB2E-49B0-A599-E27BF73198E1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8A71-C6B0-4FBB-B029-E29378ABF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920-CB2E-49B0-A599-E27BF73198E1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8A71-C6B0-4FBB-B029-E29378ABF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920-CB2E-49B0-A599-E27BF73198E1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8A71-C6B0-4FBB-B029-E29378ABF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920-CB2E-49B0-A599-E27BF73198E1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8A71-C6B0-4FBB-B029-E29378ABF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920-CB2E-49B0-A599-E27BF73198E1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8A71-C6B0-4FBB-B029-E29378ABF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920-CB2E-49B0-A599-E27BF73198E1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8A71-C6B0-4FBB-B029-E29378ABF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920-CB2E-49B0-A599-E27BF73198E1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8A71-C6B0-4FBB-B029-E29378ABF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920-CB2E-49B0-A599-E27BF73198E1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8A71-C6B0-4FBB-B029-E29378ABF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920-CB2E-49B0-A599-E27BF73198E1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8A71-C6B0-4FBB-B029-E29378ABF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920-CB2E-49B0-A599-E27BF73198E1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8A71-C6B0-4FBB-B029-E29378ABF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920-CB2E-49B0-A599-E27BF73198E1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8A71-C6B0-4FBB-B029-E29378ABF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08920-CB2E-49B0-A599-E27BF73198E1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8A71-C6B0-4FBB-B029-E29378ABF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Технология применения </a:t>
            </a:r>
            <a:r>
              <a:rPr lang="ru-RU" b="1" dirty="0" smtClean="0">
                <a:solidFill>
                  <a:srgbClr val="FF0000"/>
                </a:solidFill>
              </a:rPr>
              <a:t>опорных конспектов </a:t>
            </a:r>
            <a:r>
              <a:rPr lang="ru-RU" b="1" dirty="0" smtClean="0">
                <a:solidFill>
                  <a:srgbClr val="FF0000"/>
                </a:solidFill>
              </a:rPr>
              <a:t>при обучении </a:t>
            </a:r>
            <a:r>
              <a:rPr lang="ru-RU" b="1" dirty="0" smtClean="0">
                <a:solidFill>
                  <a:srgbClr val="FF0000"/>
                </a:solidFill>
              </a:rPr>
              <a:t>биологии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ologia.sch690.ru/DswMedia/ok-j-7kishechnopolostnyieobshaayaxar-k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80" y="1242060"/>
            <a:ext cx="5831840" cy="4373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07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2.proshkolu.ru/content/media/pic/std/5000000/4761000/4760835-1338db4c05c568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6624141" cy="5031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8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yunicol.domdara.com/images/prodimages/24/4/244188_4_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70" y="1171892"/>
            <a:ext cx="5763260" cy="4514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80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p-1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77" y="171450"/>
            <a:ext cx="6303645" cy="65151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98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258" y="212863"/>
            <a:ext cx="7883444" cy="521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30046" y="5648322"/>
            <a:ext cx="76765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Опорный конспект по теме « Класс Пресмыкающиеся»</a:t>
            </a:r>
          </a:p>
        </p:txBody>
      </p:sp>
    </p:spTree>
    <p:extLst>
      <p:ext uri="{BB962C8B-B14F-4D97-AF65-F5344CB8AC3E}">
        <p14:creationId xmlns:p14="http://schemas.microsoft.com/office/powerpoint/2010/main" val="561608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460" y="132736"/>
            <a:ext cx="7481120" cy="54274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1391" y="5648323"/>
            <a:ext cx="8439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Опорный конспект по теме «Отряды Пресмыкающихся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«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опастны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 опасны!!!)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8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Natasha\Desktop\razdel_3_do_metodika_lektsii_2011_1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4568" y="530586"/>
            <a:ext cx="7460769" cy="5595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опорного конспекта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1</a:t>
            </a:r>
            <a:r>
              <a:rPr lang="ru-RU" dirty="0"/>
              <a:t>.​ </a:t>
            </a:r>
            <a:r>
              <a:rPr lang="ru-RU" dirty="0" smtClean="0"/>
              <a:t>Определение </a:t>
            </a:r>
            <a:r>
              <a:rPr lang="ru-RU" dirty="0"/>
              <a:t>целей обучения </a:t>
            </a:r>
            <a:r>
              <a:rPr lang="ru-RU" dirty="0" smtClean="0"/>
              <a:t>(теме)</a:t>
            </a:r>
            <a:endParaRPr lang="ru-RU" dirty="0"/>
          </a:p>
          <a:p>
            <a:pPr algn="just">
              <a:buNone/>
            </a:pPr>
            <a:r>
              <a:rPr lang="ru-RU" dirty="0"/>
              <a:t>2.​ </a:t>
            </a:r>
            <a:r>
              <a:rPr lang="ru-RU" dirty="0" smtClean="0"/>
              <a:t>Отбор </a:t>
            </a:r>
            <a:r>
              <a:rPr lang="ru-RU" dirty="0"/>
              <a:t>содержания учебного </a:t>
            </a:r>
            <a:r>
              <a:rPr lang="ru-RU" dirty="0" smtClean="0"/>
              <a:t>материала</a:t>
            </a:r>
            <a:endParaRPr lang="ru-RU" dirty="0"/>
          </a:p>
          <a:p>
            <a:pPr algn="just">
              <a:buNone/>
            </a:pPr>
            <a:r>
              <a:rPr lang="ru-RU" dirty="0"/>
              <a:t>3.​ </a:t>
            </a:r>
            <a:r>
              <a:rPr lang="ru-RU" dirty="0" smtClean="0"/>
              <a:t>Определение </a:t>
            </a:r>
            <a:r>
              <a:rPr lang="ru-RU" dirty="0"/>
              <a:t>области и цели использования опорных </a:t>
            </a:r>
            <a:r>
              <a:rPr lang="ru-RU" dirty="0" smtClean="0"/>
              <a:t>конспекта</a:t>
            </a:r>
            <a:endParaRPr lang="ru-RU" dirty="0"/>
          </a:p>
          <a:p>
            <a:pPr algn="just">
              <a:buNone/>
            </a:pPr>
            <a:r>
              <a:rPr lang="ru-RU" dirty="0"/>
              <a:t>4</a:t>
            </a:r>
            <a:r>
              <a:rPr lang="ru-RU" dirty="0" smtClean="0"/>
              <a:t>. Определение основных вопросов </a:t>
            </a:r>
            <a:r>
              <a:rPr lang="ru-RU" dirty="0"/>
              <a:t>и </a:t>
            </a:r>
            <a:r>
              <a:rPr lang="ru-RU" dirty="0" smtClean="0"/>
              <a:t>последовательности изложения</a:t>
            </a:r>
            <a:endParaRPr lang="ru-RU" dirty="0"/>
          </a:p>
          <a:p>
            <a:pPr algn="just">
              <a:buNone/>
            </a:pPr>
            <a:r>
              <a:rPr lang="ru-RU" dirty="0" smtClean="0"/>
              <a:t>5. Выбор условных обозначений </a:t>
            </a:r>
            <a:r>
              <a:rPr lang="ru-RU" dirty="0"/>
              <a:t>– </a:t>
            </a:r>
            <a:r>
              <a:rPr lang="ru-RU" b="1" i="1" dirty="0" smtClean="0"/>
              <a:t>опорных сигналов</a:t>
            </a:r>
            <a:r>
              <a:rPr lang="ru-RU" dirty="0" smtClean="0"/>
              <a:t>;</a:t>
            </a:r>
            <a:endParaRPr lang="ru-RU" dirty="0"/>
          </a:p>
          <a:p>
            <a:pPr algn="just">
              <a:buNone/>
            </a:pPr>
            <a:r>
              <a:rPr lang="ru-RU" dirty="0"/>
              <a:t>6</a:t>
            </a:r>
            <a:r>
              <a:rPr lang="ru-RU" dirty="0" smtClean="0"/>
              <a:t>. Выбор шрифта, цвета, формы конспекта</a:t>
            </a:r>
            <a:endParaRPr lang="ru-RU" dirty="0"/>
          </a:p>
          <a:p>
            <a:pPr algn="just">
              <a:buNone/>
            </a:pPr>
            <a:r>
              <a:rPr lang="ru-RU" dirty="0" smtClean="0"/>
              <a:t>7. Размещение условных обозначений </a:t>
            </a:r>
            <a:r>
              <a:rPr lang="ru-RU" dirty="0"/>
              <a:t>в заданной </a:t>
            </a:r>
            <a:r>
              <a:rPr lang="ru-RU" dirty="0" smtClean="0"/>
              <a:t>последовательности</a:t>
            </a: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Этапы работы по созданию опорного сигнала </a:t>
            </a:r>
            <a:r>
              <a:rPr lang="ru-RU" sz="2800" b="1" dirty="0" smtClean="0">
                <a:solidFill>
                  <a:srgbClr val="FF0000"/>
                </a:solidFill>
              </a:rPr>
              <a:t>(по </a:t>
            </a:r>
            <a:r>
              <a:rPr lang="ru-RU" sz="2800" b="1" dirty="0">
                <a:solidFill>
                  <a:srgbClr val="FF0000"/>
                </a:solidFill>
              </a:rPr>
              <a:t>Шаталову В.Ф</a:t>
            </a:r>
            <a:r>
              <a:rPr lang="ru-RU" sz="2800" b="1" dirty="0" smtClean="0">
                <a:solidFill>
                  <a:srgbClr val="FF0000"/>
                </a:solidFill>
              </a:rPr>
              <a:t>.):</a:t>
            </a:r>
            <a:endParaRPr lang="ru-RU" sz="2800" b="1" dirty="0">
              <a:solidFill>
                <a:srgbClr val="FF000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Внимательно читайте главу или раздел учебника (книги), вычленяя основные взаимосвязи и взаимозависимости смысловых частей текста.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Кратко изложите главные мысли в том порядке, в каком они следуют в тексте.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Сделайте черновой набросок сокращенных записей на листе бумаги.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Преобразуйте эти записи в графические, буквенные, символические сигналы.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Объедините сигналы в блоки.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Отделите блоки контурами и графически отобразите связи между ними.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Выделите значимые элементы цветом.</a:t>
            </a:r>
          </a:p>
        </p:txBody>
      </p:sp>
    </p:spTree>
    <p:extLst>
      <p:ext uri="{BB962C8B-B14F-4D97-AF65-F5344CB8AC3E}">
        <p14:creationId xmlns:p14="http://schemas.microsoft.com/office/powerpoint/2010/main" val="21013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6632"/>
            <a:ext cx="8229600" cy="102636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Опорный сигнал - основа опорных конспектов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Опорный  конспект составляется  из  опорных  </a:t>
            </a:r>
            <a:r>
              <a:rPr lang="ru-RU" dirty="0" smtClean="0"/>
              <a:t>сигналов.</a:t>
            </a:r>
          </a:p>
          <a:p>
            <a:pPr algn="just"/>
            <a:r>
              <a:rPr lang="ru-RU" dirty="0"/>
              <a:t>Опорный  сигнал  </a:t>
            </a:r>
            <a:r>
              <a:rPr lang="ru-RU" dirty="0" smtClean="0"/>
              <a:t>- «</a:t>
            </a:r>
            <a:r>
              <a:rPr lang="ru-RU" dirty="0"/>
              <a:t>ассоциативный  символ,  заменяющий  некое  смысловое  значение;  он  способен  мгновенно восстановить  в  памяти  известную  и  ранее  понятую  информацию</a:t>
            </a:r>
            <a:r>
              <a:rPr lang="ru-RU" dirty="0" smtClean="0"/>
              <a:t>».</a:t>
            </a:r>
          </a:p>
          <a:p>
            <a:pPr algn="just"/>
            <a:r>
              <a:rPr lang="ru-RU" dirty="0"/>
              <a:t>Опорные сигналы (</a:t>
            </a:r>
            <a:r>
              <a:rPr lang="ru-RU" dirty="0" smtClean="0"/>
              <a:t>рисунки) должны </a:t>
            </a:r>
            <a:r>
              <a:rPr lang="ru-RU" dirty="0"/>
              <a:t>быть максимально уникальны и не должны повторять друг </a:t>
            </a:r>
            <a:r>
              <a:rPr lang="ru-RU" dirty="0" smtClean="0"/>
              <a:t>друга.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возникновения технологии «Опорные конспекты»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572560" cy="507209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Технология опорных сигналов и конспектов была создана </a:t>
            </a:r>
            <a:r>
              <a:rPr lang="ru-RU" dirty="0" smtClean="0"/>
              <a:t>В. Ф. Шаталовым  (1956 г.)</a:t>
            </a:r>
          </a:p>
          <a:p>
            <a:pPr algn="just"/>
            <a:r>
              <a:rPr lang="ru-RU" dirty="0" smtClean="0"/>
              <a:t>Создание авторской образовательной модели, </a:t>
            </a:r>
            <a:r>
              <a:rPr lang="ru-RU" dirty="0"/>
              <a:t>широко </a:t>
            </a:r>
            <a:r>
              <a:rPr lang="ru-RU" dirty="0" smtClean="0"/>
              <a:t>известной, </a:t>
            </a:r>
            <a:r>
              <a:rPr lang="ru-RU" dirty="0"/>
              <a:t>как </a:t>
            </a:r>
            <a:r>
              <a:rPr lang="ru-RU" i="1" dirty="0"/>
              <a:t>методика интенсивного </a:t>
            </a:r>
            <a:r>
              <a:rPr lang="ru-RU" i="1" dirty="0" smtClean="0"/>
              <a:t>обучения</a:t>
            </a:r>
            <a:endParaRPr lang="ru-RU" dirty="0" smtClean="0"/>
          </a:p>
          <a:p>
            <a:pPr algn="just"/>
            <a:r>
              <a:rPr lang="ru-RU" dirty="0" smtClean="0"/>
              <a:t>Основу модели </a:t>
            </a:r>
            <a:r>
              <a:rPr lang="ru-RU" dirty="0"/>
              <a:t>В.Ф. Шаталова составляет идея о том, что </a:t>
            </a:r>
            <a:r>
              <a:rPr lang="ru-RU" i="1" dirty="0"/>
              <a:t>технология опорных сигналов позволяет раскрыть потенциал каждого ученика за счёт активизации работы психофизических механизмов, обеспечивающих восприятие, анализ и систематизацию информации, а так же создание благоприятных психологических условий для полноценной самореализации </a:t>
            </a:r>
            <a:r>
              <a:rPr lang="ru-RU" i="1" dirty="0" smtClean="0"/>
              <a:t>личности</a:t>
            </a:r>
            <a:endParaRPr lang="ru-RU" dirty="0" smtClean="0"/>
          </a:p>
          <a:p>
            <a:pPr algn="just"/>
            <a:r>
              <a:rPr lang="ru-RU" dirty="0" smtClean="0"/>
              <a:t>Данная </a:t>
            </a:r>
            <a:r>
              <a:rPr lang="ru-RU" dirty="0"/>
              <a:t>идея была подхвачена педагогической общественностью и постепенно опорные конспекты стали входить в школьную массовую </a:t>
            </a:r>
            <a:r>
              <a:rPr lang="ru-RU" dirty="0" smtClean="0"/>
              <a:t>практику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://langust22.narod.ru/photo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0"/>
            <a:ext cx="6143668" cy="4811691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Идеограмма  - письменный знак или условное изображение, рисунок, соответствующий определённой идее автора, может отображать слог, часть слова, целое предложение др. </a:t>
            </a:r>
          </a:p>
          <a:p>
            <a:endParaRPr lang="ru-RU" sz="2400" dirty="0"/>
          </a:p>
        </p:txBody>
      </p:sp>
      <p:pic>
        <p:nvPicPr>
          <p:cNvPr id="20485" name="Picture 5" descr="https://ds02.infourok.ru/uploads/ex/1133/000554da-10b73f63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67" y="2571720"/>
            <a:ext cx="5715040" cy="4286280"/>
          </a:xfrm>
          <a:prstGeom prst="rect">
            <a:avLst/>
          </a:prstGeom>
          <a:noFill/>
        </p:spPr>
      </p:pic>
      <p:pic>
        <p:nvPicPr>
          <p:cNvPr id="20487" name="Picture 7" descr="https://arhivurokov.ru/kopilka/uploads/user_file_54b2a335cf17d/ispol-zovaniie-idieoghrafichieskikh-izobrazhienii-na-urokakh-biologhii-pri-izuchienii-kursa-zhivotnyie_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0"/>
            <a:ext cx="1733577" cy="6563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9"/>
            <a:ext cx="8643966" cy="2786082"/>
          </a:xfrm>
        </p:spPr>
        <p:txBody>
          <a:bodyPr>
            <a:normAutofit/>
          </a:bodyPr>
          <a:lstStyle/>
          <a:p>
            <a:r>
              <a:rPr lang="ru-RU" i="1" dirty="0" smtClean="0"/>
              <a:t>Пиктограмма</a:t>
            </a:r>
            <a:r>
              <a:rPr lang="ru-RU" dirty="0" smtClean="0"/>
              <a:t> - знак</a:t>
            </a:r>
            <a:r>
              <a:rPr lang="ru-RU" dirty="0"/>
              <a:t>, отображающий важнейшие узнаваемые черты объекта, предмета или явления, на которые он указывает, чаще всего в схематическом </a:t>
            </a:r>
            <a:r>
              <a:rPr lang="ru-RU" dirty="0" smtClean="0"/>
              <a:t>виде. Всегда отображает </a:t>
            </a:r>
            <a:r>
              <a:rPr lang="ru-RU" b="1" i="1" dirty="0" smtClean="0"/>
              <a:t>слово, образ, понятие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3796" name="Picture 4" descr="https://media.istockphoto.com/vectors/biology-and-scientific-innovation-black-white-vector-icon-set-vector-id163873466?k=6&amp;m=163873466&amp;s=612x612&amp;w=0&amp;h=bvpMuh7uFnxO8f2I1zsxrbCSYUYvqgGnNT0pKWwVBYc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30049"/>
            <a:ext cx="3429023" cy="402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94" y="1000109"/>
            <a:ext cx="433367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Natasha\Desktop\img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620053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ребования к составлению опорного конспекта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>
            <a:noAutofit/>
          </a:bodyPr>
          <a:lstStyle/>
          <a:p>
            <a:pPr marL="36000" lvl="0" indent="-514350" algn="just">
              <a:spcBef>
                <a:spcPts val="0"/>
              </a:spcBef>
              <a:buAutoNum type="arabicPeriod"/>
            </a:pPr>
            <a:r>
              <a:rPr lang="ru-RU" sz="2400" i="1" dirty="0" smtClean="0"/>
              <a:t>Лаконичность. </a:t>
            </a:r>
            <a:r>
              <a:rPr lang="ru-RU" sz="2400" dirty="0" smtClean="0"/>
              <a:t>Предусматривает </a:t>
            </a:r>
            <a:r>
              <a:rPr lang="ru-RU" sz="2400" dirty="0"/>
              <a:t>ограниченное количество печатных </a:t>
            </a:r>
            <a:r>
              <a:rPr lang="ru-RU" sz="2400" dirty="0" smtClean="0"/>
              <a:t>знаков  - опорных сигналов(не </a:t>
            </a:r>
            <a:r>
              <a:rPr lang="ru-RU" sz="2400" dirty="0"/>
              <a:t>более </a:t>
            </a:r>
            <a:r>
              <a:rPr lang="ru-RU" sz="2400" dirty="0" smtClean="0"/>
              <a:t>400).</a:t>
            </a:r>
          </a:p>
          <a:p>
            <a:pPr marL="36000" indent="-514350" algn="just">
              <a:spcBef>
                <a:spcPts val="0"/>
              </a:spcBef>
            </a:pPr>
            <a:r>
              <a:rPr lang="ru-RU" sz="2400" dirty="0" smtClean="0"/>
              <a:t> </a:t>
            </a:r>
            <a:r>
              <a:rPr lang="ru-RU" sz="2400" dirty="0"/>
              <a:t>К ним относятся точка, цифра, стрелка, буква, </a:t>
            </a:r>
            <a:r>
              <a:rPr lang="ru-RU" sz="2400" dirty="0" smtClean="0"/>
              <a:t>слово, рисунок.</a:t>
            </a:r>
          </a:p>
          <a:p>
            <a:pPr marL="36000" indent="-514350" algn="just">
              <a:spcBef>
                <a:spcPts val="0"/>
              </a:spcBef>
            </a:pPr>
            <a:r>
              <a:rPr lang="ru-RU" sz="2400" dirty="0" smtClean="0"/>
              <a:t>В </a:t>
            </a:r>
            <a:r>
              <a:rPr lang="ru-RU" sz="2400" dirty="0"/>
              <a:t>конспекте должно быть представлено лишь самое основное в этой теме, изложенное с помощью символов, схем, формул, ассоциаций</a:t>
            </a:r>
            <a:r>
              <a:rPr lang="ru-RU" sz="2400" dirty="0" smtClean="0"/>
              <a:t>.</a:t>
            </a:r>
          </a:p>
          <a:p>
            <a:pPr marL="36000">
              <a:spcBef>
                <a:spcPts val="0"/>
              </a:spcBef>
            </a:pPr>
            <a:r>
              <a:rPr lang="ru-RU" sz="2400" dirty="0"/>
              <a:t>Виды кодировки (опорные сигналы</a:t>
            </a:r>
            <a:r>
              <a:rPr lang="ru-RU" sz="2400" dirty="0" smtClean="0"/>
              <a:t>):</a:t>
            </a:r>
            <a:endParaRPr lang="ru-RU" sz="2400" dirty="0"/>
          </a:p>
          <a:p>
            <a:pPr marL="36000" lvl="0">
              <a:spcBef>
                <a:spcPts val="0"/>
              </a:spcBef>
              <a:buNone/>
            </a:pPr>
            <a:r>
              <a:rPr lang="ru-RU" sz="2400" dirty="0"/>
              <a:t>Ключевое слово-</a:t>
            </a:r>
            <a:r>
              <a:rPr lang="ru-RU" sz="2400" b="1" dirty="0"/>
              <a:t> Скелет</a:t>
            </a:r>
            <a:endParaRPr lang="ru-RU" sz="2400" dirty="0"/>
          </a:p>
          <a:p>
            <a:pPr marL="36000" lvl="0">
              <a:spcBef>
                <a:spcPts val="0"/>
              </a:spcBef>
              <a:buNone/>
            </a:pPr>
            <a:r>
              <a:rPr lang="ru-RU" sz="2400" dirty="0" smtClean="0"/>
              <a:t>Слог - </a:t>
            </a:r>
            <a:r>
              <a:rPr lang="ru-RU" sz="2400" b="1" dirty="0" err="1" smtClean="0"/>
              <a:t>Возд</a:t>
            </a:r>
            <a:r>
              <a:rPr lang="ru-RU" sz="2400" b="1" dirty="0"/>
              <a:t>. пол.</a:t>
            </a:r>
            <a:endParaRPr lang="ru-RU" sz="2400" dirty="0"/>
          </a:p>
          <a:p>
            <a:pPr marL="36000" lvl="0">
              <a:spcBef>
                <a:spcPts val="0"/>
              </a:spcBef>
              <a:buNone/>
            </a:pPr>
            <a:r>
              <a:rPr lang="ru-RU" sz="2400" dirty="0" smtClean="0"/>
              <a:t>Буква - </a:t>
            </a:r>
            <a:r>
              <a:rPr lang="ru-RU" sz="2400" b="1" dirty="0"/>
              <a:t>Ц </a:t>
            </a:r>
            <a:r>
              <a:rPr lang="ru-RU" sz="2400" dirty="0"/>
              <a:t>(цевка)</a:t>
            </a:r>
          </a:p>
          <a:p>
            <a:pPr marL="36000" lvl="0">
              <a:spcBef>
                <a:spcPts val="0"/>
              </a:spcBef>
              <a:buNone/>
            </a:pPr>
            <a:r>
              <a:rPr lang="ru-RU" sz="2400" dirty="0"/>
              <a:t>Рисунок-    </a:t>
            </a:r>
          </a:p>
          <a:p>
            <a:pPr marL="36000" lvl="0">
              <a:spcBef>
                <a:spcPts val="0"/>
              </a:spcBef>
              <a:buNone/>
            </a:pPr>
            <a:r>
              <a:rPr lang="ru-RU" sz="2400" dirty="0"/>
              <a:t>Аббревиатура- </a:t>
            </a:r>
            <a:r>
              <a:rPr lang="ru-RU" sz="2400" b="1" dirty="0"/>
              <a:t>с</a:t>
            </a:r>
            <a:r>
              <a:rPr lang="en-US" sz="2400" b="1" dirty="0"/>
              <a:t>/</a:t>
            </a:r>
            <a:r>
              <a:rPr lang="ru-RU" sz="2400" b="1" dirty="0" err="1"/>
              <a:t>х</a:t>
            </a:r>
            <a:endParaRPr lang="ru-RU" sz="2400" dirty="0"/>
          </a:p>
          <a:p>
            <a:pPr marL="36000" lvl="0">
              <a:spcBef>
                <a:spcPts val="0"/>
              </a:spcBef>
              <a:buNone/>
            </a:pPr>
            <a:r>
              <a:rPr lang="ru-RU" sz="2400" dirty="0" smtClean="0"/>
              <a:t>Общепринятые знаки -   </a:t>
            </a:r>
            <a:endParaRPr lang="ru-RU" sz="2400" dirty="0"/>
          </a:p>
          <a:p>
            <a:pPr marL="36000"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" name="Рисунок 3" descr="C:\Users\Алина\Desktop\зме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5857892"/>
            <a:ext cx="571504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лина\Desktop\перо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5357826"/>
            <a:ext cx="1071570" cy="428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составлению опорного конспекта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ru-RU" i="1" dirty="0" smtClean="0"/>
              <a:t>2. Структурность. </a:t>
            </a:r>
            <a:r>
              <a:rPr lang="ru-RU" dirty="0" smtClean="0"/>
              <a:t>Предполагает </a:t>
            </a:r>
            <a:r>
              <a:rPr lang="ru-RU" dirty="0"/>
              <a:t>построение материала укрупненными дидактическими единицами. Материал излагается цельными блоками (связками) и содержит 4–5 связок. Структура их расположения должна быть удобной и для запоминания, и для воспроизведения, и для проверки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составлению опорного конспекта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ru-RU" dirty="0" smtClean="0"/>
              <a:t>3. </a:t>
            </a:r>
            <a:r>
              <a:rPr lang="ru-RU" i="1" dirty="0" smtClean="0"/>
              <a:t>Смысловой </a:t>
            </a:r>
            <a:r>
              <a:rPr lang="ru-RU" i="1" dirty="0"/>
              <a:t>акцент </a:t>
            </a:r>
            <a:r>
              <a:rPr lang="ru-RU" dirty="0"/>
              <a:t>(рамки, отделения одного блока от другого, оригинальное расположение символов</a:t>
            </a:r>
            <a:r>
              <a:rPr lang="ru-RU" dirty="0" smtClean="0"/>
              <a:t>).</a:t>
            </a:r>
          </a:p>
          <a:p>
            <a:pPr lvl="0" algn="just">
              <a:buNone/>
            </a:pPr>
            <a:r>
              <a:rPr lang="ru-RU" dirty="0" smtClean="0"/>
              <a:t>4. У</a:t>
            </a:r>
            <a:r>
              <a:rPr lang="ru-RU" i="1" dirty="0" smtClean="0"/>
              <a:t>нификация </a:t>
            </a:r>
            <a:r>
              <a:rPr lang="ru-RU" i="1" dirty="0"/>
              <a:t>печатных знаков </a:t>
            </a:r>
            <a:r>
              <a:rPr lang="ru-RU" dirty="0"/>
              <a:t>предполагает использование условных знаков, аббревиатур, используемых при изучении конкретного </a:t>
            </a:r>
            <a:r>
              <a:rPr lang="ru-RU" dirty="0" smtClean="0"/>
              <a:t>предмета. Это могут быть знаки-символы для обозначения ключевых или часто повторяющихся слов.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составлению опорного конспекта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Алина\Desktop\рисунки\ZistWCY5Od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142984"/>
            <a:ext cx="3786213" cy="550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составлению опорного конспекта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buNone/>
            </a:pPr>
            <a:r>
              <a:rPr lang="ru-RU" dirty="0" smtClean="0"/>
              <a:t>5. </a:t>
            </a:r>
            <a:r>
              <a:rPr lang="ru-RU" i="1" dirty="0" smtClean="0"/>
              <a:t>Автономия </a:t>
            </a:r>
            <a:r>
              <a:rPr lang="ru-RU" i="1" dirty="0"/>
              <a:t>обеспечивает возможность </a:t>
            </a:r>
            <a:r>
              <a:rPr lang="ru-RU" dirty="0"/>
              <a:t>воспроизводить каждый блок в отдельности, который выражает законченную мысль. В то же время все блоки должны иметь между собой логическую </a:t>
            </a:r>
            <a:r>
              <a:rPr lang="ru-RU" dirty="0" smtClean="0"/>
              <a:t>связь</a:t>
            </a:r>
          </a:p>
          <a:p>
            <a:pPr lvl="0" algn="just">
              <a:buNone/>
            </a:pPr>
            <a:r>
              <a:rPr lang="ru-RU" dirty="0" smtClean="0"/>
              <a:t>6. </a:t>
            </a:r>
            <a:r>
              <a:rPr lang="ru-RU" i="1" dirty="0" smtClean="0"/>
              <a:t>Акцентирование</a:t>
            </a:r>
            <a:r>
              <a:rPr lang="ru-RU" dirty="0"/>
              <a:t>. Главная идея опорного конспекта для лучшего запоминания может быть выделена рамками различных цветов, разными шрифтами, различными </a:t>
            </a:r>
            <a:r>
              <a:rPr lang="ru-RU" dirty="0" smtClean="0"/>
              <a:t>расположением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составлению опорного конспекта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525963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ru-RU" sz="2800" dirty="0" smtClean="0"/>
              <a:t>7. </a:t>
            </a:r>
            <a:r>
              <a:rPr lang="ru-RU" sz="2800" i="1" dirty="0" smtClean="0"/>
              <a:t>Доступность </a:t>
            </a:r>
            <a:r>
              <a:rPr lang="ru-RU" sz="2800" i="1" dirty="0"/>
              <a:t>воспроизведения</a:t>
            </a:r>
            <a:r>
              <a:rPr lang="ru-RU" sz="2800" dirty="0"/>
              <a:t>. При построении опорного конспекта следует избегать вычурных шрифтов, сложных чертежей и оборотов речи. Буквенные обозначения сводятся до </a:t>
            </a:r>
            <a:r>
              <a:rPr lang="ru-RU" sz="2800" dirty="0" smtClean="0"/>
              <a:t>минимума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-RU" sz="2800" dirty="0" smtClean="0"/>
              <a:t>8</a:t>
            </a:r>
            <a:r>
              <a:rPr lang="ru-RU" sz="2800" i="1" dirty="0" smtClean="0"/>
              <a:t>. Цветовая </a:t>
            </a:r>
            <a:r>
              <a:rPr lang="ru-RU" sz="2800" i="1" dirty="0"/>
              <a:t>наглядность и образность </a:t>
            </a:r>
            <a:r>
              <a:rPr lang="ru-RU" sz="2800" dirty="0"/>
              <a:t>предполагает разнообразие опорных конспектов и блоков по форме, структуре, графическому исполнению, цвету, поскольку одинаковость очень затрудняет </a:t>
            </a:r>
            <a:r>
              <a:rPr lang="ru-RU" sz="2800" dirty="0" smtClean="0"/>
              <a:t>заполнение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-RU" sz="2800" dirty="0" smtClean="0"/>
              <a:t>9. </a:t>
            </a:r>
            <a:r>
              <a:rPr lang="ru-RU" sz="2800" i="1" dirty="0"/>
              <a:t>Унификация опорных </a:t>
            </a:r>
            <a:r>
              <a:rPr lang="ru-RU" sz="2800" i="1" dirty="0" smtClean="0"/>
              <a:t>сигналов</a:t>
            </a:r>
            <a:r>
              <a:rPr lang="ru-RU" sz="2800" i="1" dirty="0"/>
              <a:t> </a:t>
            </a:r>
            <a:r>
              <a:rPr lang="ru-RU" sz="2800" i="1" dirty="0" smtClean="0"/>
              <a:t>(</a:t>
            </a:r>
            <a:r>
              <a:rPr lang="ru-RU" sz="2800" dirty="0" smtClean="0"/>
              <a:t>если </a:t>
            </a:r>
            <a:r>
              <a:rPr lang="ru-RU" sz="2800" dirty="0"/>
              <a:t>буква </a:t>
            </a:r>
            <a:r>
              <a:rPr lang="ru-RU" sz="2800" b="1" dirty="0"/>
              <a:t>С</a:t>
            </a:r>
            <a:r>
              <a:rPr lang="ru-RU" sz="2800" dirty="0"/>
              <a:t> обозначает </a:t>
            </a:r>
            <a:r>
              <a:rPr lang="ru-RU" sz="2800" dirty="0" smtClean="0"/>
              <a:t>сердце, </a:t>
            </a:r>
            <a:r>
              <a:rPr lang="ru-RU" sz="2800" dirty="0"/>
              <a:t>то при обозначении других терминов ( сосуд) </a:t>
            </a:r>
            <a:r>
              <a:rPr lang="ru-RU" sz="2800" dirty="0" smtClean="0"/>
              <a:t>нужно использовать </a:t>
            </a:r>
            <a:r>
              <a:rPr lang="ru-RU" sz="2800" dirty="0"/>
              <a:t>другие </a:t>
            </a:r>
            <a:r>
              <a:rPr lang="ru-RU" sz="2800" dirty="0" smtClean="0"/>
              <a:t>сигналы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6227" y="251336"/>
            <a:ext cx="35893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Проблему опорных  конспектов  стали разрабатывать  в педагогике   с 1971 года. Именно тогда 3 ноября 1971 года в газете «Комсомольская </a:t>
            </a:r>
            <a:r>
              <a:rPr lang="ru-RU" sz="2800" dirty="0" smtClean="0"/>
              <a:t>правда» появилась </a:t>
            </a:r>
            <a:r>
              <a:rPr lang="ru-RU" sz="2800" dirty="0"/>
              <a:t>статья Симона Соловейчика «Метода Шаталова». </a:t>
            </a:r>
            <a:endParaRPr lang="ru-RU" dirty="0"/>
          </a:p>
        </p:txBody>
      </p:sp>
      <p:sp>
        <p:nvSpPr>
          <p:cNvPr id="3" name="AutoShape 2" descr="Ð¨Ð°ÑÐ°Ð»Ð¾Ð² ÐÑÐºÑÐ¾Ñ Ð¤ÐµÐ´Ð¾ÑÐ¾Ð²Ð¸Ñ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ds04.infourok.ru/uploads/ex/05c7/0014ed56-87f831dd/640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9505"/>
            <a:ext cx="542892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Функции опорных сигналов: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Служат наглядным пособием при объяснении учителя.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Ускоряют и упрощают процесс подготовки учащихся к уроку.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Позволяют увеличить объем изучаемого материала на уроке.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Полностью снимают проблему </a:t>
            </a:r>
            <a:r>
              <a:rPr lang="ru-RU" sz="2800" dirty="0" err="1"/>
              <a:t>накопляемости</a:t>
            </a:r>
            <a:r>
              <a:rPr lang="ru-RU" sz="2800" dirty="0"/>
              <a:t> отметок.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Развивают творческое мышление и познавательные силы учащихся, активизируют сам процесс обучения, если применяются в системе </a:t>
            </a:r>
          </a:p>
        </p:txBody>
      </p:sp>
    </p:spTree>
    <p:extLst>
      <p:ext uri="{BB962C8B-B14F-4D97-AF65-F5344CB8AC3E}">
        <p14:creationId xmlns:p14="http://schemas.microsoft.com/office/powerpoint/2010/main" val="21456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99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работы с опорными конспектами на уроке биологии: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5054617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2400" dirty="0" smtClean="0"/>
              <a:t>Комментирование </a:t>
            </a:r>
            <a:r>
              <a:rPr lang="ru-RU" sz="2400" dirty="0"/>
              <a:t>учителем отдельных фрагментов конспекта (пояснения к схематическим обозначениям</a:t>
            </a:r>
            <a:r>
              <a:rPr lang="ru-RU" sz="2400" dirty="0" smtClean="0"/>
              <a:t>)</a:t>
            </a:r>
            <a:endParaRPr lang="ru-RU" sz="2400" dirty="0"/>
          </a:p>
          <a:p>
            <a:pPr lvl="0" algn="just">
              <a:spcBef>
                <a:spcPts val="0"/>
              </a:spcBef>
            </a:pPr>
            <a:r>
              <a:rPr lang="ru-RU" sz="2400" dirty="0"/>
              <a:t>Повторение учениками вслух частей конспекта, правил, </a:t>
            </a:r>
            <a:r>
              <a:rPr lang="ru-RU" sz="2400" dirty="0" smtClean="0"/>
              <a:t>схем</a:t>
            </a:r>
            <a:endParaRPr lang="ru-RU" sz="2400" dirty="0"/>
          </a:p>
          <a:p>
            <a:pPr lvl="0" algn="just">
              <a:spcBef>
                <a:spcPts val="0"/>
              </a:spcBef>
            </a:pPr>
            <a:r>
              <a:rPr lang="ru-RU" sz="2400" dirty="0" smtClean="0"/>
              <a:t>Обучение </a:t>
            </a:r>
            <a:r>
              <a:rPr lang="ru-RU" sz="2400" dirty="0"/>
              <a:t>составлению собственных опорных схем, алгоритмов при повторении и систематизации изученного </a:t>
            </a:r>
            <a:r>
              <a:rPr lang="ru-RU" sz="2400" dirty="0" smtClean="0"/>
              <a:t>материала</a:t>
            </a:r>
          </a:p>
          <a:p>
            <a:pPr lvl="0" algn="just"/>
            <a:r>
              <a:rPr lang="ru-RU" sz="2400" dirty="0"/>
              <a:t>Письменное описание содержания </a:t>
            </a:r>
            <a:r>
              <a:rPr lang="ru-RU" sz="2400" dirty="0" smtClean="0"/>
              <a:t>конспекта</a:t>
            </a:r>
            <a:endParaRPr lang="ru-RU" sz="2400" dirty="0"/>
          </a:p>
          <a:p>
            <a:pPr lvl="0" algn="just"/>
            <a:r>
              <a:rPr lang="ru-RU" sz="2400" dirty="0"/>
              <a:t>Составление вопросов к опорному </a:t>
            </a:r>
            <a:r>
              <a:rPr lang="ru-RU" sz="2400" dirty="0" smtClean="0"/>
              <a:t>конспекту</a:t>
            </a:r>
            <a:endParaRPr lang="ru-RU" sz="2400" dirty="0"/>
          </a:p>
          <a:p>
            <a:pPr lvl="0" algn="just"/>
            <a:r>
              <a:rPr lang="ru-RU" sz="2400" dirty="0"/>
              <a:t>Составление сравнительной характеристики систематических групп растений или животных по опорным </a:t>
            </a:r>
            <a:r>
              <a:rPr lang="ru-RU" sz="2400" dirty="0" smtClean="0"/>
              <a:t>конспектам</a:t>
            </a:r>
            <a:endParaRPr lang="ru-RU" sz="2400" dirty="0"/>
          </a:p>
          <a:p>
            <a:pPr lvl="0" algn="just"/>
            <a:r>
              <a:rPr lang="ru-RU" sz="2400" dirty="0"/>
              <a:t>Озвучивание опорного конспекта в </a:t>
            </a:r>
            <a:r>
              <a:rPr lang="ru-RU" sz="2400" dirty="0" smtClean="0"/>
              <a:t>паре</a:t>
            </a:r>
            <a:endParaRPr lang="ru-RU" sz="2400" dirty="0"/>
          </a:p>
          <a:p>
            <a:pPr lvl="0">
              <a:spcBef>
                <a:spcPts val="0"/>
              </a:spcBef>
            </a:pPr>
            <a:endParaRPr lang="ru-RU" sz="2400" dirty="0"/>
          </a:p>
          <a:p>
            <a:pPr>
              <a:spcBef>
                <a:spcPts val="0"/>
              </a:spcBef>
            </a:pP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и недостатки опорных конспектов по биологии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429684" cy="542928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/>
              <a:t>Преимущества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Применение </a:t>
            </a:r>
            <a:r>
              <a:rPr lang="ru-RU" sz="2000" dirty="0"/>
              <a:t>на уроках биологии опорных конспектов имеет ряд преимуществ:</a:t>
            </a:r>
          </a:p>
          <a:p>
            <a:pPr lvl="0" algn="just">
              <a:spcBef>
                <a:spcPts val="0"/>
              </a:spcBef>
            </a:pPr>
            <a:r>
              <a:rPr lang="ru-RU" sz="2000" dirty="0"/>
              <a:t>Дает возможность задействовать все виды памяти при запоминании материала: зрительную (учащиеся видят опорные сигналы), слуховую (озвучивают опорные конспекты), двигательные (записывают опорный конспект</a:t>
            </a:r>
            <a:r>
              <a:rPr lang="ru-RU" sz="2000" dirty="0" smtClean="0"/>
              <a:t>)</a:t>
            </a:r>
            <a:endParaRPr lang="ru-RU" sz="2000" dirty="0"/>
          </a:p>
          <a:p>
            <a:pPr lvl="0" algn="just">
              <a:spcBef>
                <a:spcPts val="0"/>
              </a:spcBef>
            </a:pPr>
            <a:r>
              <a:rPr lang="ru-RU" sz="2000" dirty="0"/>
              <a:t>Развивает логическое мышление: при помощи опорного сигнала можно воспроизвести информацию, которая явно не выражена, но подразумевается</a:t>
            </a:r>
            <a:r>
              <a:rPr lang="ru-RU" sz="2000" dirty="0" smtClean="0"/>
              <a:t>.</a:t>
            </a:r>
            <a:endParaRPr lang="ru-RU" sz="2000" dirty="0"/>
          </a:p>
          <a:p>
            <a:pPr lvl="0" algn="just">
              <a:spcBef>
                <a:spcPts val="0"/>
              </a:spcBef>
            </a:pPr>
            <a:r>
              <a:rPr lang="ru-RU" sz="2000" dirty="0"/>
              <a:t>Экономит время учителя при изложении или закреплении материала, т.к. опорные конспекты дают компактность записи даже при большом объеме </a:t>
            </a:r>
            <a:r>
              <a:rPr lang="ru-RU" sz="2000" dirty="0" smtClean="0"/>
              <a:t>информации</a:t>
            </a:r>
            <a:endParaRPr lang="ru-RU" sz="2000" dirty="0"/>
          </a:p>
          <a:p>
            <a:pPr lvl="0" algn="just">
              <a:spcBef>
                <a:spcPts val="0"/>
              </a:spcBef>
            </a:pPr>
            <a:r>
              <a:rPr lang="ru-RU" sz="2000" dirty="0" smtClean="0"/>
              <a:t>Реализует </a:t>
            </a:r>
            <a:r>
              <a:rPr lang="ru-RU" sz="2000" dirty="0"/>
              <a:t>принцип многократного повторения на различных этапах урока: предъявление информации, закрепление и контроль знаний</a:t>
            </a:r>
            <a:r>
              <a:rPr lang="ru-RU" sz="2000" dirty="0" smtClean="0"/>
              <a:t>.</a:t>
            </a:r>
            <a:endParaRPr lang="ru-RU" sz="2000" dirty="0"/>
          </a:p>
          <a:p>
            <a:pPr lvl="0" algn="just">
              <a:spcBef>
                <a:spcPts val="0"/>
              </a:spcBef>
            </a:pPr>
            <a:r>
              <a:rPr lang="ru-RU" sz="2000" dirty="0"/>
              <a:t>Систематизирует знания учащихся и обеспечивает у них исходный минимум знаний по предмету.</a:t>
            </a:r>
          </a:p>
          <a:p>
            <a:pPr algn="just">
              <a:spcBef>
                <a:spcPts val="0"/>
              </a:spcBef>
            </a:pPr>
            <a:endParaRPr lang="ru-RU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и недостатки опорных конспектов по биологии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429684" cy="542928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Недостатки</a:t>
            </a:r>
          </a:p>
          <a:p>
            <a:pPr lvl="0" algn="just"/>
            <a:r>
              <a:rPr lang="ru-RU" sz="2400" dirty="0" smtClean="0"/>
              <a:t>Не </a:t>
            </a:r>
            <a:r>
              <a:rPr lang="ru-RU" sz="2400" dirty="0"/>
              <a:t>отражают всех сторон изучаемого объекта или явления (например, при характеристике позвоночных животных трудно представить их скелет в виде опорных сигналов</a:t>
            </a:r>
            <a:r>
              <a:rPr lang="ru-RU" sz="2400" dirty="0" smtClean="0"/>
              <a:t>)</a:t>
            </a:r>
            <a:endParaRPr lang="ru-RU" sz="2400" dirty="0"/>
          </a:p>
          <a:p>
            <a:pPr lvl="0" algn="just"/>
            <a:r>
              <a:rPr lang="ru-RU" sz="2400" dirty="0" smtClean="0"/>
              <a:t>Представляют </a:t>
            </a:r>
            <a:r>
              <a:rPr lang="ru-RU" sz="2400" dirty="0"/>
              <a:t>собой шпаргалку, но запись такой «шпаргалки» в тетрадь оказывается полезной для запоминания и упорядочивает знания </a:t>
            </a:r>
            <a:r>
              <a:rPr lang="ru-RU" sz="2400" dirty="0" smtClean="0"/>
              <a:t>учащихся</a:t>
            </a:r>
            <a:endParaRPr lang="ru-RU" sz="2400" dirty="0"/>
          </a:p>
          <a:p>
            <a:pPr algn="just">
              <a:spcBef>
                <a:spcPts val="0"/>
              </a:spcBef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01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Сущность и характеристика понятия «опорные конспекты»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72476" cy="488315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/>
              <a:t>Под опорным конспектом понимают  «систему  опорных  сигналов,  имеющих  структурную  связь  и  представляющих  собой наглядную  конструкцию,  замещающую  систему  значений,  понятий,  идей  как  взаимосвязанных элементов</a:t>
            </a:r>
            <a:r>
              <a:rPr lang="ru-RU" sz="2800" dirty="0" smtClean="0"/>
              <a:t>»</a:t>
            </a:r>
          </a:p>
          <a:p>
            <a:pPr algn="just"/>
            <a:r>
              <a:rPr lang="ru-RU" sz="2800" dirty="0" smtClean="0"/>
              <a:t>«Построенные </a:t>
            </a:r>
            <a:r>
              <a:rPr lang="ru-RU" sz="2800" dirty="0"/>
              <a:t>по специальным принципам наглядные средства обучения, в которых сжато изображены  основные  содержательные  вехи  </a:t>
            </a:r>
            <a:r>
              <a:rPr lang="ru-RU" sz="2800" dirty="0" smtClean="0"/>
              <a:t>материала</a:t>
            </a:r>
          </a:p>
          <a:p>
            <a:pPr algn="just"/>
            <a:r>
              <a:rPr lang="ru-RU" sz="2800" dirty="0" smtClean="0"/>
              <a:t>При составлении опорных конспектов происходит кодирование </a:t>
            </a:r>
            <a:r>
              <a:rPr lang="ru-RU" sz="2800" dirty="0"/>
              <a:t>разнообразной </a:t>
            </a:r>
            <a:r>
              <a:rPr lang="ru-RU" sz="2800" dirty="0" smtClean="0"/>
              <a:t>информации, ее обработка, хранение </a:t>
            </a:r>
            <a:r>
              <a:rPr lang="ru-RU" sz="2800" dirty="0"/>
              <a:t>и </a:t>
            </a:r>
            <a:r>
              <a:rPr lang="ru-RU" sz="2800" dirty="0" smtClean="0"/>
              <a:t>воспроизведение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Виды опорных сигналов: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Смысловые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Ассоциативные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Аббревиатурные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Вербальные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Графические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/>
              <a:t>Формы опорных сигналов: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Схемы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Таблицы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Диаграммы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Ассоциативное поле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Опорный конспект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/>
              <a:t>Алгоритмы </a:t>
            </a:r>
          </a:p>
        </p:txBody>
      </p:sp>
    </p:spTree>
    <p:extLst>
      <p:ext uri="{BB962C8B-B14F-4D97-AF65-F5344CB8AC3E}">
        <p14:creationId xmlns:p14="http://schemas.microsoft.com/office/powerpoint/2010/main" val="20770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По мнению В.И. </a:t>
            </a:r>
            <a:r>
              <a:rPr lang="ru-RU" sz="2800" b="1" dirty="0" err="1">
                <a:solidFill>
                  <a:srgbClr val="FF0000"/>
                </a:solidFill>
              </a:rPr>
              <a:t>Загвязинского</a:t>
            </a:r>
            <a:r>
              <a:rPr lang="ru-RU" sz="2800" dirty="0"/>
              <a:t>, красочные, многообразные, необычные, опорные </a:t>
            </a:r>
            <a:r>
              <a:rPr lang="ru-RU" sz="2800" dirty="0" smtClean="0"/>
              <a:t>сигналы: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притягивают</a:t>
            </a:r>
            <a:r>
              <a:rPr lang="ru-RU" sz="2800" dirty="0"/>
              <a:t>, создавая игровую, непринуждённую обстановку при обучении, </a:t>
            </a:r>
            <a:endParaRPr lang="ru-RU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побуждают </a:t>
            </a:r>
            <a:r>
              <a:rPr lang="ru-RU" sz="2800" dirty="0"/>
              <a:t>учащихся к активному познанию, </a:t>
            </a:r>
            <a:endParaRPr lang="ru-RU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обеспечивают </a:t>
            </a:r>
            <a:r>
              <a:rPr lang="ru-RU" sz="2800" dirty="0"/>
              <a:t>целостность, системность, осмысленность представлений об основных закономерностях и понятиях в их взаимосвязях </a:t>
            </a:r>
          </a:p>
        </p:txBody>
      </p:sp>
    </p:spTree>
    <p:extLst>
      <p:ext uri="{BB962C8B-B14F-4D97-AF65-F5344CB8AC3E}">
        <p14:creationId xmlns:p14="http://schemas.microsoft.com/office/powerpoint/2010/main" val="35881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393" y="260648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Профессор Д.Г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b="1" dirty="0" err="1">
                <a:solidFill>
                  <a:srgbClr val="FF0000"/>
                </a:solidFill>
              </a:rPr>
              <a:t>Левитес</a:t>
            </a:r>
            <a:r>
              <a:rPr lang="ru-RU" sz="2400" b="1" dirty="0">
                <a:solidFill>
                  <a:srgbClr val="FF0000"/>
                </a:solidFill>
              </a:rPr>
              <a:t> сформулировал основные требования, которые предъявляются к </a:t>
            </a:r>
            <a:r>
              <a:rPr lang="ru-RU" sz="2400" b="1" u="sng" dirty="0">
                <a:solidFill>
                  <a:srgbClr val="FF0000"/>
                </a:solidFill>
              </a:rPr>
              <a:t>составлению опорных </a:t>
            </a:r>
            <a:r>
              <a:rPr lang="ru-RU" sz="2400" b="1" u="sng" dirty="0" smtClean="0">
                <a:solidFill>
                  <a:srgbClr val="FF0000"/>
                </a:solidFill>
              </a:rPr>
              <a:t>сигналов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1.Лаконичность. В опорном сигнале должно наличествовать только несколько слов. </a:t>
            </a:r>
            <a:endParaRPr lang="ru-RU" sz="2000" dirty="0" smtClean="0"/>
          </a:p>
          <a:p>
            <a:r>
              <a:rPr lang="ru-RU" sz="2000" dirty="0" smtClean="0"/>
              <a:t>2.Структурность</a:t>
            </a:r>
            <a:r>
              <a:rPr lang="ru-RU" sz="2000" dirty="0"/>
              <a:t>. В сигнале используются связки, логические блоки, которые объединяются стрелками, линиями, границами и пр. </a:t>
            </a:r>
          </a:p>
          <a:p>
            <a:r>
              <a:rPr lang="ru-RU" sz="2000" dirty="0"/>
              <a:t>3.Наличие смысловых акцентов. Выделение наиболее важных элементов опорного сигнала рамками, цветом, оригинальным расположением символов.</a:t>
            </a:r>
          </a:p>
          <a:p>
            <a:r>
              <a:rPr lang="ru-RU" sz="2000" dirty="0"/>
              <a:t>4.Автономность. Каждый из четырех-пяти блоков должен обладать </a:t>
            </a:r>
            <a:r>
              <a:rPr lang="ru-RU" sz="2000" dirty="0" smtClean="0"/>
              <a:t>самостоятельностью.</a:t>
            </a:r>
            <a:endParaRPr lang="ru-RU" sz="2000" dirty="0"/>
          </a:p>
          <a:p>
            <a:r>
              <a:rPr lang="ru-RU" sz="2000" dirty="0"/>
              <a:t>5.Ассоциативность и образность. Они должны возникать и четко запоминаться благодаря ассоциации на опорный сигнал и его элементы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6.Доступность воспроизведения от руки.  Ученикам необходимо по памяти на оценку воспроизводить разобранные опорные сигналы, с которыми они познакомились </a:t>
            </a:r>
            <a:r>
              <a:rPr lang="ru-RU" sz="2000" dirty="0" smtClean="0"/>
              <a:t>на уроке. </a:t>
            </a:r>
          </a:p>
          <a:p>
            <a:r>
              <a:rPr lang="ru-RU" sz="2000" dirty="0" smtClean="0"/>
              <a:t>7</a:t>
            </a:r>
            <a:r>
              <a:rPr lang="ru-RU" sz="2000" dirty="0"/>
              <a:t>. Цветовая наглядность. Запоминание материала облегчается за счёт подключения зрительной памяти. </a:t>
            </a:r>
            <a:endParaRPr lang="ru-RU" sz="2000" dirty="0" smtClean="0"/>
          </a:p>
          <a:p>
            <a:r>
              <a:rPr lang="ru-RU" sz="2000" dirty="0" smtClean="0"/>
              <a:t>8</a:t>
            </a:r>
            <a:r>
              <a:rPr lang="ru-RU" sz="2000" dirty="0"/>
              <a:t>. </a:t>
            </a:r>
            <a:r>
              <a:rPr lang="ru-RU" sz="2000" dirty="0" err="1"/>
              <a:t>Ассиметричность</a:t>
            </a:r>
            <a:r>
              <a:rPr lang="ru-RU" sz="2000" dirty="0"/>
              <a:t> блоков.</a:t>
            </a:r>
          </a:p>
        </p:txBody>
      </p:sp>
    </p:spTree>
    <p:extLst>
      <p:ext uri="{BB962C8B-B14F-4D97-AF65-F5344CB8AC3E}">
        <p14:creationId xmlns:p14="http://schemas.microsoft.com/office/powerpoint/2010/main" val="5200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504" y="404664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 основу </a:t>
            </a:r>
            <a:r>
              <a:rPr lang="ru-RU" sz="2800" b="1" u="sng" dirty="0" smtClean="0">
                <a:solidFill>
                  <a:srgbClr val="FF0000"/>
                </a:solidFill>
              </a:rPr>
              <a:t>применения опорных </a:t>
            </a:r>
            <a:r>
              <a:rPr lang="ru-RU" sz="2800" b="1" u="sng" dirty="0">
                <a:solidFill>
                  <a:srgbClr val="FF0000"/>
                </a:solidFill>
              </a:rPr>
              <a:t>сигналов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В.Ф</a:t>
            </a:r>
            <a:r>
              <a:rPr lang="ru-RU" sz="2800" b="1" dirty="0">
                <a:solidFill>
                  <a:srgbClr val="FF0000"/>
                </a:solidFill>
              </a:rPr>
              <a:t>. Шаталов </a:t>
            </a:r>
            <a:r>
              <a:rPr lang="ru-RU" sz="2800" b="1" dirty="0" smtClean="0">
                <a:solidFill>
                  <a:srgbClr val="FF0000"/>
                </a:solidFill>
              </a:rPr>
              <a:t>принципы: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Обучение </a:t>
            </a:r>
            <a:r>
              <a:rPr lang="ru-RU" sz="2400" dirty="0"/>
              <a:t>на высоком уровне сложности.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Бесконфликтность.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Быстрое движение вперед.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Открытые перспективы.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err="1"/>
              <a:t>Сверхмногократное</a:t>
            </a:r>
            <a:r>
              <a:rPr lang="ru-RU" sz="2400" dirty="0"/>
              <a:t> повторение.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Ведущая роль теоретических знаний.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Гласность. </a:t>
            </a:r>
          </a:p>
        </p:txBody>
      </p:sp>
    </p:spTree>
    <p:extLst>
      <p:ext uri="{BB962C8B-B14F-4D97-AF65-F5344CB8AC3E}">
        <p14:creationId xmlns:p14="http://schemas.microsoft.com/office/powerpoint/2010/main" val="26135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Гидра пресноводная</a:t>
            </a:r>
            <a:endParaRPr lang="ru-RU" sz="2800" dirty="0"/>
          </a:p>
        </p:txBody>
      </p:sp>
      <p:pic>
        <p:nvPicPr>
          <p:cNvPr id="4" name="Содержимое 3" descr="C:\Users\Алина\Desktop\рисунки\5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48" y="1600200"/>
            <a:ext cx="4157968" cy="5043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1142</Words>
  <Application>Microsoft Office PowerPoint</Application>
  <PresentationFormat>Экран (4:3)</PresentationFormat>
  <Paragraphs>120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Технология применения опорных конспектов при обучении биологии</vt:lpstr>
      <vt:lpstr>История возникновения технологии «Опорные конспекты»</vt:lpstr>
      <vt:lpstr>Презентация PowerPoint</vt:lpstr>
      <vt:lpstr>Сущность и характеристика понятия «опорные конспекты»</vt:lpstr>
      <vt:lpstr>Презентация PowerPoint</vt:lpstr>
      <vt:lpstr>Презентация PowerPoint</vt:lpstr>
      <vt:lpstr>Презентация PowerPoint</vt:lpstr>
      <vt:lpstr>Презентация PowerPoint</vt:lpstr>
      <vt:lpstr>Гидра пресноводная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Разработка опорного конспекта </vt:lpstr>
      <vt:lpstr>Презентация PowerPoint</vt:lpstr>
      <vt:lpstr>Опорный сигнал - основа опорных конспектов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составлению опорного конспекта</vt:lpstr>
      <vt:lpstr>Требования к составлению опорного конспекта</vt:lpstr>
      <vt:lpstr>Требования к составлению опорного конспекта</vt:lpstr>
      <vt:lpstr>Требования к составлению опорного конспекта</vt:lpstr>
      <vt:lpstr>Требования к составлению опорного конспекта</vt:lpstr>
      <vt:lpstr>Требования к составлению опорного конспекта</vt:lpstr>
      <vt:lpstr>Презентация PowerPoint</vt:lpstr>
      <vt:lpstr>Виды работы с опорными конспектами на уроке биологии: </vt:lpstr>
      <vt:lpstr>Преимущества и недостатки опорных конспектов по биологии</vt:lpstr>
      <vt:lpstr>Преимущества и недостатки опорных конспектов по биологии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Наталья Андреева</cp:lastModifiedBy>
  <cp:revision>21</cp:revision>
  <dcterms:created xsi:type="dcterms:W3CDTF">2018-04-09T19:10:46Z</dcterms:created>
  <dcterms:modified xsi:type="dcterms:W3CDTF">2019-04-07T19:31:16Z</dcterms:modified>
</cp:coreProperties>
</file>