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70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90255-4D63-4428-A06C-80C6719B535F}" type="datetimeFigureOut">
              <a:rPr lang="ru-RU" smtClean="0"/>
              <a:t>28.07.2020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3A7D88F-832C-4B1C-96F9-035C2CE1E9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90255-4D63-4428-A06C-80C6719B535F}" type="datetimeFigureOut">
              <a:rPr lang="ru-RU" smtClean="0"/>
              <a:t>28.07.2020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7D88F-832C-4B1C-96F9-035C2CE1E9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90255-4D63-4428-A06C-80C6719B535F}" type="datetimeFigureOut">
              <a:rPr lang="ru-RU" smtClean="0"/>
              <a:t>28.07.2020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7D88F-832C-4B1C-96F9-035C2CE1E9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90255-4D63-4428-A06C-80C6719B535F}" type="datetimeFigureOut">
              <a:rPr lang="ru-RU" smtClean="0"/>
              <a:t>28.07.2020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3A7D88F-832C-4B1C-96F9-035C2CE1E9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90255-4D63-4428-A06C-80C6719B535F}" type="datetimeFigureOut">
              <a:rPr lang="ru-RU" smtClean="0"/>
              <a:t>28.07.2020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7D88F-832C-4B1C-96F9-035C2CE1E9A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90255-4D63-4428-A06C-80C6719B535F}" type="datetimeFigureOut">
              <a:rPr lang="ru-RU" smtClean="0"/>
              <a:t>28.07.2020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7D88F-832C-4B1C-96F9-035C2CE1E9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90255-4D63-4428-A06C-80C6719B535F}" type="datetimeFigureOut">
              <a:rPr lang="ru-RU" smtClean="0"/>
              <a:t>28.07.2020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3A7D88F-832C-4B1C-96F9-035C2CE1E9AA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90255-4D63-4428-A06C-80C6719B535F}" type="datetimeFigureOut">
              <a:rPr lang="ru-RU" smtClean="0"/>
              <a:t>28.07.2020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7D88F-832C-4B1C-96F9-035C2CE1E9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90255-4D63-4428-A06C-80C6719B535F}" type="datetimeFigureOut">
              <a:rPr lang="ru-RU" smtClean="0"/>
              <a:t>28.07.2020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7D88F-832C-4B1C-96F9-035C2CE1E9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90255-4D63-4428-A06C-80C6719B535F}" type="datetimeFigureOut">
              <a:rPr lang="ru-RU" smtClean="0"/>
              <a:t>28.07.2020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7D88F-832C-4B1C-96F9-035C2CE1E9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90255-4D63-4428-A06C-80C6719B535F}" type="datetimeFigureOut">
              <a:rPr lang="ru-RU" smtClean="0"/>
              <a:t>28.07.2020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7D88F-832C-4B1C-96F9-035C2CE1E9AA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D590255-4D63-4428-A06C-80C6719B535F}" type="datetimeFigureOut">
              <a:rPr lang="ru-RU" smtClean="0"/>
              <a:t>28.07.2020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3A7D88F-832C-4B1C-96F9-035C2CE1E9AA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908720"/>
            <a:ext cx="8587680" cy="5167067"/>
          </a:xfrm>
        </p:spPr>
        <p:txBody>
          <a:bodyPr>
            <a:noAutofit/>
          </a:bodyPr>
          <a:lstStyle/>
          <a:p>
            <a:pPr algn="ctr"/>
            <a:r>
              <a:rPr lang="ru-RU" dirty="0" smtClean="0"/>
              <a:t>Технология рефлексивного обучения биологии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3895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548680"/>
            <a:ext cx="849694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Прием </a:t>
            </a:r>
            <a:r>
              <a:rPr lang="ru-RU" sz="2400" b="1" i="1" dirty="0"/>
              <a:t>«Двухчастный дневник»</a:t>
            </a:r>
            <a:r>
              <a:rPr lang="ru-RU" sz="2400" b="1" dirty="0"/>
              <a:t> </a:t>
            </a:r>
            <a:r>
              <a:rPr lang="ru-RU" sz="2400" dirty="0"/>
              <a:t>представляет собой самостоятельную работу в процессе чтения текста, содержание которого предполагает личностную оценку, интерпретацию, сопричастность читателя.</a:t>
            </a:r>
          </a:p>
          <a:p>
            <a:r>
              <a:rPr lang="ru-RU" sz="2400" dirty="0"/>
              <a:t>Для ведения двухчастного дневника учащиеся могут, проведя вертикальную линию, разделить чистую страницу тетради пополам. Учитель акцентирует внимание школьников на той информации, которую нужно обсудить. </a:t>
            </a:r>
            <a:endParaRPr lang="ru-RU" sz="2400" dirty="0" smtClean="0"/>
          </a:p>
          <a:p>
            <a:r>
              <a:rPr lang="ru-RU" sz="2400" dirty="0" smtClean="0"/>
              <a:t>Слева </a:t>
            </a:r>
            <a:r>
              <a:rPr lang="ru-RU" sz="2400" dirty="0"/>
              <a:t>записывают фрагмент текста, который содержит 1) ключевую идею, 2) проблемную ситуацию или/и 3) ту часть, которая произвела на них наибольшее </a:t>
            </a:r>
            <a:r>
              <a:rPr lang="ru-RU" sz="2400" dirty="0" smtClean="0"/>
              <a:t>впечатление. </a:t>
            </a:r>
          </a:p>
          <a:p>
            <a:r>
              <a:rPr lang="ru-RU" sz="2400" dirty="0" smtClean="0"/>
              <a:t>С </a:t>
            </a:r>
            <a:r>
              <a:rPr lang="ru-RU" sz="2400" dirty="0"/>
              <a:t>правой стороны должен быть записан комментарий: «Что я думаю об этом?», «Как я считаю?», «Каков мой взгляд на это?», «Какое это для меня имеет значение?», «Что заставило меня записать именно эту цитату?», «Какие мысли она у меня вызвала?», «Какой вопрос возник в связи с ней?».</a:t>
            </a:r>
          </a:p>
        </p:txBody>
      </p:sp>
    </p:spTree>
    <p:extLst>
      <p:ext uri="{BB962C8B-B14F-4D97-AF65-F5344CB8AC3E}">
        <p14:creationId xmlns:p14="http://schemas.microsoft.com/office/powerpoint/2010/main" val="2117656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6676" y="404664"/>
            <a:ext cx="8640960" cy="56246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800" b="1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Рефлексия</a:t>
            </a:r>
            <a:r>
              <a:rPr lang="ru-RU" sz="2800" b="1" dirty="0" smtClean="0">
                <a:latin typeface="Times New Roman"/>
                <a:ea typeface="Calibri"/>
                <a:cs typeface="Times New Roman"/>
              </a:rPr>
              <a:t> </a:t>
            </a:r>
            <a:endParaRPr lang="ru-RU" sz="2800" dirty="0" smtClean="0">
              <a:latin typeface="Times New Roman"/>
              <a:ea typeface="Calibri"/>
              <a:cs typeface="Times New Roman"/>
            </a:endParaRPr>
          </a:p>
          <a:p>
            <a:pPr marL="457200" indent="-457200" algn="just">
              <a:lnSpc>
                <a:spcPct val="107000"/>
              </a:lnSpc>
              <a:spcAft>
                <a:spcPts val="0"/>
              </a:spcAft>
              <a:buFont typeface="Arial" pitchFamily="34" charset="0"/>
              <a:buChar char="•"/>
            </a:pPr>
            <a:r>
              <a:rPr lang="ru-RU" sz="2800" dirty="0" smtClean="0">
                <a:latin typeface="Times New Roman"/>
                <a:ea typeface="Calibri"/>
                <a:cs typeface="Times New Roman"/>
              </a:rPr>
              <a:t>важнейшая функция интерпретации субъекта. </a:t>
            </a:r>
          </a:p>
          <a:p>
            <a:pPr marL="457200" indent="-457200" algn="just">
              <a:lnSpc>
                <a:spcPct val="107000"/>
              </a:lnSpc>
              <a:spcAft>
                <a:spcPts val="0"/>
              </a:spcAft>
              <a:buFont typeface="Arial" pitchFamily="34" charset="0"/>
              <a:buChar char="•"/>
            </a:pPr>
            <a:r>
              <a:rPr lang="ru-RU" sz="2800" dirty="0" smtClean="0">
                <a:latin typeface="Times New Roman"/>
                <a:ea typeface="Calibri"/>
                <a:cs typeface="Times New Roman"/>
              </a:rPr>
              <a:t>характеризуется как способ передачи смысла, как осмысление, </a:t>
            </a:r>
            <a:r>
              <a:rPr lang="ru-RU" sz="2800" dirty="0" err="1" smtClean="0">
                <a:latin typeface="Times New Roman"/>
                <a:ea typeface="Calibri"/>
                <a:cs typeface="Times New Roman"/>
              </a:rPr>
              <a:t>самоосмысление</a:t>
            </a:r>
            <a:r>
              <a:rPr lang="ru-RU" sz="2800" dirty="0" smtClean="0">
                <a:latin typeface="Times New Roman"/>
                <a:ea typeface="Calibri"/>
                <a:cs typeface="Times New Roman"/>
              </a:rPr>
              <a:t>.</a:t>
            </a:r>
          </a:p>
          <a:p>
            <a:pPr marL="457200" indent="-457200" algn="just">
              <a:lnSpc>
                <a:spcPct val="107000"/>
              </a:lnSpc>
              <a:spcAft>
                <a:spcPts val="0"/>
              </a:spcAft>
              <a:buFont typeface="Arial" pitchFamily="34" charset="0"/>
              <a:buChar char="•"/>
            </a:pPr>
            <a:r>
              <a:rPr lang="ru-RU" sz="2800" dirty="0" smtClean="0">
                <a:latin typeface="Times New Roman"/>
                <a:ea typeface="Calibri"/>
                <a:cs typeface="Times New Roman"/>
              </a:rPr>
              <a:t>обеспечивает условия для саморазвития личности, формирования умения адекватно оценивать свои достижения и возможности, делать выводы относительно собственного самосовершенствования.</a:t>
            </a:r>
            <a:endParaRPr lang="ru-RU" sz="2800" dirty="0" smtClean="0"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800" b="1" i="1" dirty="0" smtClean="0">
                <a:latin typeface="Times New Roman"/>
                <a:ea typeface="Calibri"/>
                <a:cs typeface="Times New Roman"/>
              </a:rPr>
              <a:t>За </a:t>
            </a:r>
            <a:r>
              <a:rPr lang="ru-RU" sz="2800" b="1" i="1" dirty="0">
                <a:latin typeface="Times New Roman"/>
                <a:ea typeface="Calibri"/>
                <a:cs typeface="Times New Roman"/>
              </a:rPr>
              <a:t>счет рефлексии личность оказывается способной не только к самоопределению, самоидентификации, но и саморазвитию.</a:t>
            </a:r>
            <a:endParaRPr lang="ru-RU" sz="2800" b="1" i="1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70386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50188"/>
            <a:ext cx="8640960" cy="6507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86470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620688"/>
            <a:ext cx="8496944" cy="56246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800" b="1" i="1" dirty="0">
                <a:latin typeface="Times New Roman"/>
                <a:ea typeface="Calibri"/>
                <a:cs typeface="Times New Roman"/>
              </a:rPr>
              <a:t>В рефлексивный процесс с неизбежностью включается вопрошание человека: </a:t>
            </a:r>
            <a:endParaRPr lang="ru-RU" sz="2800" b="1" i="1" dirty="0" smtClean="0">
              <a:latin typeface="Times New Roman"/>
              <a:ea typeface="Calibri"/>
              <a:cs typeface="Times New Roman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800" dirty="0" smtClean="0">
                <a:latin typeface="Times New Roman"/>
                <a:ea typeface="Calibri"/>
                <a:cs typeface="Times New Roman"/>
              </a:rPr>
              <a:t>«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Что я думаю об этом?», </a:t>
            </a:r>
            <a:endParaRPr lang="ru-RU" sz="2800" dirty="0" smtClean="0">
              <a:latin typeface="Times New Roman"/>
              <a:ea typeface="Calibri"/>
              <a:cs typeface="Times New Roman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800" dirty="0" smtClean="0">
                <a:latin typeface="Times New Roman"/>
                <a:ea typeface="Calibri"/>
                <a:cs typeface="Times New Roman"/>
              </a:rPr>
              <a:t>«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Как я считаю?», </a:t>
            </a:r>
            <a:endParaRPr lang="ru-RU" sz="2800" dirty="0" smtClean="0">
              <a:latin typeface="Times New Roman"/>
              <a:ea typeface="Calibri"/>
              <a:cs typeface="Times New Roman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800" dirty="0" smtClean="0">
                <a:latin typeface="Times New Roman"/>
                <a:ea typeface="Calibri"/>
                <a:cs typeface="Times New Roman"/>
              </a:rPr>
              <a:t>«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Каков мой взгляд на это?», </a:t>
            </a:r>
            <a:endParaRPr lang="ru-RU" sz="2800" dirty="0" smtClean="0">
              <a:latin typeface="Times New Roman"/>
              <a:ea typeface="Calibri"/>
              <a:cs typeface="Times New Roman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800" dirty="0" smtClean="0">
                <a:latin typeface="Times New Roman"/>
                <a:ea typeface="Calibri"/>
                <a:cs typeface="Times New Roman"/>
              </a:rPr>
              <a:t>«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Какое это для меня имеет значение?», </a:t>
            </a:r>
            <a:endParaRPr lang="ru-RU" sz="2800" dirty="0" smtClean="0">
              <a:latin typeface="Times New Roman"/>
              <a:ea typeface="Calibri"/>
              <a:cs typeface="Times New Roman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800" dirty="0" smtClean="0">
                <a:latin typeface="Times New Roman"/>
                <a:ea typeface="Calibri"/>
                <a:cs typeface="Times New Roman"/>
              </a:rPr>
              <a:t>«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Почему я выбрал именно этот способ решения задачи? Возможен ли иной? Какой мне ближе? Почему?», </a:t>
            </a:r>
            <a:endParaRPr lang="ru-RU" sz="2800" dirty="0" smtClean="0">
              <a:latin typeface="Times New Roman"/>
              <a:ea typeface="Calibri"/>
              <a:cs typeface="Times New Roman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800" dirty="0" smtClean="0">
                <a:latin typeface="Times New Roman"/>
                <a:ea typeface="Calibri"/>
                <a:cs typeface="Times New Roman"/>
              </a:rPr>
              <a:t>«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В чем заключается моя ошибка?», </a:t>
            </a:r>
            <a:endParaRPr lang="ru-RU" sz="2800" dirty="0" smtClean="0">
              <a:latin typeface="Times New Roman"/>
              <a:ea typeface="Calibri"/>
              <a:cs typeface="Times New Roman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800" dirty="0" smtClean="0">
                <a:latin typeface="Times New Roman"/>
                <a:ea typeface="Calibri"/>
                <a:cs typeface="Times New Roman"/>
              </a:rPr>
              <a:t>«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Каких знаний мне не хватает, чтобы справиться с этой задачей?» и т. п.</a:t>
            </a:r>
            <a:endParaRPr lang="ru-RU" sz="28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440098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16632"/>
            <a:ext cx="8784976" cy="66662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400" b="1" dirty="0" smtClean="0">
                <a:latin typeface="Times New Roman"/>
                <a:ea typeface="Calibri"/>
                <a:cs typeface="Times New Roman"/>
              </a:rPr>
              <a:t>Типы </a:t>
            </a:r>
            <a:r>
              <a:rPr lang="ru-RU" sz="2400" b="1" dirty="0">
                <a:latin typeface="Times New Roman"/>
                <a:ea typeface="Calibri"/>
                <a:cs typeface="Times New Roman"/>
              </a:rPr>
              <a:t>задач, работа над которыми будет способствовать развитию способности к рефлексии:</a:t>
            </a:r>
            <a:endParaRPr lang="ru-RU" sz="2400" b="1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400"/>
              <a:buFont typeface="+mj-lt"/>
              <a:buAutoNum type="arabicParenR"/>
              <a:tabLst>
                <a:tab pos="228600" algn="l"/>
                <a:tab pos="636905" algn="l"/>
              </a:tabLst>
            </a:pPr>
            <a:r>
              <a:rPr lang="ru-RU" sz="2400" dirty="0">
                <a:latin typeface="Times New Roman"/>
                <a:ea typeface="Calibri"/>
                <a:cs typeface="Times New Roman"/>
              </a:rPr>
              <a:t>задачи, требующие практической </a:t>
            </a:r>
            <a:r>
              <a:rPr lang="ru-RU" sz="2400" dirty="0" smtClean="0">
                <a:latin typeface="Times New Roman"/>
                <a:ea typeface="Calibri"/>
                <a:cs typeface="Times New Roman"/>
              </a:rPr>
              <a:t>деятельности (поскольку 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в результате создается опора на субъектный опыт </a:t>
            </a:r>
            <a:r>
              <a:rPr lang="ru-RU" sz="2400" dirty="0" smtClean="0">
                <a:latin typeface="Times New Roman"/>
                <a:ea typeface="Calibri"/>
                <a:cs typeface="Times New Roman"/>
              </a:rPr>
              <a:t>ребенка)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400"/>
              <a:buFont typeface="+mj-lt"/>
              <a:buAutoNum type="arabicParenR"/>
              <a:tabLst>
                <a:tab pos="228600" algn="l"/>
                <a:tab pos="636905" algn="l"/>
              </a:tabLst>
            </a:pPr>
            <a:r>
              <a:rPr lang="ru-RU" sz="2400" dirty="0">
                <a:latin typeface="Times New Roman"/>
                <a:ea typeface="Calibri"/>
                <a:cs typeface="Times New Roman"/>
              </a:rPr>
              <a:t>задачи, требующие прогнозирования, развитие которого является необходимой подготовкой для развития рефлексивных </a:t>
            </a:r>
            <a:r>
              <a:rPr lang="ru-RU" sz="2400" dirty="0" smtClean="0">
                <a:latin typeface="Times New Roman"/>
                <a:ea typeface="Calibri"/>
                <a:cs typeface="Times New Roman"/>
              </a:rPr>
              <a:t>способностей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400"/>
              <a:buFont typeface="+mj-lt"/>
              <a:buAutoNum type="arabicParenR"/>
              <a:tabLst>
                <a:tab pos="228600" algn="l"/>
                <a:tab pos="636905" algn="l"/>
              </a:tabLst>
            </a:pPr>
            <a:r>
              <a:rPr lang="ru-RU" sz="2400" dirty="0">
                <a:latin typeface="Times New Roman"/>
                <a:ea typeface="Calibri"/>
                <a:cs typeface="Times New Roman"/>
              </a:rPr>
              <a:t>задачи, требующие анализа собственной </a:t>
            </a:r>
            <a:r>
              <a:rPr lang="ru-RU" sz="2400" dirty="0" smtClean="0">
                <a:latin typeface="Times New Roman"/>
                <a:ea typeface="Calibri"/>
                <a:cs typeface="Times New Roman"/>
              </a:rPr>
              <a:t>деятельности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400"/>
              <a:buFont typeface="+mj-lt"/>
              <a:buAutoNum type="arabicParenR"/>
              <a:tabLst>
                <a:tab pos="228600" algn="l"/>
                <a:tab pos="636905" algn="l"/>
              </a:tabLst>
            </a:pPr>
            <a:r>
              <a:rPr lang="ru-RU" sz="2400" dirty="0">
                <a:latin typeface="Times New Roman"/>
                <a:ea typeface="Calibri"/>
                <a:cs typeface="Times New Roman"/>
              </a:rPr>
              <a:t>задачи, требующие осознания реальных </a:t>
            </a:r>
            <a:r>
              <a:rPr lang="ru-RU" sz="2400" dirty="0" smtClean="0">
                <a:latin typeface="Times New Roman"/>
                <a:ea typeface="Calibri"/>
                <a:cs typeface="Times New Roman"/>
              </a:rPr>
              <a:t>ситуаций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400"/>
              <a:buFont typeface="+mj-lt"/>
              <a:buAutoNum type="arabicParenR"/>
              <a:tabLst>
                <a:tab pos="228600" algn="l"/>
                <a:tab pos="636905" algn="l"/>
              </a:tabLst>
            </a:pPr>
            <a:r>
              <a:rPr lang="ru-RU" sz="2400" dirty="0">
                <a:latin typeface="Times New Roman"/>
                <a:ea typeface="Calibri"/>
                <a:cs typeface="Times New Roman"/>
              </a:rPr>
              <a:t>задачи, предполагающие несколько способов решения, стратегий, </a:t>
            </a:r>
            <a:r>
              <a:rPr lang="ru-RU" sz="2400" dirty="0" err="1">
                <a:latin typeface="Times New Roman"/>
                <a:ea typeface="Calibri"/>
                <a:cs typeface="Times New Roman"/>
              </a:rPr>
              <a:t>многовариантность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 smtClean="0">
                <a:latin typeface="Times New Roman"/>
                <a:ea typeface="Calibri"/>
                <a:cs typeface="Times New Roman"/>
              </a:rPr>
              <a:t>ответов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400"/>
              <a:buFont typeface="+mj-lt"/>
              <a:buAutoNum type="arabicParenR"/>
              <a:tabLst>
                <a:tab pos="228600" algn="l"/>
                <a:tab pos="636905" algn="l"/>
              </a:tabLst>
            </a:pPr>
            <a:r>
              <a:rPr lang="ru-RU" sz="2400" dirty="0">
                <a:latin typeface="Times New Roman"/>
                <a:ea typeface="Calibri"/>
                <a:cs typeface="Times New Roman"/>
              </a:rPr>
              <a:t>задачи с неполным или избыточным составом </a:t>
            </a:r>
            <a:r>
              <a:rPr lang="ru-RU" sz="2400" dirty="0" smtClean="0">
                <a:latin typeface="Times New Roman"/>
                <a:ea typeface="Calibri"/>
                <a:cs typeface="Times New Roman"/>
              </a:rPr>
              <a:t>условия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400"/>
              <a:buFont typeface="+mj-lt"/>
              <a:buAutoNum type="arabicParenR"/>
              <a:tabLst>
                <a:tab pos="228600" algn="l"/>
                <a:tab pos="636905" algn="l"/>
              </a:tabLst>
            </a:pPr>
            <a:r>
              <a:rPr lang="ru-RU" sz="2400" dirty="0">
                <a:latin typeface="Times New Roman"/>
                <a:ea typeface="Calibri"/>
                <a:cs typeface="Times New Roman"/>
              </a:rPr>
              <a:t>задачи с несформулированным </a:t>
            </a:r>
            <a:r>
              <a:rPr lang="ru-RU" sz="2400" dirty="0" smtClean="0">
                <a:latin typeface="Times New Roman"/>
                <a:ea typeface="Calibri"/>
                <a:cs typeface="Times New Roman"/>
              </a:rPr>
              <a:t>вопросом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400"/>
              <a:buFont typeface="+mj-lt"/>
              <a:buAutoNum type="arabicParenR"/>
              <a:tabLst>
                <a:tab pos="228600" algn="l"/>
              </a:tabLst>
            </a:pPr>
            <a:r>
              <a:rPr lang="ru-RU" sz="2400" dirty="0">
                <a:latin typeface="Times New Roman"/>
                <a:ea typeface="Calibri"/>
                <a:cs typeface="Times New Roman"/>
              </a:rPr>
              <a:t>задачи на невозможность существования объекта, обладающего заданными свойствами.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pPr marL="179705" indent="-179705" algn="just">
              <a:spcAft>
                <a:spcPts val="0"/>
              </a:spcAft>
            </a:pPr>
            <a:r>
              <a:rPr lang="ru-RU" sz="1400" kern="50" dirty="0" err="1">
                <a:latin typeface="Times New Roman"/>
                <a:ea typeface="DejaVu Sans"/>
                <a:cs typeface="Times New Roman"/>
              </a:rPr>
              <a:t>Микушева</a:t>
            </a:r>
            <a:r>
              <a:rPr lang="ru-RU" sz="1400" kern="50" dirty="0">
                <a:latin typeface="Times New Roman"/>
                <a:ea typeface="DejaVu Sans"/>
                <a:cs typeface="Times New Roman"/>
              </a:rPr>
              <a:t> Н.П. Рефлексия как необходимое условие развития учащихся в </a:t>
            </a:r>
            <a:r>
              <a:rPr lang="ru-RU" sz="1400" kern="50" dirty="0" err="1">
                <a:latin typeface="Times New Roman"/>
                <a:ea typeface="DejaVu Sans"/>
                <a:cs typeface="Times New Roman"/>
              </a:rPr>
              <a:t>метаметодической</a:t>
            </a:r>
            <a:r>
              <a:rPr lang="ru-RU" sz="1400" kern="50" dirty="0">
                <a:latin typeface="Times New Roman"/>
                <a:ea typeface="DejaVu Sans"/>
                <a:cs typeface="Times New Roman"/>
              </a:rPr>
              <a:t> модели процесса обучения. </a:t>
            </a:r>
            <a:r>
              <a:rPr lang="ru-RU" sz="1400" kern="50" dirty="0" err="1">
                <a:latin typeface="Times New Roman"/>
                <a:ea typeface="DejaVu Sans"/>
                <a:cs typeface="Times New Roman"/>
              </a:rPr>
              <a:t>Метаметодика</a:t>
            </a:r>
            <a:r>
              <a:rPr lang="ru-RU" sz="1400" kern="50" dirty="0">
                <a:latin typeface="Times New Roman"/>
                <a:ea typeface="DejaVu Sans"/>
                <a:cs typeface="Times New Roman"/>
              </a:rPr>
              <a:t>: продуктивный диалог предметных методик </a:t>
            </a:r>
            <a:r>
              <a:rPr lang="ru-RU" sz="1400" kern="50" dirty="0" smtClean="0">
                <a:latin typeface="Times New Roman"/>
                <a:ea typeface="DejaVu Sans"/>
                <a:cs typeface="Times New Roman"/>
              </a:rPr>
              <a:t>обучения</a:t>
            </a:r>
            <a:r>
              <a:rPr lang="ru-RU" sz="1400" kern="50" dirty="0">
                <a:latin typeface="Times New Roman"/>
                <a:ea typeface="DejaVu Sans"/>
                <a:cs typeface="Times New Roman"/>
              </a:rPr>
              <a:t>. Сборник научных трудов по непрерывному образованию. – СПб.: Культ-</a:t>
            </a:r>
            <a:r>
              <a:rPr lang="ru-RU" sz="1400" kern="50" dirty="0" err="1">
                <a:latin typeface="Times New Roman"/>
                <a:ea typeface="DejaVu Sans"/>
                <a:cs typeface="Times New Roman"/>
              </a:rPr>
              <a:t>Информ</a:t>
            </a:r>
            <a:r>
              <a:rPr lang="ru-RU" sz="1400" kern="50" dirty="0">
                <a:latin typeface="Times New Roman"/>
                <a:ea typeface="DejaVu Sans"/>
                <a:cs typeface="Times New Roman"/>
              </a:rPr>
              <a:t>-Пресс, 2004. – 303 с. С. 205-215.</a:t>
            </a:r>
            <a:endParaRPr lang="ru-RU" sz="1100" kern="50" dirty="0">
              <a:effectLst/>
              <a:latin typeface="Times New Roman"/>
              <a:ea typeface="DejaVu Sans"/>
              <a:cs typeface="DejaVu Sans"/>
            </a:endParaRPr>
          </a:p>
        </p:txBody>
      </p:sp>
    </p:spTree>
    <p:extLst>
      <p:ext uri="{BB962C8B-B14F-4D97-AF65-F5344CB8AC3E}">
        <p14:creationId xmlns:p14="http://schemas.microsoft.com/office/powerpoint/2010/main" val="16911713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88640"/>
            <a:ext cx="8280920" cy="30371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350520" algn="l"/>
                <a:tab pos="3676015" algn="l"/>
              </a:tabLst>
            </a:pPr>
            <a:r>
              <a:rPr lang="ru-RU" sz="2400" b="1" i="1" dirty="0" smtClean="0">
                <a:latin typeface="Times New Roman"/>
                <a:ea typeface="Calibri"/>
                <a:cs typeface="Times New Roman"/>
              </a:rPr>
              <a:t>Для </a:t>
            </a:r>
            <a:r>
              <a:rPr lang="ru-RU" sz="2400" b="1" i="1" dirty="0">
                <a:latin typeface="Times New Roman"/>
                <a:ea typeface="Calibri"/>
                <a:cs typeface="Times New Roman"/>
              </a:rPr>
              <a:t>оценивания личностных результатов учащихся могут быть предложены рефлексивные вопросы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: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ts val="1200"/>
              </a:lnSpc>
              <a:spcBef>
                <a:spcPts val="90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Wingdings" pitchFamily="2" charset="2"/>
              <a:buChar char="§"/>
              <a:tabLst>
                <a:tab pos="436245" algn="l"/>
              </a:tabLst>
            </a:pPr>
            <a:r>
              <a:rPr lang="ru-RU" sz="2400" dirty="0">
                <a:latin typeface="Times New Roman"/>
                <a:ea typeface="Microsoft Sans Serif"/>
              </a:rPr>
              <a:t>Чему ты научился, выполняя </a:t>
            </a:r>
            <a:r>
              <a:rPr lang="ru-RU" sz="2400" dirty="0" smtClean="0">
                <a:latin typeface="Times New Roman"/>
                <a:ea typeface="Microsoft Sans Serif"/>
              </a:rPr>
              <a:t>задание?</a:t>
            </a:r>
          </a:p>
          <a:p>
            <a:pPr marL="342900" lvl="0" indent="-342900" algn="just">
              <a:lnSpc>
                <a:spcPts val="1200"/>
              </a:lnSpc>
              <a:spcBef>
                <a:spcPts val="90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Wingdings" pitchFamily="2" charset="2"/>
              <a:buChar char="§"/>
              <a:tabLst>
                <a:tab pos="436245" algn="l"/>
              </a:tabLst>
            </a:pPr>
            <a:r>
              <a:rPr lang="ru-RU" sz="2400" dirty="0" smtClean="0">
                <a:latin typeface="Times New Roman"/>
                <a:ea typeface="Microsoft Sans Serif"/>
              </a:rPr>
              <a:t>Сможешь </a:t>
            </a:r>
            <a:r>
              <a:rPr lang="ru-RU" sz="2400" dirty="0">
                <a:latin typeface="Times New Roman"/>
                <a:ea typeface="Microsoft Sans Serif"/>
              </a:rPr>
              <a:t>ли ты применить полученные знания при </a:t>
            </a:r>
            <a:endParaRPr lang="ru-RU" sz="2400" dirty="0" smtClean="0">
              <a:latin typeface="Times New Roman"/>
              <a:ea typeface="Microsoft Sans Serif"/>
            </a:endParaRPr>
          </a:p>
          <a:p>
            <a:pPr marL="342900" lvl="0" indent="-342900" algn="just">
              <a:lnSpc>
                <a:spcPts val="1200"/>
              </a:lnSpc>
              <a:spcBef>
                <a:spcPts val="90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Wingdings" pitchFamily="2" charset="2"/>
              <a:buChar char="§"/>
              <a:tabLst>
                <a:tab pos="436245" algn="l"/>
              </a:tabLst>
            </a:pPr>
            <a:r>
              <a:rPr lang="ru-RU" sz="2400" dirty="0" smtClean="0">
                <a:latin typeface="Times New Roman"/>
                <a:ea typeface="Microsoft Sans Serif"/>
              </a:rPr>
              <a:t>выполнении </a:t>
            </a:r>
            <a:r>
              <a:rPr lang="ru-RU" sz="2400" dirty="0">
                <a:latin typeface="Times New Roman"/>
                <a:ea typeface="Microsoft Sans Serif"/>
              </a:rPr>
              <a:t>задания в учебной </a:t>
            </a:r>
            <a:r>
              <a:rPr lang="ru-RU" sz="2400" dirty="0" smtClean="0">
                <a:latin typeface="Times New Roman"/>
                <a:ea typeface="Microsoft Sans Serif"/>
              </a:rPr>
              <a:t>жизни?</a:t>
            </a:r>
          </a:p>
          <a:p>
            <a:pPr marL="342900" lvl="0" indent="-342900" algn="just">
              <a:lnSpc>
                <a:spcPts val="1200"/>
              </a:lnSpc>
              <a:spcBef>
                <a:spcPts val="90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Wingdings" pitchFamily="2" charset="2"/>
              <a:buChar char="§"/>
              <a:tabLst>
                <a:tab pos="436245" algn="l"/>
              </a:tabLst>
            </a:pPr>
            <a:r>
              <a:rPr lang="ru-RU" sz="2400" dirty="0" smtClean="0">
                <a:latin typeface="Times New Roman"/>
                <a:ea typeface="Microsoft Sans Serif"/>
              </a:rPr>
              <a:t>Для </a:t>
            </a:r>
            <a:r>
              <a:rPr lang="ru-RU" sz="2400" dirty="0">
                <a:latin typeface="Times New Roman"/>
                <a:ea typeface="Microsoft Sans Serif"/>
              </a:rPr>
              <a:t>чего следует это </a:t>
            </a:r>
            <a:r>
              <a:rPr lang="ru-RU" sz="2400" dirty="0" smtClean="0">
                <a:latin typeface="Times New Roman"/>
                <a:ea typeface="Microsoft Sans Serif"/>
              </a:rPr>
              <a:t>делать?</a:t>
            </a:r>
            <a:endParaRPr lang="ru-RU" sz="2400" dirty="0" smtClean="0">
              <a:latin typeface="Microsoft Sans Serif"/>
              <a:ea typeface="Microsoft Sans Serif"/>
            </a:endParaRPr>
          </a:p>
          <a:p>
            <a:pPr marL="342900" lvl="0" indent="-342900" algn="just">
              <a:lnSpc>
                <a:spcPts val="1200"/>
              </a:lnSpc>
              <a:spcBef>
                <a:spcPts val="90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Wingdings" pitchFamily="2" charset="2"/>
              <a:buChar char="§"/>
              <a:tabLst>
                <a:tab pos="436245" algn="l"/>
              </a:tabLst>
            </a:pPr>
            <a:r>
              <a:rPr lang="ru-RU" sz="2400" dirty="0" smtClean="0">
                <a:latin typeface="Times New Roman"/>
                <a:ea typeface="Microsoft Sans Serif"/>
              </a:rPr>
              <a:t>Для </a:t>
            </a:r>
            <a:r>
              <a:rPr lang="ru-RU" sz="2400" dirty="0">
                <a:latin typeface="Times New Roman"/>
                <a:ea typeface="Microsoft Sans Serif"/>
              </a:rPr>
              <a:t>чего нужно знать биологические </a:t>
            </a:r>
            <a:r>
              <a:rPr lang="ru-RU" sz="2400" dirty="0" smtClean="0">
                <a:latin typeface="Times New Roman"/>
                <a:ea typeface="Microsoft Sans Serif"/>
              </a:rPr>
              <a:t>термины?</a:t>
            </a:r>
            <a:endParaRPr lang="ru-RU" sz="2400" dirty="0" smtClean="0">
              <a:latin typeface="Microsoft Sans Serif"/>
              <a:ea typeface="Microsoft Sans Serif"/>
            </a:endParaRPr>
          </a:p>
          <a:p>
            <a:pPr marL="342900" lvl="0" indent="-342900" algn="just">
              <a:lnSpc>
                <a:spcPts val="1200"/>
              </a:lnSpc>
              <a:spcBef>
                <a:spcPts val="90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Wingdings" pitchFamily="2" charset="2"/>
              <a:buChar char="§"/>
              <a:tabLst>
                <a:tab pos="436245" algn="l"/>
              </a:tabLst>
            </a:pPr>
            <a:r>
              <a:rPr lang="ru-RU" sz="2400" dirty="0" smtClean="0">
                <a:latin typeface="Times New Roman"/>
                <a:ea typeface="Microsoft Sans Serif"/>
              </a:rPr>
              <a:t>Изменилось </a:t>
            </a:r>
            <a:r>
              <a:rPr lang="ru-RU" sz="2400" dirty="0">
                <a:latin typeface="Times New Roman"/>
                <a:ea typeface="Microsoft Sans Serif"/>
              </a:rPr>
              <a:t>ли твое отношение к урокам </a:t>
            </a:r>
            <a:r>
              <a:rPr lang="ru-RU" sz="2400" dirty="0" smtClean="0">
                <a:latin typeface="Times New Roman"/>
                <a:ea typeface="Microsoft Sans Serif"/>
              </a:rPr>
              <a:t>биологии?</a:t>
            </a:r>
            <a:endParaRPr lang="ru-RU" sz="2400" dirty="0" smtClean="0">
              <a:latin typeface="Microsoft Sans Serif"/>
              <a:ea typeface="Microsoft Sans Serif"/>
            </a:endParaRPr>
          </a:p>
          <a:p>
            <a:pPr marL="342900" lvl="0" indent="-342900" algn="just">
              <a:lnSpc>
                <a:spcPts val="1200"/>
              </a:lnSpc>
              <a:spcBef>
                <a:spcPts val="90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Wingdings" pitchFamily="2" charset="2"/>
              <a:buChar char="§"/>
              <a:tabLst>
                <a:tab pos="436245" algn="l"/>
              </a:tabLst>
            </a:pPr>
            <a:r>
              <a:rPr lang="ru-RU" sz="2400" dirty="0" smtClean="0">
                <a:latin typeface="Times New Roman"/>
                <a:ea typeface="Microsoft Sans Serif"/>
              </a:rPr>
              <a:t>Что </a:t>
            </a:r>
            <a:r>
              <a:rPr lang="ru-RU" sz="2400" dirty="0">
                <a:latin typeface="Times New Roman"/>
                <a:ea typeface="Microsoft Sans Serif"/>
              </a:rPr>
              <a:t>бы ты посоветовал ученику, у которого нет «дружбы» </a:t>
            </a:r>
            <a:endParaRPr lang="ru-RU" sz="2400" dirty="0" smtClean="0">
              <a:latin typeface="Times New Roman"/>
              <a:ea typeface="Microsoft Sans Serif"/>
            </a:endParaRPr>
          </a:p>
          <a:p>
            <a:pPr marL="342900" lvl="0" indent="-342900" algn="just">
              <a:lnSpc>
                <a:spcPts val="1200"/>
              </a:lnSpc>
              <a:spcBef>
                <a:spcPts val="90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Wingdings" pitchFamily="2" charset="2"/>
              <a:buChar char="§"/>
              <a:tabLst>
                <a:tab pos="436245" algn="l"/>
              </a:tabLst>
            </a:pPr>
            <a:r>
              <a:rPr lang="ru-RU" sz="2400" dirty="0" smtClean="0">
                <a:latin typeface="Times New Roman"/>
                <a:ea typeface="Microsoft Sans Serif"/>
              </a:rPr>
              <a:t>с </a:t>
            </a:r>
            <a:r>
              <a:rPr lang="ru-RU" sz="2400" dirty="0">
                <a:latin typeface="Times New Roman"/>
                <a:ea typeface="Microsoft Sans Serif"/>
              </a:rPr>
              <a:t>биологией?</a:t>
            </a:r>
            <a:endParaRPr lang="ru-RU" sz="2400" u="none" strike="noStrike" spc="0" dirty="0">
              <a:effectLst/>
              <a:latin typeface="Microsoft Sans Serif"/>
              <a:ea typeface="Microsoft Sans Serif"/>
            </a:endParaRPr>
          </a:p>
        </p:txBody>
      </p:sp>
      <p:pic>
        <p:nvPicPr>
          <p:cNvPr id="6146" name="Picture 2" descr="https://im0-tub-ru.yandex.net/i?id=031e859319bf987548e341173f9e60ed&amp;n=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3789040"/>
            <a:ext cx="2016224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91085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404664"/>
            <a:ext cx="871296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Важное значение  </a:t>
            </a:r>
            <a:r>
              <a:rPr lang="ru-RU" sz="2400" b="1" dirty="0"/>
              <a:t>для развития личности является </a:t>
            </a:r>
            <a:r>
              <a:rPr lang="ru-RU" sz="2400" b="1" i="1" dirty="0"/>
              <a:t>письменная рефлексия</a:t>
            </a:r>
            <a:r>
              <a:rPr lang="ru-RU" sz="2400" dirty="0"/>
              <a:t>. </a:t>
            </a:r>
            <a:endParaRPr lang="ru-RU" sz="2400" dirty="0" smtClean="0"/>
          </a:p>
          <a:p>
            <a:r>
              <a:rPr lang="ru-RU" sz="2400" dirty="0" smtClean="0"/>
              <a:t>Для </a:t>
            </a:r>
            <a:r>
              <a:rPr lang="ru-RU" sz="2400" dirty="0"/>
              <a:t>развития письменной рефлексии учащихся целесообразно применить рефлексивные задания в соответствии со стратегиями (приемами): «Знаю – Хочу узнать – Узнал», «Письменное интервью», «Телеграмма», «Чемодан», «Эссе», «Двухчастный дневник»; «Бортовой журнал» и др</a:t>
            </a:r>
            <a:r>
              <a:rPr lang="ru-RU" sz="2400" dirty="0" smtClean="0"/>
              <a:t>.</a:t>
            </a:r>
          </a:p>
          <a:p>
            <a:endParaRPr lang="ru-RU" sz="2400" dirty="0"/>
          </a:p>
          <a:p>
            <a:r>
              <a:rPr lang="ru-RU" sz="2400" b="1" dirty="0"/>
              <a:t>Стратегия </a:t>
            </a:r>
            <a:r>
              <a:rPr lang="ru-RU" sz="2400" b="1" i="1" dirty="0"/>
              <a:t>«Знаю – Хочу узнать – узнал»</a:t>
            </a:r>
            <a:r>
              <a:rPr lang="ru-RU" sz="2400" b="1" dirty="0"/>
              <a:t> </a:t>
            </a:r>
            <a:r>
              <a:rPr lang="ru-RU" sz="2400" dirty="0"/>
              <a:t>рекомендуется использовать на этапе выбора учащимися тем исследований. Для начала учащиеся должны были соотнести известное и новое, определить свои познавательные интересы, определить необходимые им источники информации, сконцентрировать внимание на процессе сбора первичного аналитического материала и разработать план дальнейших действий.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3069288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209169"/>
            <a:ext cx="8496944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Прием </a:t>
            </a:r>
            <a:r>
              <a:rPr lang="ru-RU" sz="2400" b="1" i="1" dirty="0"/>
              <a:t>«Письменное интервью</a:t>
            </a:r>
            <a:r>
              <a:rPr lang="ru-RU" sz="2400" i="1" dirty="0"/>
              <a:t>»</a:t>
            </a:r>
            <a:r>
              <a:rPr lang="ru-RU" sz="2400" dirty="0"/>
              <a:t> - вариант групповой письменной рефлексии в форме вопросов и ответов участников группы. Данный прием позволяет в достаточно короткий промежуток времени провести письменную рефлексию с целью взаимообмена мнениями. </a:t>
            </a:r>
            <a:endParaRPr lang="ru-RU" sz="2400" dirty="0" smtClean="0"/>
          </a:p>
          <a:p>
            <a:r>
              <a:rPr lang="ru-RU" sz="2400" dirty="0"/>
              <a:t>Прием </a:t>
            </a:r>
            <a:r>
              <a:rPr lang="ru-RU" sz="2400" dirty="0" smtClean="0"/>
              <a:t>можно применить </a:t>
            </a:r>
            <a:r>
              <a:rPr lang="ru-RU" sz="2400" dirty="0"/>
              <a:t>после проведения </a:t>
            </a:r>
            <a:r>
              <a:rPr lang="ru-RU" sz="2400" dirty="0" smtClean="0"/>
              <a:t>семинара. Для </a:t>
            </a:r>
            <a:r>
              <a:rPr lang="ru-RU" sz="2400" dirty="0"/>
              <a:t>этого учащимся можно предложить </a:t>
            </a:r>
            <a:r>
              <a:rPr lang="ru-RU" sz="2400" b="1" i="1" dirty="0"/>
              <a:t>ответить на ряд </a:t>
            </a:r>
            <a:r>
              <a:rPr lang="ru-RU" sz="2400" b="1" i="1" dirty="0" smtClean="0"/>
              <a:t>вопросов</a:t>
            </a:r>
            <a:r>
              <a:rPr lang="ru-RU" sz="2400" dirty="0" smtClean="0"/>
              <a:t>:</a:t>
            </a:r>
            <a:endParaRPr lang="ru-RU" sz="2400" dirty="0"/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400" dirty="0"/>
              <a:t>Считаете ли вы тему семинара актуальной?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400" dirty="0"/>
              <a:t>Что вы уже знали по данной теме?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400" dirty="0"/>
              <a:t>Что вы хотели узнать по данной теме?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400" dirty="0"/>
              <a:t>Что вы знаете теперь?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400" dirty="0"/>
              <a:t>Какие наиболее важные моменты вы выяснили для себя?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400" dirty="0"/>
              <a:t>Хотели бы вы принять участие в подобном семинаре?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2741906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889844"/>
            <a:ext cx="849694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Прием </a:t>
            </a:r>
            <a:r>
              <a:rPr lang="ru-RU" sz="2400" b="1" i="1" dirty="0"/>
              <a:t>«Телеграмма» </a:t>
            </a:r>
            <a:r>
              <a:rPr lang="ru-RU" sz="2400" dirty="0"/>
              <a:t>предполагает краткую запись самого важного из освоенного на уроке, а также письменное пожелание своим товарищам или себе.</a:t>
            </a:r>
          </a:p>
          <a:p>
            <a:r>
              <a:rPr lang="ru-RU" sz="2400" b="1" dirty="0"/>
              <a:t>Прием </a:t>
            </a:r>
            <a:r>
              <a:rPr lang="ru-RU" sz="2400" b="1" i="1" dirty="0"/>
              <a:t>«Чемодан»</a:t>
            </a:r>
            <a:r>
              <a:rPr lang="ru-RU" sz="2400" b="1" dirty="0"/>
              <a:t> </a:t>
            </a:r>
            <a:r>
              <a:rPr lang="ru-RU" sz="2400" dirty="0"/>
              <a:t>используется в групповой рефлексии, когда каждый ученик комментирует то новое, что он «взял с собой» с урока.</a:t>
            </a:r>
          </a:p>
          <a:p>
            <a:r>
              <a:rPr lang="ru-RU" sz="2400" b="1" i="1" dirty="0"/>
              <a:t>Эссе </a:t>
            </a:r>
            <a:r>
              <a:rPr lang="ru-RU" sz="2400" dirty="0"/>
              <a:t>(франц. «</a:t>
            </a:r>
            <a:r>
              <a:rPr lang="ru-RU" sz="2400" dirty="0" err="1"/>
              <a:t>Essai</a:t>
            </a:r>
            <a:r>
              <a:rPr lang="ru-RU" sz="2400" dirty="0"/>
              <a:t>», англ. «</a:t>
            </a:r>
            <a:r>
              <a:rPr lang="ru-RU" sz="2400" dirty="0" err="1"/>
              <a:t>essay</a:t>
            </a:r>
            <a:r>
              <a:rPr lang="ru-RU" sz="2400" dirty="0"/>
              <a:t>» или «</a:t>
            </a:r>
            <a:r>
              <a:rPr lang="ru-RU" sz="2400" dirty="0" err="1"/>
              <a:t>assay</a:t>
            </a:r>
            <a:r>
              <a:rPr lang="ru-RU" sz="2400" dirty="0"/>
              <a:t>» – опыт, очерк, от латинского «</a:t>
            </a:r>
            <a:r>
              <a:rPr lang="ru-RU" sz="2400" dirty="0" err="1"/>
              <a:t>exagium</a:t>
            </a:r>
            <a:r>
              <a:rPr lang="ru-RU" sz="2400" dirty="0"/>
              <a:t>» – взвешивание) </a:t>
            </a:r>
            <a:r>
              <a:rPr lang="ru-RU" sz="2400" i="1" dirty="0"/>
              <a:t>–</a:t>
            </a:r>
            <a:r>
              <a:rPr lang="ru-RU" sz="2400" dirty="0"/>
              <a:t> жанр критики и публицистики, свободная трактовка какой-либо литературной, философской, эстетической, моральной или социальной проблемы. Обычно противопоставляется систематическому научному рассмотрению вопроса. Для учителя – это возможность получить обратную связь.</a:t>
            </a:r>
          </a:p>
        </p:txBody>
      </p:sp>
    </p:spTree>
    <p:extLst>
      <p:ext uri="{BB962C8B-B14F-4D97-AF65-F5344CB8AC3E}">
        <p14:creationId xmlns:p14="http://schemas.microsoft.com/office/powerpoint/2010/main" val="40742046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332</TotalTime>
  <Words>804</Words>
  <Application>Microsoft Office PowerPoint</Application>
  <PresentationFormat>Экран (4:3)</PresentationFormat>
  <Paragraphs>52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Трек</vt:lpstr>
      <vt:lpstr>Технология рефлексивного обучения биологии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Планирование по биологии: перспективное, тематическое. поурочное</dc:title>
  <dc:creator>Natalia Andreeva</dc:creator>
  <cp:lastModifiedBy>Наталья Андреева</cp:lastModifiedBy>
  <cp:revision>13</cp:revision>
  <dcterms:created xsi:type="dcterms:W3CDTF">2018-02-13T17:04:29Z</dcterms:created>
  <dcterms:modified xsi:type="dcterms:W3CDTF">2020-07-28T14:58:48Z</dcterms:modified>
</cp:coreProperties>
</file>