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5" r:id="rId3"/>
    <p:sldId id="282" r:id="rId4"/>
    <p:sldId id="276" r:id="rId5"/>
    <p:sldId id="277" r:id="rId6"/>
    <p:sldId id="278" r:id="rId7"/>
    <p:sldId id="279" r:id="rId8"/>
    <p:sldId id="280" r:id="rId9"/>
    <p:sldId id="281" r:id="rId10"/>
    <p:sldId id="257" r:id="rId11"/>
    <p:sldId id="258" r:id="rId12"/>
    <p:sldId id="259" r:id="rId13"/>
    <p:sldId id="260" r:id="rId14"/>
    <p:sldId id="261" r:id="rId15"/>
    <p:sldId id="262" r:id="rId16"/>
    <p:sldId id="263" r:id="rId17"/>
    <p:sldId id="264" r:id="rId18"/>
    <p:sldId id="265" r:id="rId19"/>
    <p:sldId id="266" r:id="rId20"/>
    <p:sldId id="267" r:id="rId21"/>
    <p:sldId id="268" r:id="rId22"/>
    <p:sldId id="269" r:id="rId23"/>
    <p:sldId id="270" r:id="rId24"/>
    <p:sldId id="284" r:id="rId25"/>
    <p:sldId id="283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AE77-EDE2-495E-99AE-D03A75862637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32662-E1F4-44B4-8195-A9325FC413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93395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AE77-EDE2-495E-99AE-D03A75862637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32662-E1F4-44B4-8195-A9325FC413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370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AE77-EDE2-495E-99AE-D03A75862637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32662-E1F4-44B4-8195-A9325FC413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137073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AE77-EDE2-495E-99AE-D03A75862637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32662-E1F4-44B4-8195-A9325FC413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4654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AE77-EDE2-495E-99AE-D03A75862637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32662-E1F4-44B4-8195-A9325FC413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40445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AE77-EDE2-495E-99AE-D03A75862637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32662-E1F4-44B4-8195-A9325FC413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895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AE77-EDE2-495E-99AE-D03A75862637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32662-E1F4-44B4-8195-A9325FC413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30160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AE77-EDE2-495E-99AE-D03A75862637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32662-E1F4-44B4-8195-A9325FC413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3748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AE77-EDE2-495E-99AE-D03A75862637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32662-E1F4-44B4-8195-A9325FC413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118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AE77-EDE2-495E-99AE-D03A75862637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32662-E1F4-44B4-8195-A9325FC413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1649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3CAE77-EDE2-495E-99AE-D03A75862637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C32662-E1F4-44B4-8195-A9325FC413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7334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77000">
              <a:schemeClr val="accent3">
                <a:lumMod val="60000"/>
                <a:lumOff val="40000"/>
              </a:schemeClr>
            </a:gs>
            <a:gs pos="100000">
              <a:schemeClr val="bg2">
                <a:shade val="20000"/>
                <a:satMod val="255000"/>
                <a:alpha val="54000"/>
              </a:schemeClr>
            </a:gs>
          </a:gsLst>
          <a:path path="circle">
            <a:fillToRect l="50000" t="-80000" r="50000" b="18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3CAE77-EDE2-495E-99AE-D03A75862637}" type="datetimeFigureOut">
              <a:rPr lang="ru-RU" smtClean="0"/>
              <a:pPr/>
              <a:t>19.10.2022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C32662-E1F4-44B4-8195-A9325FC4137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5185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s://uznajka.com/images/pdf_files/20151216_1764.pdf" TargetMode="External"/><Relationship Id="rId2" Type="http://schemas.openxmlformats.org/officeDocument/2006/relationships/hyperlink" Target="http://biblioclub.ru/index.php?page=book_view_red&amp;book_id=462676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uznajka.com/images/pdf_files/20151216_1764.pdf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Технология «Обучение в сотрудничестве» и возможности ее применения при обучении биологии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68031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История возникновения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2400" dirty="0" smtClean="0"/>
              <a:t>Идея обучения в группе появилась в 20-е гг. ХХ века – при проектном обучении</a:t>
            </a:r>
          </a:p>
          <a:p>
            <a:pPr algn="just"/>
            <a:r>
              <a:rPr lang="ru-RU" sz="2400" dirty="0" smtClean="0"/>
              <a:t>Детальная разработка технологии совместного обучения происходила в 1970-е гг.</a:t>
            </a:r>
          </a:p>
          <a:p>
            <a:pPr algn="just"/>
            <a:r>
              <a:rPr lang="ru-RU" sz="2400" dirty="0" smtClean="0"/>
              <a:t>Существует 2 подхода к пониманию сущности «Обучения в сотрудничестве».</a:t>
            </a:r>
          </a:p>
          <a:p>
            <a:pPr marL="514350" indent="-514350" algn="just">
              <a:buAutoNum type="arabicPeriod"/>
            </a:pPr>
            <a:r>
              <a:rPr lang="ru-RU" sz="2400" dirty="0"/>
              <a:t>О</a:t>
            </a:r>
            <a:r>
              <a:rPr lang="ru-RU" sz="2400" dirty="0" smtClean="0"/>
              <a:t>бучение ассоциируется с «Методом проектов»</a:t>
            </a:r>
          </a:p>
          <a:p>
            <a:pPr marL="514350" indent="-514350" algn="just">
              <a:buAutoNum type="arabicPeriod"/>
            </a:pPr>
            <a:r>
              <a:rPr lang="ru-RU" sz="2400" dirty="0"/>
              <a:t>О</a:t>
            </a:r>
            <a:r>
              <a:rPr lang="ru-RU" sz="2400" dirty="0" smtClean="0"/>
              <a:t>бучение нацелено на получение новых знаний, формирование новых навыков, предусмотренных программой</a:t>
            </a:r>
          </a:p>
          <a:p>
            <a:pPr marL="514350" indent="-514350" algn="just">
              <a:buAutoNum type="arabicPeriod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180622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Сущность технологии «Обучение в сотрудничестве»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340768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dirty="0" smtClean="0"/>
              <a:t>«</a:t>
            </a:r>
            <a:r>
              <a:rPr lang="ru-RU" sz="2800" dirty="0" smtClean="0"/>
              <a:t>Обучение в сотрудничестве» - технология обучения, подразумевающая применение совокупности приемов, объединенных общей логикой познавательной и организационной совместной деятельности учащихся, которая направлена на получение, обобщение и закрепление знаний и умений</a:t>
            </a:r>
          </a:p>
          <a:p>
            <a:pPr marL="0" indent="0" algn="just">
              <a:buNone/>
            </a:pPr>
            <a:r>
              <a:rPr lang="ru-RU" sz="2800" dirty="0"/>
              <a:t>Как технология личностно-ориентированного обучения это технология </a:t>
            </a:r>
            <a:r>
              <a:rPr lang="ru-RU" sz="2800" dirty="0" smtClean="0"/>
              <a:t>направлена на достижение личностный целей обучения</a:t>
            </a:r>
            <a:r>
              <a:rPr lang="ru-RU" sz="2800" dirty="0"/>
              <a:t>, так как она мотивирует на действие, создает желание учиться, дает умение работать в команде и быть лично ответственным за </a:t>
            </a:r>
            <a:r>
              <a:rPr lang="ru-RU" sz="2800" dirty="0" smtClean="0"/>
              <a:t>выполнение определенного задания, </a:t>
            </a:r>
            <a:r>
              <a:rPr lang="ru-RU" sz="2800" dirty="0"/>
              <a:t>потому что от этого зависит работа всей группы.</a:t>
            </a:r>
            <a:endParaRPr lang="ru-RU" sz="2800" dirty="0" smtClean="0"/>
          </a:p>
          <a:p>
            <a:pPr marL="0" indent="0" algn="just">
              <a:buNone/>
            </a:pPr>
            <a:r>
              <a:rPr lang="ru-RU" sz="3300" dirty="0" smtClean="0">
                <a:solidFill>
                  <a:srgbClr val="C00000"/>
                </a:solidFill>
              </a:rPr>
              <a:t>Главная идея: учиться вместе, а не просто что-то выполнять вместе!</a:t>
            </a:r>
            <a:endParaRPr lang="ru-RU" sz="33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50099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3467"/>
            <a:ext cx="8229600" cy="114300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Особенности технологии «Обучение в сотрудничестве»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4525963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Взаимосвязь участников группы</a:t>
            </a:r>
          </a:p>
          <a:p>
            <a:r>
              <a:rPr lang="ru-RU" sz="2800" dirty="0" smtClean="0"/>
              <a:t>Личная ответственность каждого члена группы за собственные успехи и успехи товарищей</a:t>
            </a:r>
          </a:p>
          <a:p>
            <a:r>
              <a:rPr lang="ru-RU" sz="2800" dirty="0" smtClean="0"/>
              <a:t>Социализация деятельности учащихся в группе – формирование коммуникативных умений</a:t>
            </a:r>
          </a:p>
          <a:p>
            <a:r>
              <a:rPr lang="ru-RU" sz="2800" dirty="0" smtClean="0"/>
              <a:t>Общая оценка работы группы</a:t>
            </a:r>
            <a:endParaRPr lang="ru-RU" sz="2800" dirty="0"/>
          </a:p>
        </p:txBody>
      </p:sp>
      <p:sp>
        <p:nvSpPr>
          <p:cNvPr id="4" name="Стрелка вниз 3"/>
          <p:cNvSpPr/>
          <p:nvPr/>
        </p:nvSpPr>
        <p:spPr>
          <a:xfrm>
            <a:off x="4211960" y="4365104"/>
            <a:ext cx="792088" cy="165618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51520" y="6021288"/>
            <a:ext cx="878497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smtClean="0">
                <a:solidFill>
                  <a:srgbClr val="C00000"/>
                </a:solidFill>
              </a:rPr>
              <a:t>Стимуляция совместной деятельности учащихся</a:t>
            </a:r>
            <a:endParaRPr lang="ru-R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1253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-108520" y="274638"/>
            <a:ext cx="9252520" cy="114300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Приемы поддержания взаимозависимости участников группы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514350" indent="-514350">
              <a:buAutoNum type="arabicPeriod"/>
            </a:pPr>
            <a:r>
              <a:rPr lang="ru-RU" sz="2800" dirty="0" smtClean="0"/>
              <a:t>Зависимость учащихся от единой цели, задачи, которые они могут достичь </a:t>
            </a:r>
            <a:r>
              <a:rPr lang="ru-RU" sz="2800" b="1" dirty="0" smtClean="0">
                <a:solidFill>
                  <a:srgbClr val="C00000"/>
                </a:solidFill>
              </a:rPr>
              <a:t>только</a:t>
            </a:r>
            <a:r>
              <a:rPr lang="ru-RU" sz="2800" dirty="0" smtClean="0"/>
              <a:t> совместными усилиями</a:t>
            </a:r>
          </a:p>
          <a:p>
            <a:r>
              <a:rPr lang="ru-RU" sz="2800" dirty="0"/>
              <a:t>е</a:t>
            </a:r>
            <a:r>
              <a:rPr lang="ru-RU" sz="2800" dirty="0" smtClean="0"/>
              <a:t>диный результат от всей группы (модель, решение проблемной задачи, рисунок, схема)</a:t>
            </a:r>
          </a:p>
          <a:p>
            <a:r>
              <a:rPr lang="ru-RU" sz="2800" dirty="0"/>
              <a:t>п</a:t>
            </a:r>
            <a:r>
              <a:rPr lang="ru-RU" sz="2800" dirty="0" smtClean="0"/>
              <a:t>одпись каждого члена группы под сдаваемой работой (напр., «проверено»)</a:t>
            </a:r>
          </a:p>
          <a:p>
            <a:r>
              <a:rPr lang="ru-RU" sz="2800" dirty="0"/>
              <a:t>у</a:t>
            </a:r>
            <a:r>
              <a:rPr lang="ru-RU" sz="2800" dirty="0" smtClean="0"/>
              <a:t>читель может взять для оценки рабочие листы, записи любого участника для оценки</a:t>
            </a:r>
          </a:p>
          <a:p>
            <a:r>
              <a:rPr lang="ru-RU" sz="2800" dirty="0" smtClean="0"/>
              <a:t> заполнение обобщающей таблицы результатов деятельности всех членов группы (баллы, оценки, значки)</a:t>
            </a:r>
          </a:p>
          <a:p>
            <a:endParaRPr lang="ru-RU" sz="2800" dirty="0" smtClean="0"/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722026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124744"/>
            <a:ext cx="8850374" cy="396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13152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16632"/>
            <a:ext cx="8784976" cy="114300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Приемы поддержания взаимозависимости участников группы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9460" y="1081419"/>
            <a:ext cx="8712968" cy="4464496"/>
          </a:xfrm>
        </p:spPr>
        <p:txBody>
          <a:bodyPr>
            <a:noAutofit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ru-RU" sz="2800" dirty="0" smtClean="0"/>
              <a:t>2. Зависимость от источников информации (каждый владеет частью информации, необходимой для решения общей задачи)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2800" dirty="0" smtClean="0"/>
              <a:t>3. Зависимость от единого для всей группы поощрения (все учащиеся поощряются одинаково, либо не поощряются никак)</a:t>
            </a:r>
          </a:p>
          <a:p>
            <a:pPr>
              <a:spcBef>
                <a:spcPts val="0"/>
              </a:spcBef>
            </a:pPr>
            <a:r>
              <a:rPr lang="ru-RU" sz="2800" dirty="0"/>
              <a:t>б</a:t>
            </a:r>
            <a:r>
              <a:rPr lang="ru-RU" sz="2800" dirty="0" smtClean="0"/>
              <a:t>алльная оценка</a:t>
            </a:r>
          </a:p>
          <a:p>
            <a:pPr>
              <a:spcBef>
                <a:spcPts val="0"/>
              </a:spcBef>
            </a:pPr>
            <a:r>
              <a:rPr lang="ru-RU" sz="2800" dirty="0"/>
              <a:t>п</a:t>
            </a:r>
            <a:r>
              <a:rPr lang="ru-RU" sz="2800" dirty="0" smtClean="0"/>
              <a:t>охвала</a:t>
            </a:r>
          </a:p>
          <a:p>
            <a:pPr>
              <a:spcBef>
                <a:spcPts val="0"/>
              </a:spcBef>
            </a:pPr>
            <a:r>
              <a:rPr lang="ru-RU" sz="2800" dirty="0"/>
              <a:t>п</a:t>
            </a:r>
            <a:r>
              <a:rPr lang="ru-RU" sz="2800" dirty="0" smtClean="0"/>
              <a:t>редоставление свободного времени</a:t>
            </a:r>
          </a:p>
          <a:p>
            <a:pPr>
              <a:spcBef>
                <a:spcPts val="0"/>
              </a:spcBef>
            </a:pPr>
            <a:r>
              <a:rPr lang="ru-RU" sz="2800" dirty="0"/>
              <a:t>п</a:t>
            </a:r>
            <a:r>
              <a:rPr lang="ru-RU" sz="2800" dirty="0" smtClean="0"/>
              <a:t>рисвоение званий, атрибутики и др.</a:t>
            </a:r>
          </a:p>
          <a:p>
            <a:pPr>
              <a:spcBef>
                <a:spcPts val="0"/>
              </a:spcBef>
            </a:pPr>
            <a:endParaRPr lang="ru-RU" sz="2800" dirty="0"/>
          </a:p>
        </p:txBody>
      </p:sp>
      <p:sp>
        <p:nvSpPr>
          <p:cNvPr id="4" name="Стрелка вниз 3"/>
          <p:cNvSpPr/>
          <p:nvPr/>
        </p:nvSpPr>
        <p:spPr>
          <a:xfrm>
            <a:off x="4325956" y="5373216"/>
            <a:ext cx="648072" cy="98405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04203" y="6021288"/>
            <a:ext cx="86409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solidFill>
                  <a:srgbClr val="C00000"/>
                </a:solidFill>
              </a:rPr>
              <a:t>Индивидуальная ответственность за общий результат</a:t>
            </a:r>
            <a:endParaRPr lang="ru-RU" sz="28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29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Варианты технологии «Обучение в сотрудничестве»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484784"/>
            <a:ext cx="8507288" cy="4641379"/>
          </a:xfrm>
        </p:spPr>
        <p:txBody>
          <a:bodyPr>
            <a:noAutofit/>
          </a:bodyPr>
          <a:lstStyle/>
          <a:p>
            <a:pPr marL="514350" indent="-514350">
              <a:buAutoNum type="arabicPeriod"/>
            </a:pPr>
            <a:r>
              <a:rPr lang="ru-RU" sz="2400" b="1" i="1" dirty="0" smtClean="0">
                <a:solidFill>
                  <a:srgbClr val="FF0000"/>
                </a:solidFill>
              </a:rPr>
              <a:t>Обучение в команде (</a:t>
            </a:r>
            <a:r>
              <a:rPr lang="en-US" sz="2400" b="1" i="1" dirty="0" smtClean="0">
                <a:solidFill>
                  <a:srgbClr val="FF0000"/>
                </a:solidFill>
              </a:rPr>
              <a:t>STL</a:t>
            </a:r>
            <a:r>
              <a:rPr lang="ru-RU" sz="2400" b="1" i="1" dirty="0" smtClean="0">
                <a:solidFill>
                  <a:srgbClr val="FF0000"/>
                </a:solidFill>
              </a:rPr>
              <a:t>)</a:t>
            </a:r>
          </a:p>
          <a:p>
            <a:r>
              <a:rPr lang="ru-RU" sz="2400" dirty="0"/>
              <a:t>б</a:t>
            </a:r>
            <a:r>
              <a:rPr lang="ru-RU" sz="2400" dirty="0" smtClean="0"/>
              <a:t>ольшое внимание уделяется групповым целям и успеху всей группы, которые могут быть достигнуты в рез-те самостоятельной работы каждого члена группы при постоянном взаимодействии с другими учащимися</a:t>
            </a:r>
          </a:p>
          <a:p>
            <a:r>
              <a:rPr lang="ru-RU" sz="2400" dirty="0"/>
              <a:t>н</a:t>
            </a:r>
            <a:r>
              <a:rPr lang="ru-RU" sz="2400" dirty="0" smtClean="0"/>
              <a:t>аграда, оценка, отметка, похвала </a:t>
            </a:r>
            <a:r>
              <a:rPr lang="ru-RU" sz="2400" b="1" dirty="0" smtClean="0">
                <a:solidFill>
                  <a:srgbClr val="C00000"/>
                </a:solidFill>
              </a:rPr>
              <a:t>одна </a:t>
            </a:r>
            <a:r>
              <a:rPr lang="ru-RU" sz="2400" dirty="0" smtClean="0"/>
              <a:t>для всех</a:t>
            </a:r>
          </a:p>
          <a:p>
            <a:r>
              <a:rPr lang="ru-RU" sz="2400" dirty="0"/>
              <a:t>г</a:t>
            </a:r>
            <a:r>
              <a:rPr lang="ru-RU" sz="2400" dirty="0" smtClean="0"/>
              <a:t>руппы не соревнуются</a:t>
            </a:r>
          </a:p>
          <a:p>
            <a:r>
              <a:rPr lang="ru-RU" sz="2400" dirty="0"/>
              <a:t>и</a:t>
            </a:r>
            <a:r>
              <a:rPr lang="ru-RU" sz="2400" dirty="0" smtClean="0"/>
              <a:t>ндивидуальная ответственность (результаты работы каждого могут быть проверены и оценены)</a:t>
            </a:r>
          </a:p>
          <a:p>
            <a:r>
              <a:rPr lang="ru-RU" sz="2400" dirty="0"/>
              <a:t>р</a:t>
            </a:r>
            <a:r>
              <a:rPr lang="ru-RU" sz="2400" dirty="0" smtClean="0"/>
              <a:t>авные возможности каждого ученика в достижении успеха (ученик приносит команда очки, которые он зарабатывает путем улучшения своих собственных предыдущих результатов)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55005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88640"/>
            <a:ext cx="8507288" cy="59375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dirty="0" smtClean="0"/>
              <a:t>1.1. </a:t>
            </a:r>
            <a:r>
              <a:rPr lang="ru-RU" sz="2800" b="1" i="1" dirty="0" smtClean="0"/>
              <a:t>Обучение в сотрудничестве в малых группах</a:t>
            </a:r>
          </a:p>
          <a:p>
            <a:r>
              <a:rPr lang="ru-RU" sz="2800" b="1" i="1" dirty="0" smtClean="0"/>
              <a:t>3-4 человека</a:t>
            </a:r>
          </a:p>
          <a:p>
            <a:r>
              <a:rPr lang="ru-RU" sz="2800" dirty="0"/>
              <a:t>у</a:t>
            </a:r>
            <a:r>
              <a:rPr lang="ru-RU" sz="2800" dirty="0" smtClean="0"/>
              <a:t>читель обзорно объясняет новый материал</a:t>
            </a:r>
          </a:p>
          <a:p>
            <a:r>
              <a:rPr lang="ru-RU" sz="2800" dirty="0"/>
              <a:t>п</a:t>
            </a:r>
            <a:r>
              <a:rPr lang="ru-RU" sz="2800" dirty="0" smtClean="0"/>
              <a:t>олученные сведения нужно проработать, углубить и закрепить ученикам</a:t>
            </a:r>
          </a:p>
          <a:p>
            <a:r>
              <a:rPr lang="ru-RU" sz="2800" dirty="0"/>
              <a:t>з</a:t>
            </a:r>
            <a:r>
              <a:rPr lang="ru-RU" sz="2800" dirty="0" smtClean="0"/>
              <a:t>адание делится на части и обсуждается «по вертушке» (каждое последующее базируется на результатах выполнения предыдущего)</a:t>
            </a:r>
          </a:p>
          <a:p>
            <a:r>
              <a:rPr lang="ru-RU" sz="2800" dirty="0"/>
              <a:t>з</a:t>
            </a:r>
            <a:r>
              <a:rPr lang="ru-RU" sz="2800" dirty="0" smtClean="0"/>
              <a:t>адания выполняются вслух</a:t>
            </a:r>
          </a:p>
          <a:p>
            <a:r>
              <a:rPr lang="ru-RU" sz="2800" dirty="0"/>
              <a:t>в</a:t>
            </a:r>
            <a:r>
              <a:rPr lang="ru-RU" sz="2800" dirty="0" smtClean="0"/>
              <a:t> конце работы обсуждение и индивидуальное тестирование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1545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260648"/>
            <a:ext cx="8435280" cy="5865515"/>
          </a:xfrm>
        </p:spPr>
        <p:txBody>
          <a:bodyPr/>
          <a:lstStyle/>
          <a:p>
            <a:pPr marL="0" indent="0">
              <a:buNone/>
            </a:pPr>
            <a:r>
              <a:rPr lang="ru-RU" i="1" dirty="0" smtClean="0"/>
              <a:t>1.2. </a:t>
            </a:r>
            <a:r>
              <a:rPr lang="ru-RU" b="1" i="1" dirty="0" smtClean="0"/>
              <a:t>Командно-игровая деятельность</a:t>
            </a:r>
          </a:p>
          <a:p>
            <a:r>
              <a:rPr lang="ru-RU" dirty="0"/>
              <a:t>в</a:t>
            </a:r>
            <a:r>
              <a:rPr lang="ru-RU" dirty="0" smtClean="0"/>
              <a:t>ключается элемент соревнования между группами</a:t>
            </a:r>
          </a:p>
          <a:p>
            <a:r>
              <a:rPr lang="ru-RU" dirty="0"/>
              <a:t>к</a:t>
            </a:r>
            <a:r>
              <a:rPr lang="ru-RU" dirty="0" smtClean="0"/>
              <a:t>оманды (6 человек) – турнирные столы (задания викторины, </a:t>
            </a:r>
            <a:r>
              <a:rPr lang="ru-RU" dirty="0" err="1" smtClean="0"/>
              <a:t>брейн</a:t>
            </a:r>
            <a:r>
              <a:rPr lang="ru-RU" dirty="0" smtClean="0"/>
              <a:t>-ринги, решение проблемных ситуаций и др.)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8178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0648"/>
            <a:ext cx="8291264" cy="586551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2. Вариант «Пила»</a:t>
            </a:r>
          </a:p>
          <a:p>
            <a:r>
              <a:rPr lang="ru-RU" dirty="0" smtClean="0"/>
              <a:t>5-6 человек в группе</a:t>
            </a:r>
          </a:p>
          <a:p>
            <a:r>
              <a:rPr lang="ru-RU" dirty="0"/>
              <a:t>н</a:t>
            </a:r>
            <a:r>
              <a:rPr lang="ru-RU" dirty="0" smtClean="0"/>
              <a:t>овый материал изучается без предварительного объяснения</a:t>
            </a:r>
          </a:p>
          <a:p>
            <a:r>
              <a:rPr lang="ru-RU" dirty="0" smtClean="0"/>
              <a:t>материал разбит на фрагменты – смысловые блоки (как зубцы пилы)</a:t>
            </a:r>
          </a:p>
          <a:p>
            <a:r>
              <a:rPr lang="ru-RU" dirty="0"/>
              <a:t>и</a:t>
            </a:r>
            <a:r>
              <a:rPr lang="ru-RU" dirty="0" smtClean="0"/>
              <a:t>зучение фрагмента материала учащимися</a:t>
            </a:r>
          </a:p>
          <a:p>
            <a:r>
              <a:rPr lang="ru-RU" dirty="0" smtClean="0"/>
              <a:t>«встреча экспертов», изучающих один и тот же вопрос из разных групп</a:t>
            </a:r>
          </a:p>
          <a:p>
            <a:r>
              <a:rPr lang="ru-RU" dirty="0"/>
              <a:t>в</a:t>
            </a:r>
            <a:r>
              <a:rPr lang="ru-RU" dirty="0" smtClean="0"/>
              <a:t>озвращение экспертов в группы (группы в первоначальном составе) и обсуждение задания</a:t>
            </a:r>
          </a:p>
          <a:p>
            <a:r>
              <a:rPr lang="ru-RU" dirty="0"/>
              <a:t>у</a:t>
            </a:r>
            <a:r>
              <a:rPr lang="ru-RU" dirty="0" smtClean="0"/>
              <a:t>читель может спросить </a:t>
            </a:r>
            <a:r>
              <a:rPr lang="ru-RU" dirty="0" smtClean="0">
                <a:solidFill>
                  <a:srgbClr val="C00000"/>
                </a:solidFill>
              </a:rPr>
              <a:t>любого</a:t>
            </a:r>
            <a:r>
              <a:rPr lang="ru-RU" dirty="0" smtClean="0"/>
              <a:t> ученика по </a:t>
            </a:r>
            <a:r>
              <a:rPr lang="ru-RU" dirty="0" smtClean="0">
                <a:solidFill>
                  <a:srgbClr val="C00000"/>
                </a:solidFill>
              </a:rPr>
              <a:t>любому</a:t>
            </a:r>
            <a:r>
              <a:rPr lang="ru-RU" dirty="0" smtClean="0"/>
              <a:t> вопросу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08548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404664"/>
            <a:ext cx="792088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Концепция педагогики сотрудничества</a:t>
            </a:r>
            <a:r>
              <a:rPr lang="ru-RU" sz="2800" dirty="0"/>
              <a:t> </a:t>
            </a:r>
          </a:p>
          <a:p>
            <a:r>
              <a:rPr lang="ru-RU" sz="2800" b="1" dirty="0"/>
              <a:t>Педагогика сотрудничества</a:t>
            </a:r>
            <a:r>
              <a:rPr lang="ru-RU" sz="2800" dirty="0"/>
              <a:t> - это совместная развивающая деятельность взрослых и детей, скрепленная взаимопониманием, проникновением в духовный мир друг друга, совместным анализом хода и результатов этой деятельности. </a:t>
            </a:r>
          </a:p>
          <a:p>
            <a:r>
              <a:rPr lang="ru-RU" sz="2800" b="1" dirty="0"/>
              <a:t>Концепция технологии</a:t>
            </a:r>
            <a:r>
              <a:rPr lang="ru-RU" sz="2800" dirty="0"/>
              <a:t>, называемой «педагогика сотрудничества», в первоначальном варианте была опубликована в виде манифестов – групп тезисов-идей в «Учительской газете». </a:t>
            </a:r>
          </a:p>
        </p:txBody>
      </p:sp>
    </p:spTree>
    <p:extLst>
      <p:ext uri="{BB962C8B-B14F-4D97-AF65-F5344CB8AC3E}">
        <p14:creationId xmlns:p14="http://schemas.microsoft.com/office/powerpoint/2010/main" val="314696448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88640"/>
            <a:ext cx="8435280" cy="593752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b="1" i="1" dirty="0" smtClean="0">
                <a:solidFill>
                  <a:srgbClr val="FF0000"/>
                </a:solidFill>
              </a:rPr>
              <a:t>3. «Учимся вместе»</a:t>
            </a:r>
          </a:p>
          <a:p>
            <a:r>
              <a:rPr lang="ru-RU" dirty="0" smtClean="0"/>
              <a:t>3-5 человек (по уровню </a:t>
            </a:r>
            <a:r>
              <a:rPr lang="ru-RU" dirty="0" err="1" smtClean="0"/>
              <a:t>обученности</a:t>
            </a:r>
            <a:r>
              <a:rPr lang="ru-RU" dirty="0" smtClean="0"/>
              <a:t>)</a:t>
            </a:r>
          </a:p>
          <a:p>
            <a:r>
              <a:rPr lang="ru-RU" dirty="0"/>
              <a:t>у</a:t>
            </a:r>
            <a:r>
              <a:rPr lang="ru-RU" dirty="0" smtClean="0"/>
              <a:t>читель предварительно сообщает ключевые моменты темы</a:t>
            </a:r>
          </a:p>
          <a:p>
            <a:r>
              <a:rPr lang="ru-RU" dirty="0"/>
              <a:t>о</a:t>
            </a:r>
            <a:r>
              <a:rPr lang="ru-RU" dirty="0" smtClean="0"/>
              <a:t>дно задание для группы, являющееся </a:t>
            </a:r>
            <a:r>
              <a:rPr lang="ru-RU" dirty="0" err="1" smtClean="0"/>
              <a:t>подзаданием</a:t>
            </a:r>
            <a:r>
              <a:rPr lang="ru-RU" dirty="0" smtClean="0"/>
              <a:t> темы, над которым работает весь класс</a:t>
            </a:r>
          </a:p>
          <a:p>
            <a:r>
              <a:rPr lang="ru-RU" dirty="0"/>
              <a:t>в</a:t>
            </a:r>
            <a:r>
              <a:rPr lang="ru-RU" dirty="0" smtClean="0"/>
              <a:t>ыполнение вопросов и заданий учащимися в группах, обращается внимание на отслеживание правильности выполнения заданий партнерами в группе (</a:t>
            </a:r>
            <a:r>
              <a:rPr lang="ru-RU" dirty="0" err="1" smtClean="0"/>
              <a:t>взиамиконтроль</a:t>
            </a:r>
            <a:r>
              <a:rPr lang="ru-RU" dirty="0" smtClean="0"/>
              <a:t>)</a:t>
            </a:r>
          </a:p>
          <a:p>
            <a:r>
              <a:rPr lang="ru-RU" dirty="0" smtClean="0"/>
              <a:t>обсуждение материала классом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851140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Применение технологии «Обучение в сотрудничестве» на разных этапах урока биологии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ru-RU" sz="3000" b="1" dirty="0" smtClean="0"/>
              <a:t>Этап урока - контроль знаний</a:t>
            </a:r>
          </a:p>
          <a:p>
            <a:r>
              <a:rPr lang="ru-RU" sz="3000" dirty="0"/>
              <a:t>с</a:t>
            </a:r>
            <a:r>
              <a:rPr lang="ru-RU" sz="3000" dirty="0" smtClean="0"/>
              <a:t>обираются группы по 3-4 человека</a:t>
            </a:r>
          </a:p>
          <a:p>
            <a:r>
              <a:rPr lang="ru-RU" sz="3000" dirty="0" smtClean="0"/>
              <a:t>«</a:t>
            </a:r>
            <a:r>
              <a:rPr lang="ru-RU" sz="3000" dirty="0"/>
              <a:t>в</a:t>
            </a:r>
            <a:r>
              <a:rPr lang="ru-RU" sz="3000" dirty="0" smtClean="0"/>
              <a:t>опрос к учителю»</a:t>
            </a:r>
          </a:p>
          <a:p>
            <a:r>
              <a:rPr lang="ru-RU" sz="3000" dirty="0" smtClean="0"/>
              <a:t>проверка правильности выполнения домашнего задания (вопросы, проблемные ситуации, наблюдения и др.)</a:t>
            </a:r>
          </a:p>
          <a:p>
            <a:r>
              <a:rPr lang="ru-RU" sz="3000" dirty="0" smtClean="0"/>
              <a:t>устное (письменное) решение контрольного задания в группе (вопросы для групп могут отличаться), общее обсуждение, затем могут спросить каждого</a:t>
            </a:r>
          </a:p>
          <a:p>
            <a:endParaRPr lang="ru-RU" dirty="0" smtClean="0"/>
          </a:p>
          <a:p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311142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60648"/>
            <a:ext cx="8291264" cy="586551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 smtClean="0"/>
              <a:t>2. </a:t>
            </a:r>
            <a:r>
              <a:rPr lang="ru-RU" b="1" dirty="0" smtClean="0"/>
              <a:t>Этап урока - изучение нового материала</a:t>
            </a:r>
          </a:p>
          <a:p>
            <a:r>
              <a:rPr lang="ru-RU" dirty="0"/>
              <a:t>к</a:t>
            </a:r>
            <a:r>
              <a:rPr lang="ru-RU" dirty="0" smtClean="0"/>
              <a:t>ак правило, содержание морфолого-анатомического, систематического характера(семейства Цветковых, Строение птиц в связи со способностью к полету, Строение костей человека)</a:t>
            </a:r>
          </a:p>
          <a:p>
            <a:r>
              <a:rPr lang="ru-RU" dirty="0"/>
              <a:t>к</a:t>
            </a:r>
            <a:r>
              <a:rPr lang="ru-RU" dirty="0" smtClean="0"/>
              <a:t>раткое объяснение учителя</a:t>
            </a:r>
          </a:p>
          <a:p>
            <a:r>
              <a:rPr lang="ru-RU" dirty="0" smtClean="0"/>
              <a:t>Распределение по группам</a:t>
            </a:r>
          </a:p>
          <a:p>
            <a:pPr marL="0" indent="0">
              <a:buNone/>
            </a:pPr>
            <a:r>
              <a:rPr lang="ru-RU" sz="2600" b="1" dirty="0" smtClean="0">
                <a:solidFill>
                  <a:srgbClr val="C00000"/>
                </a:solidFill>
              </a:rPr>
              <a:t>КАК РАСПРЕДЕЛИТЬ КЛАСС НА ГРУППЫ? </a:t>
            </a:r>
          </a:p>
          <a:p>
            <a:pPr marL="0" indent="0">
              <a:buNone/>
            </a:pPr>
            <a:r>
              <a:rPr lang="ru-RU" sz="3000" dirty="0" smtClean="0"/>
              <a:t>(по желанию уч-ся, по указанию учителя, по «территориальному» принципу, по фантам, с помощью игры – «</a:t>
            </a:r>
            <a:r>
              <a:rPr lang="ru-RU" sz="3000" dirty="0" err="1" smtClean="0"/>
              <a:t>пазлы</a:t>
            </a:r>
            <a:r>
              <a:rPr lang="ru-RU" sz="3000" dirty="0" smtClean="0"/>
              <a:t>», «собери картинку»)</a:t>
            </a:r>
          </a:p>
          <a:p>
            <a:r>
              <a:rPr lang="ru-RU" dirty="0"/>
              <a:t>в</a:t>
            </a:r>
            <a:r>
              <a:rPr lang="ru-RU" dirty="0" smtClean="0"/>
              <a:t>ыполнение работы в группах</a:t>
            </a:r>
          </a:p>
          <a:p>
            <a:r>
              <a:rPr lang="ru-RU" dirty="0"/>
              <a:t>о</a:t>
            </a:r>
            <a:r>
              <a:rPr lang="ru-RU" dirty="0" smtClean="0"/>
              <a:t>бсуждение</a:t>
            </a:r>
          </a:p>
        </p:txBody>
      </p:sp>
    </p:spTree>
    <p:extLst>
      <p:ext uri="{BB962C8B-B14F-4D97-AF65-F5344CB8AC3E}">
        <p14:creationId xmlns:p14="http://schemas.microsoft.com/office/powerpoint/2010/main" val="1873788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548680"/>
            <a:ext cx="8219256" cy="557748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u-RU" b="1" dirty="0" smtClean="0"/>
              <a:t>3. Этап урока - закрепление</a:t>
            </a:r>
          </a:p>
          <a:p>
            <a:r>
              <a:rPr lang="ru-RU" dirty="0" smtClean="0"/>
              <a:t>Закрепление в форме командно-игрового обучения (вопросы и задания к группам по 4-5 человек)</a:t>
            </a:r>
          </a:p>
          <a:p>
            <a:r>
              <a:rPr lang="ru-RU" dirty="0" smtClean="0"/>
              <a:t>Закрепление изученного материала в парах</a:t>
            </a:r>
            <a:r>
              <a:rPr lang="ru-RU" sz="2600" dirty="0" smtClean="0"/>
              <a:t>.</a:t>
            </a:r>
          </a:p>
          <a:p>
            <a:pPr marL="0" indent="0">
              <a:buNone/>
            </a:pPr>
            <a:r>
              <a:rPr lang="ru-RU" sz="2600" dirty="0" smtClean="0"/>
              <a:t> </a:t>
            </a:r>
            <a:r>
              <a:rPr lang="ru-RU" dirty="0"/>
              <a:t>Учащимся </a:t>
            </a:r>
            <a:r>
              <a:rPr lang="ru-RU" dirty="0" smtClean="0"/>
              <a:t>на этапе закрепления можно предлагать задания:</a:t>
            </a:r>
            <a:endParaRPr lang="ru-RU" dirty="0"/>
          </a:p>
          <a:p>
            <a:pPr>
              <a:buFont typeface="Arial"/>
              <a:buChar char="•"/>
            </a:pPr>
            <a:r>
              <a:rPr lang="ru-RU" dirty="0"/>
              <a:t>индивидуальная работа по поиску в тексте новых слов, терминов;</a:t>
            </a:r>
          </a:p>
          <a:p>
            <a:pPr>
              <a:buFont typeface="Arial"/>
              <a:buChar char="•"/>
            </a:pPr>
            <a:r>
              <a:rPr lang="ru-RU" dirty="0"/>
              <a:t>парная работа по чтению текста с целью понимания его содержания;</a:t>
            </a:r>
          </a:p>
          <a:p>
            <a:pPr>
              <a:buFont typeface="Arial"/>
              <a:buChar char="•"/>
            </a:pPr>
            <a:r>
              <a:rPr lang="ru-RU" dirty="0"/>
              <a:t>фронтальная работа по составлению заголовков к абзацам текста;</a:t>
            </a:r>
          </a:p>
          <a:p>
            <a:pPr>
              <a:buFont typeface="Arial"/>
              <a:buChar char="•"/>
            </a:pPr>
            <a:r>
              <a:rPr lang="ru-RU" dirty="0"/>
              <a:t>парная работа по составлению содержания одной из страниц устного журнала (один пункт плана).</a:t>
            </a:r>
            <a:endParaRPr lang="ru-RU" b="0" i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2183606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6832" y="620688"/>
            <a:ext cx="8496944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Памятка для </a:t>
            </a:r>
            <a:r>
              <a:rPr lang="ru-RU" sz="2400" b="1" dirty="0" smtClean="0">
                <a:solidFill>
                  <a:srgbClr val="FF0000"/>
                </a:solidFill>
              </a:rPr>
              <a:t>учителя для организации групповой работы учащихся</a:t>
            </a:r>
            <a:endParaRPr lang="ru-RU" sz="2400" b="1" dirty="0">
              <a:solidFill>
                <a:srgbClr val="FF0000"/>
              </a:solidFill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ru-RU" sz="2000" dirty="0"/>
              <a:t>Группу учащихся сформировать до урока с учетом психологической совместимости детей и уровня ЗУН. Группы могут быть постоянными или состав группы можно менять от урока к уроку.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000" dirty="0"/>
              <a:t>Четко обозначить цели </a:t>
            </a:r>
            <a:r>
              <a:rPr lang="ru-RU" sz="2000" dirty="0" smtClean="0"/>
              <a:t>работы в группе.</a:t>
            </a:r>
            <a:endParaRPr lang="ru-RU" sz="2000" dirty="0"/>
          </a:p>
          <a:p>
            <a:pPr marL="285750" indent="-285750">
              <a:buFont typeface="Arial" pitchFamily="34" charset="0"/>
              <a:buChar char="•"/>
            </a:pPr>
            <a:r>
              <a:rPr lang="ru-RU" sz="2000" dirty="0"/>
              <a:t>Проинструктировать учеников о том, каким должно быть взаимодействие членов группы, чтобы поставленная перед ними цель была достигнута.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000" dirty="0"/>
              <a:t>Группе дается одно задание, распределяются роли между членами группы (роли обычно распределяются самими учениками, но в некоторых случаях может дать рекомендацию учитель).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000" dirty="0"/>
              <a:t>Наблюдать за работой учеников, помогать им, когда у них возникают вопросы по существу задания или чтобы усилить взаимосвязь между членами группы.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ru-RU" sz="2000" dirty="0"/>
              <a:t>Оценить результат работы группы (содержание и организацию взаимодействия членов). Оценка ставится всей группе. В ряде случаев можно предоставить ребятам самим оценивать результаты (особенно промежуточные) своего труда.</a:t>
            </a:r>
          </a:p>
        </p:txBody>
      </p:sp>
    </p:spTree>
    <p:extLst>
      <p:ext uri="{BB962C8B-B14F-4D97-AF65-F5344CB8AC3E}">
        <p14:creationId xmlns:p14="http://schemas.microsoft.com/office/powerpoint/2010/main" val="10425914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751344"/>
            <a:ext cx="856895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/>
              <a:t>ЛИТЕРАТУРА</a:t>
            </a:r>
            <a:endParaRPr lang="ru-RU" dirty="0"/>
          </a:p>
          <a:p>
            <a:pPr lvl="0"/>
            <a:r>
              <a:rPr lang="ru-RU" dirty="0"/>
              <a:t>1</a:t>
            </a:r>
            <a:r>
              <a:rPr lang="ru-RU" dirty="0" smtClean="0"/>
              <a:t>. </a:t>
            </a:r>
            <a:r>
              <a:rPr lang="ru-RU" dirty="0"/>
              <a:t>Современные педагогические технологии основной школы в условиях ФГОС / О.Б. </a:t>
            </a:r>
            <a:r>
              <a:rPr lang="ru-RU" dirty="0" err="1"/>
              <a:t>Даутова</a:t>
            </a:r>
            <a:r>
              <a:rPr lang="ru-RU" dirty="0"/>
              <a:t>, Е.В. Иваньшина, О.А. </a:t>
            </a:r>
            <a:r>
              <a:rPr lang="ru-RU" dirty="0" err="1"/>
              <a:t>Ивашедкина</a:t>
            </a:r>
            <a:r>
              <a:rPr lang="ru-RU" dirty="0"/>
              <a:t>, Т.Б. Казачкова, О.Н. Крылова, И.В. </a:t>
            </a:r>
            <a:r>
              <a:rPr lang="ru-RU" dirty="0" err="1"/>
              <a:t>Муштавинская</a:t>
            </a:r>
            <a:r>
              <a:rPr lang="ru-RU" dirty="0"/>
              <a:t>. – Санкт-Петербург: КАРО, 2015. – 176 с. (Серия «Петербургский вектор введения ФГОС основного общего образования»). </a:t>
            </a:r>
            <a:r>
              <a:rPr lang="ru-RU" u="sng" dirty="0">
                <a:hlinkClick r:id="rId2"/>
              </a:rPr>
              <a:t>http://biblioclub.ru/index.php?page=book_view_red&amp;book_id=462676</a:t>
            </a:r>
            <a:endParaRPr lang="ru-RU" dirty="0"/>
          </a:p>
          <a:p>
            <a:r>
              <a:rPr lang="ru-RU" dirty="0" smtClean="0"/>
              <a:t>2.Дьяченко </a:t>
            </a:r>
            <a:r>
              <a:rPr lang="ru-RU" dirty="0"/>
              <a:t>В.К. Сотрудничество в обучении. М., 1991.</a:t>
            </a:r>
          </a:p>
          <a:p>
            <a:r>
              <a:rPr lang="ru-RU" dirty="0"/>
              <a:t>3</a:t>
            </a:r>
            <a:r>
              <a:rPr lang="ru-RU" dirty="0" smtClean="0"/>
              <a:t>. </a:t>
            </a:r>
            <a:r>
              <a:rPr lang="ru-RU" dirty="0"/>
              <a:t>Новые педагогические и информационные технологии в системе образования: Учебное пособие / </a:t>
            </a:r>
            <a:r>
              <a:rPr lang="ru-RU" dirty="0" err="1"/>
              <a:t>Е.С.Полат</a:t>
            </a:r>
            <a:r>
              <a:rPr lang="ru-RU" dirty="0"/>
              <a:t>, </a:t>
            </a:r>
            <a:r>
              <a:rPr lang="ru-RU" dirty="0" err="1"/>
              <a:t>М.Ю.Бухаркина</a:t>
            </a:r>
            <a:r>
              <a:rPr lang="ru-RU" dirty="0"/>
              <a:t>, </a:t>
            </a:r>
            <a:r>
              <a:rPr lang="ru-RU" dirty="0" err="1"/>
              <a:t>М.В.Моисеева</a:t>
            </a:r>
            <a:r>
              <a:rPr lang="ru-RU" dirty="0"/>
              <a:t>, </a:t>
            </a:r>
            <a:r>
              <a:rPr lang="ru-RU" dirty="0" err="1"/>
              <a:t>А.Е.Петров</a:t>
            </a:r>
            <a:r>
              <a:rPr lang="ru-RU" dirty="0"/>
              <a:t>; Под ред. </a:t>
            </a:r>
            <a:r>
              <a:rPr lang="ru-RU" dirty="0" err="1"/>
              <a:t>Е.С.Полат</a:t>
            </a:r>
            <a:r>
              <a:rPr lang="ru-RU" dirty="0"/>
              <a:t>. М., 1999.</a:t>
            </a:r>
          </a:p>
          <a:p>
            <a:r>
              <a:rPr lang="ru-RU" dirty="0"/>
              <a:t>4</a:t>
            </a:r>
            <a:r>
              <a:rPr lang="ru-RU" dirty="0" smtClean="0"/>
              <a:t>. </a:t>
            </a:r>
            <a:r>
              <a:rPr lang="ru-RU" dirty="0" err="1"/>
              <a:t>Селевко</a:t>
            </a:r>
            <a:r>
              <a:rPr lang="ru-RU" dirty="0"/>
              <a:t> Г.К. Современные образовательные технологии: Учебное пособие. М., 1998.</a:t>
            </a:r>
          </a:p>
          <a:p>
            <a:r>
              <a:rPr lang="ru-RU" dirty="0"/>
              <a:t>5</a:t>
            </a:r>
            <a:r>
              <a:rPr lang="ru-RU" dirty="0" smtClean="0"/>
              <a:t>. </a:t>
            </a:r>
            <a:r>
              <a:rPr lang="ru-RU" dirty="0"/>
              <a:t>Пасечник В.В. Организация индивидуально-групповой познавательной деятельности учащихся на уроке // Биология в школе, 1990. № 6</a:t>
            </a:r>
            <a:r>
              <a:rPr lang="ru-RU" dirty="0" smtClean="0"/>
              <a:t>.</a:t>
            </a:r>
            <a:endParaRPr lang="ru-RU" dirty="0"/>
          </a:p>
          <a:p>
            <a:r>
              <a:rPr lang="ru-RU" dirty="0" smtClean="0"/>
              <a:t>6.Манифест «</a:t>
            </a:r>
            <a:r>
              <a:rPr lang="ru-RU" smtClean="0"/>
              <a:t>Педагогика сотрудничества» </a:t>
            </a:r>
            <a:r>
              <a:rPr lang="en-US" dirty="0">
                <a:hlinkClick r:id="rId3"/>
              </a:rPr>
              <a:t>https://uznajka.com/images/pdf_files/20151216_1764.pdf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16841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496944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/>
              <a:t>Дидактический активизирующий и развивающий комплекс педагогики сотрудничества открывает новые принципиальные подходы и тенденции в решении вопросов «чему» и «как» учить сегодня детей:</a:t>
            </a:r>
            <a:r>
              <a:rPr lang="ru-RU" sz="2800" dirty="0"/>
              <a:t> </a:t>
            </a:r>
          </a:p>
          <a:p>
            <a:r>
              <a:rPr lang="ru-RU" sz="2800" dirty="0"/>
              <a:t>• содержание обучения рассматривается как средство развития личности, а не как самодовлеющая цель школы; </a:t>
            </a:r>
            <a:endParaRPr lang="ru-RU" sz="2800" dirty="0" smtClean="0"/>
          </a:p>
          <a:p>
            <a:r>
              <a:rPr lang="ru-RU" sz="2800" dirty="0" smtClean="0"/>
              <a:t>• </a:t>
            </a:r>
            <a:r>
              <a:rPr lang="ru-RU" sz="2800" dirty="0"/>
              <a:t>обучение ведется прежде всего обобщенным знаниям, умениям и навыкам и способам мышления; </a:t>
            </a:r>
            <a:endParaRPr lang="ru-RU" sz="2800" dirty="0" smtClean="0"/>
          </a:p>
          <a:p>
            <a:r>
              <a:rPr lang="ru-RU" sz="2800" dirty="0" smtClean="0"/>
              <a:t>• </a:t>
            </a:r>
            <a:r>
              <a:rPr lang="ru-RU" sz="2800" dirty="0"/>
              <a:t>происходит объединение, интеграция школьных дисциплин; </a:t>
            </a:r>
            <a:endParaRPr lang="ru-RU" sz="2800" dirty="0" smtClean="0"/>
          </a:p>
          <a:p>
            <a:r>
              <a:rPr lang="ru-RU" sz="2800" dirty="0" smtClean="0"/>
              <a:t>• </a:t>
            </a:r>
            <a:r>
              <a:rPr lang="ru-RU" sz="2800" dirty="0"/>
              <a:t>развивается вариативность и дифференциация обучения; </a:t>
            </a:r>
            <a:endParaRPr lang="ru-RU" sz="2800" dirty="0" smtClean="0"/>
          </a:p>
          <a:p>
            <a:r>
              <a:rPr lang="ru-RU" sz="2800" dirty="0" smtClean="0"/>
              <a:t>• </a:t>
            </a:r>
            <a:r>
              <a:rPr lang="ru-RU" sz="2800" dirty="0"/>
              <a:t>используется положительная стимуляция ученья. </a:t>
            </a:r>
          </a:p>
        </p:txBody>
      </p:sp>
    </p:spTree>
    <p:extLst>
      <p:ext uri="{BB962C8B-B14F-4D97-AF65-F5344CB8AC3E}">
        <p14:creationId xmlns:p14="http://schemas.microsoft.com/office/powerpoint/2010/main" val="13342540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335846"/>
            <a:ext cx="828092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2400" b="1" dirty="0"/>
              <a:t>Манифест «Педагогика сотрудничества»</a:t>
            </a:r>
            <a:r>
              <a:rPr lang="ru-RU" sz="2400" dirty="0"/>
              <a:t> (Учительская газета, </a:t>
            </a:r>
            <a:r>
              <a:rPr lang="ru-RU" sz="2400" dirty="0" smtClean="0"/>
              <a:t>18.03.86) </a:t>
            </a:r>
            <a:r>
              <a:rPr lang="en-US" sz="2400" dirty="0" smtClean="0">
                <a:hlinkClick r:id="rId2"/>
              </a:rPr>
              <a:t>https</a:t>
            </a:r>
            <a:r>
              <a:rPr lang="en-US" sz="2400" dirty="0">
                <a:hlinkClick r:id="rId2"/>
              </a:rPr>
              <a:t>://uznajka.com/images/pdf_files/20151216_1764.pdf</a:t>
            </a:r>
            <a:endParaRPr lang="ru-RU" sz="2400" dirty="0"/>
          </a:p>
          <a:p>
            <a:r>
              <a:rPr lang="ru-RU" sz="2400" u="sng" dirty="0" smtClean="0"/>
              <a:t>1. </a:t>
            </a:r>
            <a:r>
              <a:rPr lang="ru-RU" sz="2400" u="sng" dirty="0"/>
              <a:t>Отношения с учениками</a:t>
            </a:r>
            <a:r>
              <a:rPr lang="ru-RU" sz="2400" dirty="0"/>
              <a:t>. В условиях среднего всеобуча отношения учителя с учениками являются важнейшим фактором, определяющим результаты учебно-воспитательного процесса: это должны быть отношения сотрудничества, создающие у детей положительные эмоции удовлетворения и успеха в школьном учении, общении, труде. </a:t>
            </a:r>
          </a:p>
          <a:p>
            <a:r>
              <a:rPr lang="ru-RU" sz="2400" u="sng" dirty="0" smtClean="0"/>
              <a:t>2. </a:t>
            </a:r>
            <a:r>
              <a:rPr lang="ru-RU" sz="2400" u="sng" dirty="0"/>
              <a:t>Учение без принуждения</a:t>
            </a:r>
            <a:r>
              <a:rPr lang="ru-RU" sz="2400" dirty="0"/>
              <a:t>. Педагогика сотрудничества предполагает исключение авторитарных методов, принуждающих к учению, как негуманных и не дающих результатов в современной школе. Вместо них широко применяются методы положительного стимулирования, требовательность, основанная на доверии, активности, сознательности, влияние на ученика через коллектив товарищей. </a:t>
            </a:r>
          </a:p>
        </p:txBody>
      </p:sp>
    </p:spTree>
    <p:extLst>
      <p:ext uri="{BB962C8B-B14F-4D97-AF65-F5344CB8AC3E}">
        <p14:creationId xmlns:p14="http://schemas.microsoft.com/office/powerpoint/2010/main" val="15312233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332656"/>
            <a:ext cx="86409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 </a:t>
            </a:r>
            <a:r>
              <a:rPr lang="ru-RU" sz="2400" b="1" dirty="0"/>
              <a:t>Манифест «Педагогика сотрудничества»</a:t>
            </a:r>
            <a:r>
              <a:rPr lang="ru-RU" sz="2400" dirty="0"/>
              <a:t> (Учительская газета, </a:t>
            </a:r>
            <a:r>
              <a:rPr lang="ru-RU" sz="2400" dirty="0" smtClean="0"/>
              <a:t>18.03.86)</a:t>
            </a:r>
            <a:endParaRPr lang="ru-RU" sz="2400" dirty="0"/>
          </a:p>
          <a:p>
            <a:r>
              <a:rPr lang="ru-RU" sz="2400" u="sng" dirty="0" smtClean="0"/>
              <a:t>3</a:t>
            </a:r>
            <a:r>
              <a:rPr lang="ru-RU" sz="2400" u="sng" dirty="0"/>
              <a:t>. Идея трудной цели</a:t>
            </a:r>
            <a:r>
              <a:rPr lang="ru-RU" sz="2400" dirty="0"/>
              <a:t>. Сотрудничество учителей и учащихся возможно лишь при наличии и осознании общей, большой, общественно значимой, а потому трудной цели и веры в ее достижение. </a:t>
            </a:r>
          </a:p>
          <a:p>
            <a:r>
              <a:rPr lang="ru-RU" sz="2400" u="sng" dirty="0" smtClean="0"/>
              <a:t>4</a:t>
            </a:r>
            <a:r>
              <a:rPr lang="ru-RU" sz="2400" u="sng" dirty="0"/>
              <a:t>. Идея опоры.</a:t>
            </a:r>
            <a:r>
              <a:rPr lang="ru-RU" sz="2400" dirty="0"/>
              <a:t> Для того чтобы каждый, даже слабый, ученик имел возможность свободно участвовать в общей работе класса, необходимо предоставить ему достаточную ориентировочную основу - опору, подсказку, помощь. </a:t>
            </a:r>
          </a:p>
          <a:p>
            <a:r>
              <a:rPr lang="ru-RU" sz="2400" u="sng" dirty="0" smtClean="0"/>
              <a:t>5</a:t>
            </a:r>
            <a:r>
              <a:rPr lang="ru-RU" sz="2400" u="sng" dirty="0"/>
              <a:t>. Опорные сигналы Шаталова</a:t>
            </a:r>
            <a:r>
              <a:rPr lang="ru-RU" sz="2400" dirty="0"/>
              <a:t>. Систематизирующие схемно-конспективные структуры учебного материала, учитывающие особенности ассоциативной памяти учащихся и играющие роль опор, могут значительно повысить эффективность процессов усвоения знаний, умений, навыков. </a:t>
            </a:r>
          </a:p>
        </p:txBody>
      </p:sp>
    </p:spTree>
    <p:extLst>
      <p:ext uri="{BB962C8B-B14F-4D97-AF65-F5344CB8AC3E}">
        <p14:creationId xmlns:p14="http://schemas.microsoft.com/office/powerpoint/2010/main" val="37653607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5536" y="751344"/>
            <a:ext cx="828092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Манифест «Педагогика сотрудничества»</a:t>
            </a:r>
            <a:r>
              <a:rPr lang="ru-RU" sz="2400" dirty="0"/>
              <a:t> (Учительская газета, </a:t>
            </a:r>
            <a:r>
              <a:rPr lang="ru-RU" sz="2400" dirty="0" smtClean="0"/>
              <a:t>18.03.1986)</a:t>
            </a:r>
            <a:endParaRPr lang="ru-RU" sz="2400" dirty="0"/>
          </a:p>
          <a:p>
            <a:endParaRPr lang="ru-RU" sz="2400" u="sng" dirty="0" smtClean="0"/>
          </a:p>
          <a:p>
            <a:r>
              <a:rPr lang="ru-RU" sz="2400" u="sng" dirty="0" smtClean="0"/>
              <a:t>6</a:t>
            </a:r>
            <a:r>
              <a:rPr lang="ru-RU" sz="2400" u="sng" dirty="0"/>
              <a:t>. Оценка работ</a:t>
            </a:r>
            <a:r>
              <a:rPr lang="ru-RU" sz="2400" dirty="0"/>
              <a:t>. В основе оценки работ учащихся должны лежать понимание детского незнания, щадящий (гуманный) подход, бесконфликтность учебной ситуации, вера в творческие силы детей. </a:t>
            </a:r>
          </a:p>
          <a:p>
            <a:r>
              <a:rPr lang="ru-RU" sz="2400" u="sng" dirty="0" smtClean="0"/>
              <a:t>7</a:t>
            </a:r>
            <a:r>
              <a:rPr lang="ru-RU" sz="2400" u="sng" dirty="0"/>
              <a:t>. Идея свободного выбора</a:t>
            </a:r>
            <a:r>
              <a:rPr lang="ru-RU" sz="2400" dirty="0"/>
              <a:t>. Возможность свободного выбора ряда элементов (объектов, направлений, составляющих) учебной деятельности есть необходимое условие развития инициативы и творческого мышления (поведения) учащихся. </a:t>
            </a:r>
          </a:p>
          <a:p>
            <a:r>
              <a:rPr lang="ru-RU" sz="2400" u="sng" dirty="0" smtClean="0"/>
              <a:t>8</a:t>
            </a:r>
            <a:r>
              <a:rPr lang="ru-RU" sz="2400" u="sng" dirty="0"/>
              <a:t>. Идея опережения</a:t>
            </a:r>
            <a:r>
              <a:rPr lang="ru-RU" sz="2400" dirty="0"/>
              <a:t>. Для возможно более полного и глубокого усвоения знаний большое значение имеет их «вызревание» в сознании, которому способствует опережающее программу знакомство с учебным материалом.</a:t>
            </a:r>
          </a:p>
        </p:txBody>
      </p:sp>
    </p:spTree>
    <p:extLst>
      <p:ext uri="{BB962C8B-B14F-4D97-AF65-F5344CB8AC3E}">
        <p14:creationId xmlns:p14="http://schemas.microsoft.com/office/powerpoint/2010/main" val="16130529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11560" y="332656"/>
            <a:ext cx="81369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Манифест «Педагогика сотрудничества» (Учительская газета, 18.03.1986)</a:t>
            </a:r>
          </a:p>
          <a:p>
            <a:r>
              <a:rPr lang="ru-RU" sz="2400" u="sng" dirty="0" smtClean="0"/>
              <a:t>9</a:t>
            </a:r>
            <a:r>
              <a:rPr lang="ru-RU" sz="2400" u="sng" dirty="0"/>
              <a:t>. Идея крупных блоков.</a:t>
            </a:r>
            <a:r>
              <a:rPr lang="ru-RU" sz="2400" dirty="0"/>
              <a:t> Способ подачи учебной информации укрупненными дозами (блоками) дает возможность использовать резервы абстрактного мышления ребенка и приводит к улучшению результатов обучения. </a:t>
            </a:r>
          </a:p>
          <a:p>
            <a:r>
              <a:rPr lang="ru-RU" sz="2400" dirty="0" smtClean="0"/>
              <a:t>10</a:t>
            </a:r>
            <a:r>
              <a:rPr lang="ru-RU" sz="2400" u="sng" dirty="0"/>
              <a:t>. Идея соответствующей формы</a:t>
            </a:r>
            <a:r>
              <a:rPr lang="ru-RU" sz="2400" dirty="0"/>
              <a:t>. Дидактическая форма подачи учебного материала должна быть адекватна его содержанию. </a:t>
            </a:r>
          </a:p>
          <a:p>
            <a:r>
              <a:rPr lang="ru-RU" sz="2400" u="sng" dirty="0" smtClean="0"/>
              <a:t>11</a:t>
            </a:r>
            <a:r>
              <a:rPr lang="ru-RU" sz="2400" u="sng" dirty="0"/>
              <a:t>. Идея самоанализа.</a:t>
            </a:r>
            <a:r>
              <a:rPr lang="ru-RU" sz="2400" dirty="0"/>
              <a:t> Каждое школьное дело, достижение, результат работы и поведения ученика должны быть проанализированы коллективом и самим учащимся с целью формирования правильных оценок, самооценок и взглядов личности. </a:t>
            </a:r>
          </a:p>
        </p:txBody>
      </p:sp>
    </p:spTree>
    <p:extLst>
      <p:ext uri="{BB962C8B-B14F-4D97-AF65-F5344CB8AC3E}">
        <p14:creationId xmlns:p14="http://schemas.microsoft.com/office/powerpoint/2010/main" val="11586810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260648"/>
            <a:ext cx="8712968" cy="6370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Манифест «Педагогика сотрудничества»</a:t>
            </a:r>
            <a:r>
              <a:rPr lang="ru-RU" sz="2400" dirty="0"/>
              <a:t> (Учительская газета, 18.03.1986) </a:t>
            </a:r>
          </a:p>
          <a:p>
            <a:r>
              <a:rPr lang="ru-RU" sz="2400" u="sng" dirty="0"/>
              <a:t>12. Интеллектуальный фон класса.</a:t>
            </a:r>
            <a:r>
              <a:rPr lang="ru-RU" sz="2400" dirty="0"/>
              <a:t> Сила и эффективность учебно-воспитательного воздействия на учеников определяются во многом качествами учебного коллектива: его идейно-нравственным уровнем, интеллектуальным фоном, развитостью коллективистских отношений. </a:t>
            </a:r>
          </a:p>
          <a:p>
            <a:r>
              <a:rPr lang="ru-RU" sz="2400" u="sng" dirty="0"/>
              <a:t>13. Коллективное творческое воспитание.</a:t>
            </a:r>
            <a:r>
              <a:rPr lang="ru-RU" sz="2400" dirty="0"/>
              <a:t> Эффективнейшим средством осуществления принципов коллективного воспитания в современных условиях является включение детей в коллективную творческую деятельность по улучшению и совершенствованию окружающей их жизненной обстановки, обучение их коллективному общественному творчеству. </a:t>
            </a:r>
          </a:p>
          <a:p>
            <a:r>
              <a:rPr lang="ru-RU" sz="2400" u="sng" dirty="0"/>
              <a:t>14. Творческий производительный труд.</a:t>
            </a:r>
            <a:r>
              <a:rPr lang="ru-RU" sz="2400" dirty="0"/>
              <a:t> Производительный труд ребят должен быть обязательно творческим, т. е. направленным на улучшение, обновление, совершенствование окружающего мира. </a:t>
            </a:r>
          </a:p>
        </p:txBody>
      </p:sp>
    </p:spTree>
    <p:extLst>
      <p:ext uri="{BB962C8B-B14F-4D97-AF65-F5344CB8AC3E}">
        <p14:creationId xmlns:p14="http://schemas.microsoft.com/office/powerpoint/2010/main" val="30250108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7504" y="548680"/>
            <a:ext cx="8928992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/>
              <a:t>Манифест «Педагогика сотрудничества» (Учительская Газета, 18.03.1986)</a:t>
            </a:r>
          </a:p>
          <a:p>
            <a:r>
              <a:rPr lang="ru-RU" sz="2000" u="sng" dirty="0" smtClean="0"/>
              <a:t>15</a:t>
            </a:r>
            <a:r>
              <a:rPr lang="ru-RU" sz="2000" u="sng" dirty="0"/>
              <a:t>. Творческое самоуправление.</a:t>
            </a:r>
            <a:r>
              <a:rPr lang="ru-RU" sz="2000" dirty="0"/>
              <a:t> Воспитание коллективов и коллективистов подразумевает участие ребят во всех делах и общественной жизни класса, школы вместе со взрослыми, на творческих началах </a:t>
            </a:r>
            <a:r>
              <a:rPr lang="ru-RU" sz="2000" dirty="0" err="1"/>
              <a:t>соуправления</a:t>
            </a:r>
            <a:r>
              <a:rPr lang="ru-RU" sz="2000" dirty="0"/>
              <a:t>. </a:t>
            </a:r>
          </a:p>
          <a:p>
            <a:r>
              <a:rPr lang="ru-RU" sz="2000" u="sng" dirty="0" smtClean="0"/>
              <a:t>16</a:t>
            </a:r>
            <a:r>
              <a:rPr lang="ru-RU" sz="2000" u="sng" dirty="0"/>
              <a:t>. Сотрудничество с родителями</a:t>
            </a:r>
            <a:r>
              <a:rPr lang="ru-RU" sz="2000" dirty="0"/>
              <a:t>. Дружелюбные, товарищеские, </a:t>
            </a:r>
            <a:r>
              <a:rPr lang="ru-RU" sz="2000" dirty="0" err="1"/>
              <a:t>взаимоуважительные</a:t>
            </a:r>
            <a:r>
              <a:rPr lang="ru-RU" sz="2000" dirty="0"/>
              <a:t> и доверительные отношения учителей с детьми в школе должны быть перенесены и в сферу семейных отношений. Необходимо сделать семью союзником в воспитании и обучении детей. </a:t>
            </a:r>
          </a:p>
          <a:p>
            <a:r>
              <a:rPr lang="ru-RU" sz="2000" u="sng" dirty="0" smtClean="0"/>
              <a:t>17</a:t>
            </a:r>
            <a:r>
              <a:rPr lang="ru-RU" sz="2000" u="sng" dirty="0"/>
              <a:t>. Личностный подход</a:t>
            </a:r>
            <a:r>
              <a:rPr lang="ru-RU" sz="2000" dirty="0"/>
              <a:t>. Основным принципом отношений учителя с учеником должен являться личностный подход, основанный на гуманистических идеях деятельной любви к детям, веры в их творческие силы, духовной близости воспитателя и воспитуемых. </a:t>
            </a:r>
          </a:p>
          <a:p>
            <a:r>
              <a:rPr lang="ru-RU" sz="2000" u="sng" dirty="0" smtClean="0"/>
              <a:t>18</a:t>
            </a:r>
            <a:r>
              <a:rPr lang="ru-RU" sz="2000" u="sng" dirty="0"/>
              <a:t>. Сотрудничество учителей</a:t>
            </a:r>
            <a:r>
              <a:rPr lang="ru-RU" sz="2000" dirty="0"/>
              <a:t>. Осуществление идей педагогики сотрудничества в детском коллективе предполагает наличие адекватных отношений творческого сотрудничества на уровне педагогического коллектива школы. </a:t>
            </a:r>
          </a:p>
        </p:txBody>
      </p:sp>
    </p:spTree>
    <p:extLst>
      <p:ext uri="{BB962C8B-B14F-4D97-AF65-F5344CB8AC3E}">
        <p14:creationId xmlns:p14="http://schemas.microsoft.com/office/powerpoint/2010/main" val="14004562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</TotalTime>
  <Words>1969</Words>
  <Application>Microsoft Office PowerPoint</Application>
  <PresentationFormat>Экран (4:3)</PresentationFormat>
  <Paragraphs>132</Paragraphs>
  <Slides>25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8" baseType="lpstr">
      <vt:lpstr>Arial</vt:lpstr>
      <vt:lpstr>Calibri</vt:lpstr>
      <vt:lpstr>Тема Office</vt:lpstr>
      <vt:lpstr>Технология «Обучение в сотрудничестве» и возможности ее применения при обучении биологии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История возникновения</vt:lpstr>
      <vt:lpstr>Сущность технологии «Обучение в сотрудничестве»</vt:lpstr>
      <vt:lpstr>Особенности технологии «Обучение в сотрудничестве»</vt:lpstr>
      <vt:lpstr>Приемы поддержания взаимозависимости участников группы</vt:lpstr>
      <vt:lpstr>Презентация PowerPoint</vt:lpstr>
      <vt:lpstr>Приемы поддержания взаимозависимости участников группы</vt:lpstr>
      <vt:lpstr>Варианты технологии «Обучение в сотрудничестве»</vt:lpstr>
      <vt:lpstr>Презентация PowerPoint</vt:lpstr>
      <vt:lpstr>Презентация PowerPoint</vt:lpstr>
      <vt:lpstr>Презентация PowerPoint</vt:lpstr>
      <vt:lpstr>Презентация PowerPoint</vt:lpstr>
      <vt:lpstr>Применение технологии «Обучение в сотрудничестве» на разных этапах урока биологии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Технология «Обучение в сотрудничестве» и возможности ее применения при обучении биологии</dc:title>
  <dc:creator>Windows User</dc:creator>
  <cp:lastModifiedBy>Наталья</cp:lastModifiedBy>
  <cp:revision>25</cp:revision>
  <dcterms:created xsi:type="dcterms:W3CDTF">2017-03-15T20:28:21Z</dcterms:created>
  <dcterms:modified xsi:type="dcterms:W3CDTF">2022-10-19T16:20:29Z</dcterms:modified>
</cp:coreProperties>
</file>