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82" r:id="rId4"/>
    <p:sldId id="276" r:id="rId5"/>
    <p:sldId id="277" r:id="rId6"/>
    <p:sldId id="278" r:id="rId7"/>
    <p:sldId id="279" r:id="rId8"/>
    <p:sldId id="280" r:id="rId9"/>
    <p:sldId id="281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4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3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7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0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5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4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1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7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1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3">
                <a:lumMod val="60000"/>
                <a:lumOff val="40000"/>
              </a:schemeClr>
            </a:gs>
            <a:gs pos="100000">
              <a:schemeClr val="bg2">
                <a:shade val="20000"/>
                <a:satMod val="255000"/>
                <a:alpha val="54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CAE77-EDE2-495E-99AE-D03A7586263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2662-E1F4-44B4-8195-A9325FC41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8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uznajka.com/images/pdf_files/20151216_1764.pdf" TargetMode="External"/><Relationship Id="rId2" Type="http://schemas.openxmlformats.org/officeDocument/2006/relationships/hyperlink" Target="http://biblioclub.ru/index.php?page=book_view_red&amp;book_id=46267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znajka.com/images/pdf_files/20151216_1764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«Обучение в сотрудничестве» и возможности ее применения при обучении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0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Идея обучения в группе появилась в 20-е гг. ХХ века – при проектном обучении</a:t>
            </a:r>
          </a:p>
          <a:p>
            <a:pPr algn="just"/>
            <a:r>
              <a:rPr lang="ru-RU" sz="2400" dirty="0" smtClean="0"/>
              <a:t>Детальная разработка технологии совместного обучения происходила в 1970-е гг.</a:t>
            </a:r>
          </a:p>
          <a:p>
            <a:pPr algn="just"/>
            <a:r>
              <a:rPr lang="ru-RU" sz="2400" dirty="0" smtClean="0"/>
              <a:t>Существует 2 подхода к пониманию сущности «Обучения в сотрудничестве».</a:t>
            </a:r>
          </a:p>
          <a:p>
            <a:pPr marL="514350" indent="-514350" algn="just">
              <a:buAutoNum type="arabicPeriod"/>
            </a:pPr>
            <a:r>
              <a:rPr lang="ru-RU" sz="2400" dirty="0"/>
              <a:t>О</a:t>
            </a:r>
            <a:r>
              <a:rPr lang="ru-RU" sz="2400" dirty="0" smtClean="0"/>
              <a:t>бучение ассоциируется с «Методом проектов»</a:t>
            </a:r>
          </a:p>
          <a:p>
            <a:pPr marL="514350" indent="-514350" algn="just">
              <a:buAutoNum type="arabicPeriod"/>
            </a:pPr>
            <a:r>
              <a:rPr lang="ru-RU" sz="2400" dirty="0"/>
              <a:t>О</a:t>
            </a:r>
            <a:r>
              <a:rPr lang="ru-RU" sz="2400" dirty="0" smtClean="0"/>
              <a:t>бучение нацелено на получение новых знаний, формирование новых навыков, предусмотренных программой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06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Сущность технологии «Обучение в сотрудничестве»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sz="2800" dirty="0" smtClean="0"/>
              <a:t>Обучение в сотрудничестве» - технология обучения, подразумевающая применение совокупности приемов, объединенных общей логикой познавательной и организационной совместной деятельности учащихся, которая направлена на получение, обобщение и закрепление знаний и умений</a:t>
            </a:r>
          </a:p>
          <a:p>
            <a:pPr marL="0" indent="0" algn="just">
              <a:buNone/>
            </a:pPr>
            <a:r>
              <a:rPr lang="ru-RU" sz="2800" dirty="0"/>
              <a:t>Как технология личностно-ориентированного обучения это технология </a:t>
            </a:r>
            <a:r>
              <a:rPr lang="ru-RU" sz="2800" dirty="0" smtClean="0"/>
              <a:t>направлена на достижение личностный целей обучения</a:t>
            </a:r>
            <a:r>
              <a:rPr lang="ru-RU" sz="2800" dirty="0"/>
              <a:t>, так как она мотивирует на действие, создает желание учиться, дает умение работать в команде и быть лично ответственным за </a:t>
            </a:r>
            <a:r>
              <a:rPr lang="ru-RU" sz="2800" dirty="0" smtClean="0"/>
              <a:t>выполнение определенного задания, </a:t>
            </a:r>
            <a:r>
              <a:rPr lang="ru-RU" sz="2800" dirty="0"/>
              <a:t>потому что от этого зависит работа всей группы.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3300" dirty="0" smtClean="0">
                <a:solidFill>
                  <a:srgbClr val="C00000"/>
                </a:solidFill>
              </a:rPr>
              <a:t>Главная идея: учиться вместе, а не просто что-то выполнять вместе!</a:t>
            </a:r>
            <a:endParaRPr lang="ru-RU" sz="3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67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Особенности технологии «Обучение в сотрудничестве»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Взаимосвязь участников группы</a:t>
            </a:r>
          </a:p>
          <a:p>
            <a:r>
              <a:rPr lang="ru-RU" sz="2800" dirty="0" smtClean="0"/>
              <a:t>Личная ответственность каждого члена группы за собственные успехи и успехи товарищей</a:t>
            </a:r>
          </a:p>
          <a:p>
            <a:r>
              <a:rPr lang="ru-RU" sz="2800" dirty="0" smtClean="0"/>
              <a:t>Социализация деятельности учащихся в группе – формирование коммуникативных умений</a:t>
            </a:r>
          </a:p>
          <a:p>
            <a:r>
              <a:rPr lang="ru-RU" sz="2800" dirty="0" smtClean="0"/>
              <a:t>Общая оценка работы группы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4365104"/>
            <a:ext cx="792088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602128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Стимуляция совместной деятельности учащихся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Приемы поддержания взаимозависимости участников группы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Зависимость учащихся от единой цели, задачи, которые они могут достичь </a:t>
            </a:r>
            <a:r>
              <a:rPr lang="ru-RU" sz="2800" b="1" dirty="0" smtClean="0">
                <a:solidFill>
                  <a:srgbClr val="C00000"/>
                </a:solidFill>
              </a:rPr>
              <a:t>только</a:t>
            </a:r>
            <a:r>
              <a:rPr lang="ru-RU" sz="2800" dirty="0" smtClean="0"/>
              <a:t> совместными усилиями</a:t>
            </a:r>
          </a:p>
          <a:p>
            <a:r>
              <a:rPr lang="ru-RU" sz="2800" dirty="0"/>
              <a:t>е</a:t>
            </a:r>
            <a:r>
              <a:rPr lang="ru-RU" sz="2800" dirty="0" smtClean="0"/>
              <a:t>диный результат от всей группы (модель, решение проблемной задачи, рисунок, схема)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одпись каждого члена группы под сдаваемой работой (напр., «проверено»)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читель может взять для оценки рабочие листы, записи любого участника для оценки</a:t>
            </a:r>
          </a:p>
          <a:p>
            <a:r>
              <a:rPr lang="ru-RU" sz="2800" dirty="0" smtClean="0"/>
              <a:t> заполнение обобщающей таблицы результатов деятельности всех членов группы (баллы, оценки, значки)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20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85037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1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Приемы поддержания взаимозависимости участников группы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460" y="1081419"/>
            <a:ext cx="8712968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2. Зависимость от источников информации (каждый владеет частью информации, необходимой для решения общей задачи)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3. Зависимость от единого для всей группы поощрения (все учащиеся поощряются одинаково, либо не поощряются никак)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б</a:t>
            </a:r>
            <a:r>
              <a:rPr lang="ru-RU" sz="2800" dirty="0" smtClean="0"/>
              <a:t>алльная оценка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п</a:t>
            </a:r>
            <a:r>
              <a:rPr lang="ru-RU" sz="2800" dirty="0" smtClean="0"/>
              <a:t>охвала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п</a:t>
            </a:r>
            <a:r>
              <a:rPr lang="ru-RU" sz="2800" dirty="0" smtClean="0"/>
              <a:t>редоставление свободного времени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п</a:t>
            </a:r>
            <a:r>
              <a:rPr lang="ru-RU" sz="2800" dirty="0" smtClean="0"/>
              <a:t>рисвоение званий, атрибутики и др.</a:t>
            </a:r>
          </a:p>
          <a:p>
            <a:pPr>
              <a:spcBef>
                <a:spcPts val="0"/>
              </a:spcBef>
            </a:pP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25956" y="5373216"/>
            <a:ext cx="648072" cy="984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203" y="602128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Индивидуальная ответственность за общий результат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Варианты технологии «Обучение в сотрудничестве»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64137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rgbClr val="FF0000"/>
                </a:solidFill>
              </a:rPr>
              <a:t>Обучение в команде (</a:t>
            </a:r>
            <a:r>
              <a:rPr lang="en-US" sz="2400" b="1" i="1" dirty="0" smtClean="0">
                <a:solidFill>
                  <a:srgbClr val="FF0000"/>
                </a:solidFill>
              </a:rPr>
              <a:t>STL</a:t>
            </a:r>
            <a:r>
              <a:rPr lang="ru-RU" sz="2400" b="1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2400" dirty="0"/>
              <a:t>б</a:t>
            </a:r>
            <a:r>
              <a:rPr lang="ru-RU" sz="2400" dirty="0" smtClean="0"/>
              <a:t>ольшое внимание уделяется групповым целям и успеху всей группы, которые могут быть достигнуты в рез-те самостоятельной работы каждого члена группы при постоянном взаимодействии с другими учащимися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аграда, оценка, отметка, похвала </a:t>
            </a:r>
            <a:r>
              <a:rPr lang="ru-RU" sz="2400" b="1" dirty="0" smtClean="0">
                <a:solidFill>
                  <a:srgbClr val="C00000"/>
                </a:solidFill>
              </a:rPr>
              <a:t>одна </a:t>
            </a:r>
            <a:r>
              <a:rPr lang="ru-RU" sz="2400" dirty="0" smtClean="0"/>
              <a:t>для всех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руппы не соревнуются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ндивидуальная ответственность (результаты работы каждого могут быть проверены и оценены)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авные возможности каждого ученика в достижении успеха (ученик приносит команда очки, которые он зарабатывает путем улучшения своих собственных предыдущих результатов)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550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1.1. </a:t>
            </a:r>
            <a:r>
              <a:rPr lang="ru-RU" sz="2800" b="1" i="1" dirty="0" smtClean="0"/>
              <a:t>Обучение в сотрудничестве в малых группах</a:t>
            </a:r>
          </a:p>
          <a:p>
            <a:r>
              <a:rPr lang="ru-RU" sz="2800" b="1" i="1" dirty="0" smtClean="0"/>
              <a:t>3-4 человека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читель обзорно объясняет новый материал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олученные сведения нужно проработать, углубить и закрепить ученикам</a:t>
            </a:r>
          </a:p>
          <a:p>
            <a:r>
              <a:rPr lang="ru-RU" sz="2800" dirty="0"/>
              <a:t>з</a:t>
            </a:r>
            <a:r>
              <a:rPr lang="ru-RU" sz="2800" dirty="0" smtClean="0"/>
              <a:t>адание делится на части и обсуждается «по вертушке» (каждое последующее базируется на результатах выполнения предыдущего)</a:t>
            </a:r>
          </a:p>
          <a:p>
            <a:r>
              <a:rPr lang="ru-RU" sz="2800" dirty="0"/>
              <a:t>з</a:t>
            </a:r>
            <a:r>
              <a:rPr lang="ru-RU" sz="2800" dirty="0" smtClean="0"/>
              <a:t>адания выполняются вслух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 конце работы обсуждение и индивидуальное тестирование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1.2. </a:t>
            </a:r>
            <a:r>
              <a:rPr lang="ru-RU" b="1" i="1" dirty="0" smtClean="0"/>
              <a:t>Командно-игровая деятельность</a:t>
            </a:r>
          </a:p>
          <a:p>
            <a:r>
              <a:rPr lang="ru-RU" dirty="0"/>
              <a:t>в</a:t>
            </a:r>
            <a:r>
              <a:rPr lang="ru-RU" dirty="0" smtClean="0"/>
              <a:t>ключается элемент соревнования между группами</a:t>
            </a:r>
          </a:p>
          <a:p>
            <a:r>
              <a:rPr lang="ru-RU" dirty="0"/>
              <a:t>к</a:t>
            </a:r>
            <a:r>
              <a:rPr lang="ru-RU" dirty="0" smtClean="0"/>
              <a:t>оманды (6 человек) – турнирные столы (задания викторины, </a:t>
            </a:r>
            <a:r>
              <a:rPr lang="ru-RU" dirty="0" err="1" smtClean="0"/>
              <a:t>брейн</a:t>
            </a:r>
            <a:r>
              <a:rPr lang="ru-RU" dirty="0" smtClean="0"/>
              <a:t>-ринги, решение проблемных ситуаций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1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 Вариант «Пила»</a:t>
            </a:r>
          </a:p>
          <a:p>
            <a:r>
              <a:rPr lang="ru-RU" dirty="0" smtClean="0"/>
              <a:t>5-6 человек в группе</a:t>
            </a:r>
          </a:p>
          <a:p>
            <a:r>
              <a:rPr lang="ru-RU" dirty="0"/>
              <a:t>н</a:t>
            </a:r>
            <a:r>
              <a:rPr lang="ru-RU" dirty="0" smtClean="0"/>
              <a:t>овый материал изучается без предварительного объяснения</a:t>
            </a:r>
          </a:p>
          <a:p>
            <a:r>
              <a:rPr lang="ru-RU" dirty="0" smtClean="0"/>
              <a:t>материал разбит на фрагменты – смысловые блоки (как зубцы пилы)</a:t>
            </a:r>
          </a:p>
          <a:p>
            <a:r>
              <a:rPr lang="ru-RU" dirty="0"/>
              <a:t>и</a:t>
            </a:r>
            <a:r>
              <a:rPr lang="ru-RU" dirty="0" smtClean="0"/>
              <a:t>зучение фрагмента материала учащимися</a:t>
            </a:r>
          </a:p>
          <a:p>
            <a:r>
              <a:rPr lang="ru-RU" dirty="0" smtClean="0"/>
              <a:t>«встреча экспертов», изучающих один и тот же вопрос из разных групп</a:t>
            </a:r>
          </a:p>
          <a:p>
            <a:r>
              <a:rPr lang="ru-RU" dirty="0"/>
              <a:t>в</a:t>
            </a:r>
            <a:r>
              <a:rPr lang="ru-RU" dirty="0" smtClean="0"/>
              <a:t>озвращение экспертов в группы (группы в первоначальном составе) и обсуждение задания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может спросить </a:t>
            </a:r>
            <a:r>
              <a:rPr lang="ru-RU" dirty="0" smtClean="0">
                <a:solidFill>
                  <a:srgbClr val="C00000"/>
                </a:solidFill>
              </a:rPr>
              <a:t>любого</a:t>
            </a:r>
            <a:r>
              <a:rPr lang="ru-RU" dirty="0" smtClean="0"/>
              <a:t> ученика по </a:t>
            </a:r>
            <a:r>
              <a:rPr lang="ru-RU" dirty="0" smtClean="0">
                <a:solidFill>
                  <a:srgbClr val="C00000"/>
                </a:solidFill>
              </a:rPr>
              <a:t>любому</a:t>
            </a:r>
            <a:r>
              <a:rPr lang="ru-RU" dirty="0" smtClean="0"/>
              <a:t>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8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Концепция педагогики сотрудничества</a:t>
            </a:r>
            <a:r>
              <a:rPr lang="ru-RU" sz="2800" dirty="0"/>
              <a:t> </a:t>
            </a:r>
          </a:p>
          <a:p>
            <a:r>
              <a:rPr lang="ru-RU" sz="2800" b="1" dirty="0"/>
              <a:t>Педагогика сотрудничества</a:t>
            </a:r>
            <a:r>
              <a:rPr lang="ru-RU" sz="2800" dirty="0"/>
              <a:t> - это совместная развивающая деятельность взрослых и детей, скрепленная взаимопониманием, проникновением в духовный мир друг друга, совместным анализом хода и результатов этой деятельности. </a:t>
            </a:r>
          </a:p>
          <a:p>
            <a:r>
              <a:rPr lang="ru-RU" sz="2800" b="1" dirty="0"/>
              <a:t>Концепция технологии</a:t>
            </a:r>
            <a:r>
              <a:rPr lang="ru-RU" sz="2800" dirty="0"/>
              <a:t>, называемой «педагогика сотрудничества», в первоначальном варианте была опубликована в виде манифестов – групп тезисов-идей в «Учительской газете». </a:t>
            </a:r>
          </a:p>
        </p:txBody>
      </p:sp>
    </p:spTree>
    <p:extLst>
      <p:ext uri="{BB962C8B-B14F-4D97-AF65-F5344CB8AC3E}">
        <p14:creationId xmlns:p14="http://schemas.microsoft.com/office/powerpoint/2010/main" val="314696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3. «Учимся вместе»</a:t>
            </a:r>
          </a:p>
          <a:p>
            <a:r>
              <a:rPr lang="ru-RU" dirty="0" smtClean="0"/>
              <a:t>3-5 человек (по уровню </a:t>
            </a:r>
            <a:r>
              <a:rPr lang="ru-RU" dirty="0" err="1" smtClean="0"/>
              <a:t>обученности</a:t>
            </a:r>
            <a:r>
              <a:rPr lang="ru-RU" dirty="0" smtClean="0"/>
              <a:t>)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предварительно сообщает ключевые моменты темы</a:t>
            </a:r>
          </a:p>
          <a:p>
            <a:r>
              <a:rPr lang="ru-RU" dirty="0"/>
              <a:t>о</a:t>
            </a:r>
            <a:r>
              <a:rPr lang="ru-RU" dirty="0" smtClean="0"/>
              <a:t>дно задание для группы, являющееся </a:t>
            </a:r>
            <a:r>
              <a:rPr lang="ru-RU" dirty="0" err="1" smtClean="0"/>
              <a:t>подзаданием</a:t>
            </a:r>
            <a:r>
              <a:rPr lang="ru-RU" dirty="0" smtClean="0"/>
              <a:t> темы, над которым работает весь класс</a:t>
            </a:r>
          </a:p>
          <a:p>
            <a:r>
              <a:rPr lang="ru-RU" dirty="0"/>
              <a:t>в</a:t>
            </a:r>
            <a:r>
              <a:rPr lang="ru-RU" dirty="0" smtClean="0"/>
              <a:t>ыполнение вопросов и заданий учащимися в группах, обращается внимание на отслеживание правильности выполнения заданий партнерами в группе (</a:t>
            </a:r>
            <a:r>
              <a:rPr lang="ru-RU" dirty="0" err="1" smtClean="0"/>
              <a:t>взиамиконтроль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обсуждение материала классом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Применение технологии «Обучение в сотрудничестве» на разных этапах урока биологии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000" b="1" dirty="0" smtClean="0"/>
              <a:t>Этап урока - контроль знаний</a:t>
            </a:r>
          </a:p>
          <a:p>
            <a:r>
              <a:rPr lang="ru-RU" sz="3000" dirty="0"/>
              <a:t>с</a:t>
            </a:r>
            <a:r>
              <a:rPr lang="ru-RU" sz="3000" dirty="0" smtClean="0"/>
              <a:t>обираются группы по 3-4 человека</a:t>
            </a:r>
          </a:p>
          <a:p>
            <a:r>
              <a:rPr lang="ru-RU" sz="3000" dirty="0" smtClean="0"/>
              <a:t>«</a:t>
            </a:r>
            <a:r>
              <a:rPr lang="ru-RU" sz="3000" dirty="0"/>
              <a:t>в</a:t>
            </a:r>
            <a:r>
              <a:rPr lang="ru-RU" sz="3000" dirty="0" smtClean="0"/>
              <a:t>опрос к учителю»</a:t>
            </a:r>
          </a:p>
          <a:p>
            <a:r>
              <a:rPr lang="ru-RU" sz="3000" dirty="0" smtClean="0"/>
              <a:t>проверка правильности выполнения домашнего задания (вопросы, проблемные ситуации, наблюдения и др.)</a:t>
            </a:r>
          </a:p>
          <a:p>
            <a:r>
              <a:rPr lang="ru-RU" sz="3000" dirty="0" smtClean="0"/>
              <a:t>устное (письменное) решение контрольного задания в группе (вопросы для групп могут отличаться), общее обсуждение, затем могут спросить каждого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14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Этап урока - изучение нового материала</a:t>
            </a:r>
          </a:p>
          <a:p>
            <a:r>
              <a:rPr lang="ru-RU" dirty="0"/>
              <a:t>к</a:t>
            </a:r>
            <a:r>
              <a:rPr lang="ru-RU" dirty="0" smtClean="0"/>
              <a:t>ак правило, содержание морфолого-анатомического, систематического характера(семейства Цветковых, Строение птиц в связи со способностью к полету, Строение костей человека)</a:t>
            </a:r>
          </a:p>
          <a:p>
            <a:r>
              <a:rPr lang="ru-RU" dirty="0"/>
              <a:t>к</a:t>
            </a:r>
            <a:r>
              <a:rPr lang="ru-RU" dirty="0" smtClean="0"/>
              <a:t>раткое объяснение учителя</a:t>
            </a:r>
          </a:p>
          <a:p>
            <a:r>
              <a:rPr lang="ru-RU" dirty="0" smtClean="0"/>
              <a:t>Распределение по группам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КАК РАСПРЕДЕЛИТЬ КЛАСС НА ГРУППЫ? </a:t>
            </a:r>
          </a:p>
          <a:p>
            <a:pPr marL="0" indent="0">
              <a:buNone/>
            </a:pPr>
            <a:r>
              <a:rPr lang="ru-RU" sz="3000" dirty="0" smtClean="0"/>
              <a:t>(по желанию уч-ся, по указанию учителя, по «территориальному» принципу, по фантам, с помощью игры – «</a:t>
            </a:r>
            <a:r>
              <a:rPr lang="ru-RU" sz="3000" dirty="0" err="1" smtClean="0"/>
              <a:t>пазлы</a:t>
            </a:r>
            <a:r>
              <a:rPr lang="ru-RU" sz="3000" dirty="0" smtClean="0"/>
              <a:t>», «собери картинку»)</a:t>
            </a:r>
          </a:p>
          <a:p>
            <a:r>
              <a:rPr lang="ru-RU" dirty="0"/>
              <a:t>в</a:t>
            </a:r>
            <a:r>
              <a:rPr lang="ru-RU" dirty="0" smtClean="0"/>
              <a:t>ыполнение работы в группах</a:t>
            </a:r>
          </a:p>
          <a:p>
            <a:r>
              <a:rPr lang="ru-RU" dirty="0"/>
              <a:t>о</a:t>
            </a:r>
            <a:r>
              <a:rPr lang="ru-RU" dirty="0" smtClean="0"/>
              <a:t>бсуждение</a:t>
            </a:r>
          </a:p>
        </p:txBody>
      </p:sp>
    </p:spTree>
    <p:extLst>
      <p:ext uri="{BB962C8B-B14F-4D97-AF65-F5344CB8AC3E}">
        <p14:creationId xmlns:p14="http://schemas.microsoft.com/office/powerpoint/2010/main" val="18737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 Этап урока - закрепление</a:t>
            </a:r>
          </a:p>
          <a:p>
            <a:r>
              <a:rPr lang="ru-RU" dirty="0" smtClean="0"/>
              <a:t>Закрепление в форме командно-игрового обучения (вопросы и задания к группам по 4-5 человек)</a:t>
            </a:r>
          </a:p>
          <a:p>
            <a:r>
              <a:rPr lang="ru-RU" dirty="0" smtClean="0"/>
              <a:t>Закрепление изученного материала в парах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dirty="0"/>
              <a:t>Учащимся </a:t>
            </a:r>
            <a:r>
              <a:rPr lang="ru-RU" dirty="0" smtClean="0"/>
              <a:t>на этапе закрепления можно предлагать задания: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dirty="0"/>
              <a:t>индивидуальная работа по поиску в тексте новых слов, терминов;</a:t>
            </a:r>
          </a:p>
          <a:p>
            <a:pPr>
              <a:buFont typeface="Arial"/>
              <a:buChar char="•"/>
            </a:pPr>
            <a:r>
              <a:rPr lang="ru-RU" dirty="0"/>
              <a:t>парная работа по чтению текста с целью понимания его содержания;</a:t>
            </a:r>
          </a:p>
          <a:p>
            <a:pPr>
              <a:buFont typeface="Arial"/>
              <a:buChar char="•"/>
            </a:pPr>
            <a:r>
              <a:rPr lang="ru-RU" dirty="0"/>
              <a:t>фронтальная работа по составлению заголовков к абзацам текста;</a:t>
            </a:r>
          </a:p>
          <a:p>
            <a:pPr>
              <a:buFont typeface="Arial"/>
              <a:buChar char="•"/>
            </a:pPr>
            <a:r>
              <a:rPr lang="ru-RU" dirty="0"/>
              <a:t>парная работа по составлению содержания одной из страниц устного журнала (один пункт плана).</a:t>
            </a:r>
            <a:endParaRPr lang="ru-RU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83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832" y="620688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Памятка для </a:t>
            </a:r>
            <a:r>
              <a:rPr lang="ru-RU" sz="2400" b="1" dirty="0" smtClean="0">
                <a:solidFill>
                  <a:srgbClr val="FF0000"/>
                </a:solidFill>
              </a:rPr>
              <a:t>учителя для организации групповой работы учащихся</a:t>
            </a:r>
            <a:endParaRPr lang="ru-RU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Группу учащихся сформировать до урока с учетом психологической совместимости детей и уровня ЗУН. Группы могут быть постоянными или состав группы можно менять от урока к уроку.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Четко обозначить цели </a:t>
            </a:r>
            <a:r>
              <a:rPr lang="ru-RU" sz="2000" dirty="0" smtClean="0"/>
              <a:t>работы в группе.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Проинструктировать учеников о том, каким должно быть взаимодействие членов группы, чтобы поставленная перед ними цель была достигнута.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Группе дается одно задание, распределяются роли между членами группы (роли обычно распределяются самими учениками, но в некоторых случаях может дать рекомендацию учитель).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Наблюдать за работой учеников, помогать им, когда у них возникают вопросы по существу задания или чтобы усилить взаимосвязь между членами группы.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Оценить результат работы группы (содержание и организацию взаимодействия членов). Оценка ставится всей группе. В ряде случаев можно предоставить ребятам самим оценивать результаты (особенно промежуточные) своего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1042591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ЛИТЕРАТУРА</a:t>
            </a:r>
            <a:endParaRPr lang="ru-RU" dirty="0"/>
          </a:p>
          <a:p>
            <a:pPr lvl="0"/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/>
              <a:t>Современные педагогические технологии основной школы в условиях ФГОС / О.Б. </a:t>
            </a:r>
            <a:r>
              <a:rPr lang="ru-RU" dirty="0" err="1"/>
              <a:t>Даутова</a:t>
            </a:r>
            <a:r>
              <a:rPr lang="ru-RU" dirty="0"/>
              <a:t>, Е.В. Иваньшина, О.А. </a:t>
            </a:r>
            <a:r>
              <a:rPr lang="ru-RU" dirty="0" err="1"/>
              <a:t>Ивашедкина</a:t>
            </a:r>
            <a:r>
              <a:rPr lang="ru-RU" dirty="0"/>
              <a:t>, Т.Б. Казачкова, О.Н. Крылова, И.В. </a:t>
            </a:r>
            <a:r>
              <a:rPr lang="ru-RU" dirty="0" err="1"/>
              <a:t>Муштавинская</a:t>
            </a:r>
            <a:r>
              <a:rPr lang="ru-RU" dirty="0"/>
              <a:t>. – Санкт-Петербург: КАРО, 2015. – 176 с. (Серия «Петербургский вектор введения ФГОС основного общего образования»). </a:t>
            </a:r>
            <a:r>
              <a:rPr lang="ru-RU" u="sng" dirty="0">
                <a:hlinkClick r:id="rId2"/>
              </a:rPr>
              <a:t>http://biblioclub.ru/index.php?page=book_view_red&amp;book_id=462676</a:t>
            </a:r>
            <a:endParaRPr lang="ru-RU" dirty="0"/>
          </a:p>
          <a:p>
            <a:r>
              <a:rPr lang="ru-RU" dirty="0" smtClean="0"/>
              <a:t>2.Дьяченко </a:t>
            </a:r>
            <a:r>
              <a:rPr lang="ru-RU" dirty="0"/>
              <a:t>В.К. Сотрудничество в обучении. М., 1991.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Новые педагогические и информационные технологии в системе образования: Учебное пособие / </a:t>
            </a:r>
            <a:r>
              <a:rPr lang="ru-RU" dirty="0" err="1"/>
              <a:t>Е.С.Полат</a:t>
            </a:r>
            <a:r>
              <a:rPr lang="ru-RU" dirty="0"/>
              <a:t>, </a:t>
            </a:r>
            <a:r>
              <a:rPr lang="ru-RU" dirty="0" err="1"/>
              <a:t>М.Ю.Бухаркина</a:t>
            </a:r>
            <a:r>
              <a:rPr lang="ru-RU" dirty="0"/>
              <a:t>, </a:t>
            </a:r>
            <a:r>
              <a:rPr lang="ru-RU" dirty="0" err="1"/>
              <a:t>М.В.Моисеева</a:t>
            </a:r>
            <a:r>
              <a:rPr lang="ru-RU" dirty="0"/>
              <a:t>, </a:t>
            </a:r>
            <a:r>
              <a:rPr lang="ru-RU" dirty="0" err="1"/>
              <a:t>А.Е.Петров</a:t>
            </a:r>
            <a:r>
              <a:rPr lang="ru-RU" dirty="0"/>
              <a:t>; Под ред. </a:t>
            </a:r>
            <a:r>
              <a:rPr lang="ru-RU" dirty="0" err="1"/>
              <a:t>Е.С.Полат</a:t>
            </a:r>
            <a:r>
              <a:rPr lang="ru-RU" dirty="0"/>
              <a:t>. М., 1999.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/>
              <a:t>Селевко</a:t>
            </a:r>
            <a:r>
              <a:rPr lang="ru-RU" dirty="0"/>
              <a:t> Г.К. Современные образовательные технологии: Учебное пособие. М., 1998.</a:t>
            </a:r>
          </a:p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Пасечник В.В. Организация индивидуально-групповой познавательной деятельности учащихся на уроке // Биология в школе, 1990. № 6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6.Манифест «</a:t>
            </a:r>
            <a:r>
              <a:rPr lang="ru-RU" smtClean="0"/>
              <a:t>Педагогика сотрудничества» </a:t>
            </a:r>
            <a:r>
              <a:rPr lang="en-US" dirty="0">
                <a:hlinkClick r:id="rId3"/>
              </a:rPr>
              <a:t>https://uznajka.com/images/pdf_files/20151216_1764.pdf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84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Дидактический активизирующий и развивающий комплекс педагогики сотрудничества открывает новые принципиальные подходы и тенденции в решении вопросов «чему» и «как» учить сегодня детей:</a:t>
            </a:r>
            <a:r>
              <a:rPr lang="ru-RU" sz="2800" dirty="0"/>
              <a:t> </a:t>
            </a:r>
          </a:p>
          <a:p>
            <a:r>
              <a:rPr lang="ru-RU" sz="2800" dirty="0"/>
              <a:t>• содержание обучения рассматривается как средство развития личности, а не как самодовлеющая цель школы;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обучение ведется прежде всего обобщенным знаниям, умениям и навыкам и способам мышления;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происходит объединение, интеграция школьных дисциплин;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развивается вариативность и дифференциация обучения;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используется положительная стимуляция ученья. </a:t>
            </a:r>
          </a:p>
        </p:txBody>
      </p:sp>
    </p:spTree>
    <p:extLst>
      <p:ext uri="{BB962C8B-B14F-4D97-AF65-F5344CB8AC3E}">
        <p14:creationId xmlns:p14="http://schemas.microsoft.com/office/powerpoint/2010/main" val="133425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/>
              <a:t>Манифест «Педагогика сотрудничества»</a:t>
            </a:r>
            <a:r>
              <a:rPr lang="ru-RU" sz="2400" dirty="0"/>
              <a:t> (Учительская газета, </a:t>
            </a:r>
            <a:r>
              <a:rPr lang="ru-RU" sz="2400" dirty="0" smtClean="0"/>
              <a:t>18.03.86)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://uznajka.com/images/pdf_files/20151216_1764.pdf</a:t>
            </a:r>
            <a:endParaRPr lang="ru-RU" sz="2400" dirty="0"/>
          </a:p>
          <a:p>
            <a:r>
              <a:rPr lang="ru-RU" sz="2400" u="sng" dirty="0" smtClean="0"/>
              <a:t>1. </a:t>
            </a:r>
            <a:r>
              <a:rPr lang="ru-RU" sz="2400" u="sng" dirty="0"/>
              <a:t>Отношения с учениками</a:t>
            </a:r>
            <a:r>
              <a:rPr lang="ru-RU" sz="2400" dirty="0"/>
              <a:t>. В условиях среднего всеобуча отношения учителя с учениками являются важнейшим фактором, определяющим результаты учебно-воспитательного процесса: это должны быть отношения сотрудничества, создающие у детей положительные эмоции удовлетворения и успеха в школьном учении, общении, труде. </a:t>
            </a:r>
          </a:p>
          <a:p>
            <a:r>
              <a:rPr lang="ru-RU" sz="2400" u="sng" dirty="0" smtClean="0"/>
              <a:t>2. </a:t>
            </a:r>
            <a:r>
              <a:rPr lang="ru-RU" sz="2400" u="sng" dirty="0"/>
              <a:t>Учение без принуждения</a:t>
            </a:r>
            <a:r>
              <a:rPr lang="ru-RU" sz="2400" dirty="0"/>
              <a:t>. Педагогика сотрудничества предполагает исключение авторитарных методов, принуждающих к учению, как негуманных и не дающих результатов в современной школе. Вместо них широко применяются методы положительного стимулирования, требовательность, основанная на доверии, активности, сознательности, влияние на ученика через коллектив товарищей. </a:t>
            </a:r>
          </a:p>
        </p:txBody>
      </p:sp>
    </p:spTree>
    <p:extLst>
      <p:ext uri="{BB962C8B-B14F-4D97-AF65-F5344CB8AC3E}">
        <p14:creationId xmlns:p14="http://schemas.microsoft.com/office/powerpoint/2010/main" val="153122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/>
              <a:t>Манифест «Педагогика сотрудничества»</a:t>
            </a:r>
            <a:r>
              <a:rPr lang="ru-RU" sz="2400" dirty="0"/>
              <a:t> (Учительская газета, </a:t>
            </a:r>
            <a:r>
              <a:rPr lang="ru-RU" sz="2400" dirty="0" smtClean="0"/>
              <a:t>18.03.86)</a:t>
            </a:r>
            <a:endParaRPr lang="ru-RU" sz="2400" dirty="0"/>
          </a:p>
          <a:p>
            <a:r>
              <a:rPr lang="ru-RU" sz="2400" u="sng" dirty="0" smtClean="0"/>
              <a:t>3</a:t>
            </a:r>
            <a:r>
              <a:rPr lang="ru-RU" sz="2400" u="sng" dirty="0"/>
              <a:t>. Идея трудной цели</a:t>
            </a:r>
            <a:r>
              <a:rPr lang="ru-RU" sz="2400" dirty="0"/>
              <a:t>. Сотрудничество учителей и учащихся возможно лишь при наличии и осознании общей, большой, общественно значимой, а потому трудной цели и веры в ее достижение. </a:t>
            </a:r>
          </a:p>
          <a:p>
            <a:r>
              <a:rPr lang="ru-RU" sz="2400" u="sng" dirty="0" smtClean="0"/>
              <a:t>4</a:t>
            </a:r>
            <a:r>
              <a:rPr lang="ru-RU" sz="2400" u="sng" dirty="0"/>
              <a:t>. Идея опоры.</a:t>
            </a:r>
            <a:r>
              <a:rPr lang="ru-RU" sz="2400" dirty="0"/>
              <a:t> Для того чтобы каждый, даже слабый, ученик имел возможность свободно участвовать в общей работе класса, необходимо предоставить ему достаточную ориентировочную основу - опору, подсказку, помощь. </a:t>
            </a:r>
          </a:p>
          <a:p>
            <a:r>
              <a:rPr lang="ru-RU" sz="2400" u="sng" dirty="0" smtClean="0"/>
              <a:t>5</a:t>
            </a:r>
            <a:r>
              <a:rPr lang="ru-RU" sz="2400" u="sng" dirty="0"/>
              <a:t>. Опорные сигналы Шаталова</a:t>
            </a:r>
            <a:r>
              <a:rPr lang="ru-RU" sz="2400" dirty="0"/>
              <a:t>. Систематизирующие схемно-конспективные структуры учебного материала, учитывающие особенности ассоциативной памяти учащихся и играющие роль опор, могут значительно повысить эффективность процессов усвоения знаний, умений, навыков. </a:t>
            </a:r>
          </a:p>
        </p:txBody>
      </p:sp>
    </p:spTree>
    <p:extLst>
      <p:ext uri="{BB962C8B-B14F-4D97-AF65-F5344CB8AC3E}">
        <p14:creationId xmlns:p14="http://schemas.microsoft.com/office/powerpoint/2010/main" val="376536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Манифест «Педагогика сотрудничества»</a:t>
            </a:r>
            <a:r>
              <a:rPr lang="ru-RU" sz="2400" dirty="0"/>
              <a:t> (Учительская газета, </a:t>
            </a:r>
            <a:r>
              <a:rPr lang="ru-RU" sz="2400" dirty="0" smtClean="0"/>
              <a:t>18.03.1986)</a:t>
            </a:r>
            <a:endParaRPr lang="ru-RU" sz="2400" dirty="0"/>
          </a:p>
          <a:p>
            <a:endParaRPr lang="ru-RU" sz="2400" u="sng" dirty="0" smtClean="0"/>
          </a:p>
          <a:p>
            <a:r>
              <a:rPr lang="ru-RU" sz="2400" u="sng" dirty="0" smtClean="0"/>
              <a:t>6</a:t>
            </a:r>
            <a:r>
              <a:rPr lang="ru-RU" sz="2400" u="sng" dirty="0"/>
              <a:t>. Оценка работ</a:t>
            </a:r>
            <a:r>
              <a:rPr lang="ru-RU" sz="2400" dirty="0"/>
              <a:t>. В основе оценки работ учащихся должны лежать понимание детского незнания, щадящий (гуманный) подход, бесконфликтность учебной ситуации, вера в творческие силы детей. </a:t>
            </a:r>
          </a:p>
          <a:p>
            <a:r>
              <a:rPr lang="ru-RU" sz="2400" u="sng" dirty="0" smtClean="0"/>
              <a:t>7</a:t>
            </a:r>
            <a:r>
              <a:rPr lang="ru-RU" sz="2400" u="sng" dirty="0"/>
              <a:t>. Идея свободного выбора</a:t>
            </a:r>
            <a:r>
              <a:rPr lang="ru-RU" sz="2400" dirty="0"/>
              <a:t>. Возможность свободного выбора ряда элементов (объектов, направлений, составляющих) учебной деятельности есть необходимое условие развития инициативы и творческого мышления (поведения) учащихся. </a:t>
            </a:r>
          </a:p>
          <a:p>
            <a:r>
              <a:rPr lang="ru-RU" sz="2400" u="sng" dirty="0" smtClean="0"/>
              <a:t>8</a:t>
            </a:r>
            <a:r>
              <a:rPr lang="ru-RU" sz="2400" u="sng" dirty="0"/>
              <a:t>. Идея опережения</a:t>
            </a:r>
            <a:r>
              <a:rPr lang="ru-RU" sz="2400" dirty="0"/>
              <a:t>. Для возможно более полного и глубокого усвоения знаний большое значение имеет их «вызревание» в сознании, которому способствует опережающее программу знакомство с учебным материалом.</a:t>
            </a:r>
          </a:p>
        </p:txBody>
      </p:sp>
    </p:spTree>
    <p:extLst>
      <p:ext uri="{BB962C8B-B14F-4D97-AF65-F5344CB8AC3E}">
        <p14:creationId xmlns:p14="http://schemas.microsoft.com/office/powerpoint/2010/main" val="161305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Манифест «Педагогика сотрудничества» (Учительская газета, 18.03.1986)</a:t>
            </a:r>
          </a:p>
          <a:p>
            <a:r>
              <a:rPr lang="ru-RU" sz="2400" u="sng" dirty="0" smtClean="0"/>
              <a:t>9</a:t>
            </a:r>
            <a:r>
              <a:rPr lang="ru-RU" sz="2400" u="sng" dirty="0"/>
              <a:t>. Идея крупных блоков.</a:t>
            </a:r>
            <a:r>
              <a:rPr lang="ru-RU" sz="2400" dirty="0"/>
              <a:t> Способ подачи учебной информации укрупненными дозами (блоками) дает возможность использовать резервы абстрактного мышления ребенка и приводит к улучшению результатов обучения. </a:t>
            </a:r>
          </a:p>
          <a:p>
            <a:r>
              <a:rPr lang="ru-RU" sz="2400" dirty="0" smtClean="0"/>
              <a:t>10</a:t>
            </a:r>
            <a:r>
              <a:rPr lang="ru-RU" sz="2400" u="sng" dirty="0"/>
              <a:t>. Идея соответствующей формы</a:t>
            </a:r>
            <a:r>
              <a:rPr lang="ru-RU" sz="2400" dirty="0"/>
              <a:t>. Дидактическая форма подачи учебного материала должна быть адекватна его содержанию. </a:t>
            </a:r>
          </a:p>
          <a:p>
            <a:r>
              <a:rPr lang="ru-RU" sz="2400" u="sng" dirty="0" smtClean="0"/>
              <a:t>11</a:t>
            </a:r>
            <a:r>
              <a:rPr lang="ru-RU" sz="2400" u="sng" dirty="0"/>
              <a:t>. Идея самоанализа.</a:t>
            </a:r>
            <a:r>
              <a:rPr lang="ru-RU" sz="2400" dirty="0"/>
              <a:t> Каждое школьное дело, достижение, результат работы и поведения ученика должны быть проанализированы коллективом и самим учащимся с целью формирования правильных оценок, самооценок и взглядов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115868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Манифест «Педагогика сотрудничества»</a:t>
            </a:r>
            <a:r>
              <a:rPr lang="ru-RU" sz="2400" dirty="0"/>
              <a:t> (Учительская газета, 18.03.1986) </a:t>
            </a:r>
          </a:p>
          <a:p>
            <a:r>
              <a:rPr lang="ru-RU" sz="2400" u="sng" dirty="0"/>
              <a:t>12. Интеллектуальный фон класса.</a:t>
            </a:r>
            <a:r>
              <a:rPr lang="ru-RU" sz="2400" dirty="0"/>
              <a:t> Сила и эффективность учебно-воспитательного воздействия на учеников определяются во многом качествами учебного коллектива: его идейно-нравственным уровнем, интеллектуальным фоном, развитостью коллективистских отношений. </a:t>
            </a:r>
          </a:p>
          <a:p>
            <a:r>
              <a:rPr lang="ru-RU" sz="2400" u="sng" dirty="0"/>
              <a:t>13. Коллективное творческое воспитание.</a:t>
            </a:r>
            <a:r>
              <a:rPr lang="ru-RU" sz="2400" dirty="0"/>
              <a:t> Эффективнейшим средством осуществления принципов коллективного воспитания в современных условиях является включение детей в коллективную творческую деятельность по улучшению и совершенствованию окружающей их жизненной обстановки, обучение их коллективному общественному творчеству. </a:t>
            </a:r>
          </a:p>
          <a:p>
            <a:r>
              <a:rPr lang="ru-RU" sz="2400" u="sng" dirty="0"/>
              <a:t>14. Творческий производительный труд.</a:t>
            </a:r>
            <a:r>
              <a:rPr lang="ru-RU" sz="2400" dirty="0"/>
              <a:t> Производительный труд ребят должен быть обязательно творческим, т. е. направленным на улучшение, обновление, совершенствование окружающего мира. </a:t>
            </a:r>
          </a:p>
        </p:txBody>
      </p:sp>
    </p:spTree>
    <p:extLst>
      <p:ext uri="{BB962C8B-B14F-4D97-AF65-F5344CB8AC3E}">
        <p14:creationId xmlns:p14="http://schemas.microsoft.com/office/powerpoint/2010/main" val="302501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Манифест «Педагогика сотрудничества» (Учительская Газета, 18.03.1986)</a:t>
            </a:r>
          </a:p>
          <a:p>
            <a:r>
              <a:rPr lang="ru-RU" sz="2000" u="sng" dirty="0" smtClean="0"/>
              <a:t>15</a:t>
            </a:r>
            <a:r>
              <a:rPr lang="ru-RU" sz="2000" u="sng" dirty="0"/>
              <a:t>. Творческое самоуправление.</a:t>
            </a:r>
            <a:r>
              <a:rPr lang="ru-RU" sz="2000" dirty="0"/>
              <a:t> Воспитание коллективов и коллективистов подразумевает участие ребят во всех делах и общественной жизни класса, школы вместе со взрослыми, на творческих началах </a:t>
            </a:r>
            <a:r>
              <a:rPr lang="ru-RU" sz="2000" dirty="0" err="1"/>
              <a:t>соуправления</a:t>
            </a:r>
            <a:r>
              <a:rPr lang="ru-RU" sz="2000" dirty="0"/>
              <a:t>. </a:t>
            </a:r>
          </a:p>
          <a:p>
            <a:r>
              <a:rPr lang="ru-RU" sz="2000" u="sng" dirty="0" smtClean="0"/>
              <a:t>16</a:t>
            </a:r>
            <a:r>
              <a:rPr lang="ru-RU" sz="2000" u="sng" dirty="0"/>
              <a:t>. Сотрудничество с родителями</a:t>
            </a:r>
            <a:r>
              <a:rPr lang="ru-RU" sz="2000" dirty="0"/>
              <a:t>. Дружелюбные, товарищеские, </a:t>
            </a:r>
            <a:r>
              <a:rPr lang="ru-RU" sz="2000" dirty="0" err="1"/>
              <a:t>взаимоуважительные</a:t>
            </a:r>
            <a:r>
              <a:rPr lang="ru-RU" sz="2000" dirty="0"/>
              <a:t> и доверительные отношения учителей с детьми в школе должны быть перенесены и в сферу семейных отношений. Необходимо сделать семью союзником в воспитании и обучении детей. </a:t>
            </a:r>
          </a:p>
          <a:p>
            <a:r>
              <a:rPr lang="ru-RU" sz="2000" u="sng" dirty="0" smtClean="0"/>
              <a:t>17</a:t>
            </a:r>
            <a:r>
              <a:rPr lang="ru-RU" sz="2000" u="sng" dirty="0"/>
              <a:t>. Личностный подход</a:t>
            </a:r>
            <a:r>
              <a:rPr lang="ru-RU" sz="2000" dirty="0"/>
              <a:t>. Основным принципом отношений учителя с учеником должен являться личностный подход, основанный на гуманистических идеях деятельной любви к детям, веры в их творческие силы, духовной близости воспитателя и воспитуемых. </a:t>
            </a:r>
          </a:p>
          <a:p>
            <a:r>
              <a:rPr lang="ru-RU" sz="2000" u="sng" dirty="0" smtClean="0"/>
              <a:t>18</a:t>
            </a:r>
            <a:r>
              <a:rPr lang="ru-RU" sz="2000" u="sng" dirty="0"/>
              <a:t>. Сотрудничество учителей</a:t>
            </a:r>
            <a:r>
              <a:rPr lang="ru-RU" sz="2000" dirty="0"/>
              <a:t>. Осуществление идей педагогики сотрудничества в детском коллективе предполагает наличие адекватных отношений творческого сотрудничества на уровне педагогического коллектива школы. </a:t>
            </a:r>
          </a:p>
        </p:txBody>
      </p:sp>
    </p:spTree>
    <p:extLst>
      <p:ext uri="{BB962C8B-B14F-4D97-AF65-F5344CB8AC3E}">
        <p14:creationId xmlns:p14="http://schemas.microsoft.com/office/powerpoint/2010/main" val="1400456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1969</Words>
  <Application>Microsoft Office PowerPoint</Application>
  <PresentationFormat>Экран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Тема Office</vt:lpstr>
      <vt:lpstr>Технология «Обучение в сотрудничестве» и возможности ее применения при обучении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История возникновения</vt:lpstr>
      <vt:lpstr>Сущность технологии «Обучение в сотрудничестве»</vt:lpstr>
      <vt:lpstr>Особенности технологии «Обучение в сотрудничестве»</vt:lpstr>
      <vt:lpstr>Приемы поддержания взаимозависимости участников группы</vt:lpstr>
      <vt:lpstr>Презентация PowerPoint</vt:lpstr>
      <vt:lpstr>Приемы поддержания взаимозависимости участников группы</vt:lpstr>
      <vt:lpstr>Варианты технологии «Обучение в сотрудничестве»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Применение технологии «Обучение в сотрудничестве» на разных этапах урока биологии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«Обучение в сотрудничестве» и возможности ее применения при обучении биологии</dc:title>
  <dc:creator>Windows User</dc:creator>
  <cp:lastModifiedBy>Наталья</cp:lastModifiedBy>
  <cp:revision>25</cp:revision>
  <dcterms:created xsi:type="dcterms:W3CDTF">2017-03-15T20:28:21Z</dcterms:created>
  <dcterms:modified xsi:type="dcterms:W3CDTF">2022-10-19T16:20:29Z</dcterms:modified>
</cp:coreProperties>
</file>