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EE5894CE-979A-47F7-A78A-FDCB83684CAD}" type="datetimeFigureOut">
              <a:rPr lang="ru-RU" smtClean="0"/>
              <a:t>16.07.2020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E5894CE-979A-47F7-A78A-FDCB83684CAD}" type="datetimeFigureOut">
              <a:rPr lang="ru-RU" smtClean="0"/>
              <a:t>16.07.2020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E5894CE-979A-47F7-A78A-FDCB83684CAD}" type="datetimeFigureOut">
              <a:rPr lang="ru-RU" smtClean="0"/>
              <a:t>16.07.2020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EE5894CE-979A-47F7-A78A-FDCB83684CAD}" type="datetimeFigureOut">
              <a:rPr lang="ru-RU" smtClean="0"/>
              <a:t>16.07.2020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EE5894CE-979A-47F7-A78A-FDCB83684CAD}" type="datetimeFigureOut">
              <a:rPr lang="ru-RU" smtClean="0"/>
              <a:t>16.07.2020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EE5894CE-979A-47F7-A78A-FDCB83684CAD}" type="datetimeFigureOut">
              <a:rPr lang="ru-RU" smtClean="0"/>
              <a:t>16.07.2020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EE5894CE-979A-47F7-A78A-FDCB83684CAD}" type="datetimeFigureOut">
              <a:rPr lang="ru-RU" smtClean="0"/>
              <a:t>16.07.2020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EE5894CE-979A-47F7-A78A-FDCB83684CAD}" type="datetimeFigureOut">
              <a:rPr lang="ru-RU" smtClean="0"/>
              <a:t>16.07.2020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E5894CE-979A-47F7-A78A-FDCB83684CAD}" type="datetimeFigureOut">
              <a:rPr lang="ru-RU" smtClean="0"/>
              <a:t>16.07.2020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EE5894CE-979A-47F7-A78A-FDCB83684CAD}" type="datetimeFigureOut">
              <a:rPr lang="ru-RU" smtClean="0"/>
              <a:t>16.07.2020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EE5894CE-979A-47F7-A78A-FDCB83684CAD}" type="datetimeFigureOut">
              <a:rPr lang="ru-RU" smtClean="0"/>
              <a:t>16.07.2020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028608C-79BD-48E3-8916-1FC30E3276AE}"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5894CE-979A-47F7-A78A-FDCB83684CAD}" type="datetimeFigureOut">
              <a:rPr lang="ru-RU" smtClean="0"/>
              <a:t>16.07.2020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28608C-79BD-48E3-8916-1FC30E3276AE}"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a:t>Современная женская проза</a:t>
            </a:r>
          </a:p>
        </p:txBody>
      </p:sp>
      <p:sp>
        <p:nvSpPr>
          <p:cNvPr id="3" name="Подзаголовок 2"/>
          <p:cNvSpPr>
            <a:spLocks noGrp="1"/>
          </p:cNvSpPr>
          <p:nvPr>
            <p:ph type="subTitle" idx="1"/>
          </p:nvPr>
        </p:nvSpPr>
        <p:spPr/>
        <p:txBody>
          <a:bodyPr/>
          <a:lstStyle/>
          <a:p>
            <a:r>
              <a:rPr lang="ru-RU" dirty="0"/>
              <a:t>конец ХХ </a:t>
            </a:r>
          </a:p>
          <a:p>
            <a:r>
              <a:rPr lang="ru-RU" dirty="0"/>
              <a:t>– первые десятилетия ХХ</a:t>
            </a:r>
            <a:r>
              <a:rPr lang="en-US" dirty="0"/>
              <a:t>I</a:t>
            </a:r>
            <a:r>
              <a:rPr lang="ru-RU" dirty="0"/>
              <a:t> в.в.</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Новая «женская проза»</a:t>
            </a:r>
            <a:r>
              <a:rPr lang="en-US" dirty="0"/>
              <a:t>.</a:t>
            </a:r>
            <a:r>
              <a:rPr lang="ru-RU" dirty="0"/>
              <a:t> </a:t>
            </a:r>
            <a:r>
              <a:rPr lang="en-US" dirty="0"/>
              <a:t>II</a:t>
            </a:r>
            <a:endParaRPr lang="ru-RU" dirty="0"/>
          </a:p>
        </p:txBody>
      </p:sp>
      <p:sp>
        <p:nvSpPr>
          <p:cNvPr id="3" name="Содержимое 2"/>
          <p:cNvSpPr>
            <a:spLocks noGrp="1"/>
          </p:cNvSpPr>
          <p:nvPr>
            <p:ph idx="1"/>
          </p:nvPr>
        </p:nvSpPr>
        <p:spPr/>
        <p:txBody>
          <a:bodyPr>
            <a:normAutofit fontScale="77500" lnSpcReduction="20000"/>
          </a:bodyPr>
          <a:lstStyle/>
          <a:p>
            <a:r>
              <a:rPr lang="ru-RU" dirty="0"/>
              <a:t>В "женской прозе" происходят те же самые процессы, что и в литературе в целом (историзм, слияние в творчестве разных стилевых тенденций - натурализма, реализма, фантастики и т.д.)</a:t>
            </a:r>
          </a:p>
          <a:p>
            <a:r>
              <a:rPr lang="ru-RU" dirty="0"/>
              <a:t>Однако сохраняются и особенности.  Женщины-авторы отказываются от своей "</a:t>
            </a:r>
            <a:r>
              <a:rPr lang="ru-RU" dirty="0" err="1"/>
              <a:t>женственнности</a:t>
            </a:r>
            <a:r>
              <a:rPr lang="ru-RU" dirty="0"/>
              <a:t>".  Подобная  эстетическая позиция молодых женщин-авторов, в первую очередь, направлена на развенчивание " мифа о женщине-писателе. </a:t>
            </a:r>
            <a:r>
              <a:rPr lang="ru-RU" dirty="0" err="1"/>
              <a:t>Неонатурализм</a:t>
            </a:r>
            <a:r>
              <a:rPr lang="ru-RU" dirty="0"/>
              <a:t>, "</a:t>
            </a:r>
            <a:r>
              <a:rPr lang="ru-RU" dirty="0" err="1"/>
              <a:t>антиэстетизм</a:t>
            </a:r>
            <a:r>
              <a:rPr lang="ru-RU" dirty="0"/>
              <a:t>" становится способом женской самоидентификации и противостоит устоявшемуся в мужском обществе ожиданию того, что сама женщина стремится  в творчестве к красоте и возвышенности восприятия.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Имена</a:t>
            </a:r>
          </a:p>
        </p:txBody>
      </p:sp>
      <p:sp>
        <p:nvSpPr>
          <p:cNvPr id="3" name="Содержимое 2"/>
          <p:cNvSpPr>
            <a:spLocks noGrp="1"/>
          </p:cNvSpPr>
          <p:nvPr>
            <p:ph idx="1"/>
          </p:nvPr>
        </p:nvSpPr>
        <p:spPr/>
        <p:txBody>
          <a:bodyPr>
            <a:normAutofit fontScale="70000" lnSpcReduction="20000"/>
          </a:bodyPr>
          <a:lstStyle/>
          <a:p>
            <a:r>
              <a:rPr lang="ru-RU" b="1" dirty="0"/>
              <a:t> Анна </a:t>
            </a:r>
            <a:r>
              <a:rPr lang="ru-RU" b="1" dirty="0" err="1"/>
              <a:t>Старобинец</a:t>
            </a:r>
            <a:r>
              <a:rPr lang="ru-RU" b="1" dirty="0"/>
              <a:t>, род. 1978</a:t>
            </a:r>
            <a:r>
              <a:rPr lang="ru-RU" dirty="0"/>
              <a:t> в Москве, училась в востоковедческом лицее, потом в МГУ на филологическом факультете. Её  называют  «русским Стивеном Кингом» и «русским Оруэллом». Постоянно пишет в жанре ужасов.  Это писатель особенны, с уникальным чутьем на фобии, мании, болевые точки, находит в обыденном мире дыры, из которых врывается зло .  Её произведения – современные антиутопии, показывающие перекосы человеческого сознания и социальных экспериментов. Работает  в стиле «</a:t>
            </a:r>
            <a:r>
              <a:rPr lang="ru-RU" dirty="0" err="1"/>
              <a:t>horror</a:t>
            </a:r>
            <a:r>
              <a:rPr lang="ru-RU" dirty="0"/>
              <a:t> </a:t>
            </a:r>
            <a:r>
              <a:rPr lang="ru-RU" dirty="0" err="1"/>
              <a:t>fiction</a:t>
            </a:r>
            <a:r>
              <a:rPr lang="ru-RU" dirty="0"/>
              <a:t>». Автор произведений «Живущий», «Переходный возраст» (сборник рассказов), «</a:t>
            </a:r>
            <a:r>
              <a:rPr lang="ru-RU" dirty="0" err="1"/>
              <a:t>Икарова</a:t>
            </a:r>
            <a:r>
              <a:rPr lang="ru-RU" dirty="0"/>
              <a:t> железа», детские сказки «Страна хороших девочек», «</a:t>
            </a:r>
            <a:r>
              <a:rPr lang="ru-RU" dirty="0" err="1"/>
              <a:t>Котлантида</a:t>
            </a:r>
            <a:r>
              <a:rPr lang="ru-RU" dirty="0"/>
              <a:t>» , «Убежище 3/9» и др.</a:t>
            </a:r>
          </a:p>
          <a:p>
            <a:r>
              <a:rPr lang="ru-RU" b="1" dirty="0"/>
              <a:t>«Посмотри на него» </a:t>
            </a:r>
            <a:r>
              <a:rPr lang="ru-RU" dirty="0"/>
              <a:t>(2017) – книга в жанре нон-фикшн . Основана на личной драме потери ребенка, ее переживании, рассуждений о современной российской и западной медицине. </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a:t>«Страна хороших девочек», 2009</a:t>
            </a:r>
            <a:endParaRPr lang="ru-RU" dirty="0"/>
          </a:p>
        </p:txBody>
      </p:sp>
      <p:sp>
        <p:nvSpPr>
          <p:cNvPr id="3" name="Содержимое 2"/>
          <p:cNvSpPr>
            <a:spLocks noGrp="1"/>
          </p:cNvSpPr>
          <p:nvPr>
            <p:ph idx="1"/>
          </p:nvPr>
        </p:nvSpPr>
        <p:spPr>
          <a:xfrm>
            <a:off x="457200" y="1268760"/>
            <a:ext cx="8229600" cy="4857403"/>
          </a:xfrm>
        </p:spPr>
        <p:txBody>
          <a:bodyPr>
            <a:normAutofit fontScale="32500" lnSpcReduction="20000"/>
          </a:bodyPr>
          <a:lstStyle/>
          <a:p>
            <a:pPr>
              <a:buNone/>
            </a:pPr>
            <a:br>
              <a:rPr lang="ru-RU" dirty="0"/>
            </a:br>
            <a:br>
              <a:rPr lang="ru-RU" sz="4000" dirty="0"/>
            </a:br>
            <a:r>
              <a:rPr lang="ru-RU" sz="5500" dirty="0"/>
              <a:t>Героиня книги Анны </a:t>
            </a:r>
            <a:r>
              <a:rPr lang="ru-RU" sz="5500" dirty="0" err="1"/>
              <a:t>Старобинец</a:t>
            </a:r>
            <a:r>
              <a:rPr lang="ru-RU" sz="5500" dirty="0"/>
              <a:t> Поля Петрова не была хорошей девочкой. </a:t>
            </a:r>
            <a:br>
              <a:rPr lang="ru-RU" sz="5500" dirty="0"/>
            </a:br>
            <a:r>
              <a:rPr lang="ru-RU" sz="5500" dirty="0"/>
              <a:t>Не то чтобы девочка Поля была совсем плохой, нет. Просто она наотрез отказывалась есть на обед суп, топала ногами и соглашалась только на мороженое или, на худой конец, жареную сосиску, разбрасывала везде свои игрушки, отказывалась ложиться спать. ..Еще Полина целыми днями смотрела вредный телевизор, не мыла руки перед едой, таскала из тумбочки шоколад.… В общем, Поля постоянно доставляла всем неудобства. </a:t>
            </a:r>
            <a:br>
              <a:rPr lang="ru-RU" sz="5500" dirty="0"/>
            </a:br>
            <a:r>
              <a:rPr lang="ru-RU" sz="5500" dirty="0"/>
              <a:t>И тогда в новогоднюю ночь взрослые загадали желание, чтобы у них в новом году была только хорошая девочка. А, как известно, желание, загаданное в новогоднюю ночь, обязательно сбывается. И в семье Петровых появилась Хорошая девочка, которая «слушается старших и ведет себя как подобает». А Поля осталась в прошлом году в Стране хороших девочек… </a:t>
            </a:r>
          </a:p>
          <a:p>
            <a:pPr>
              <a:buNone/>
            </a:pPr>
            <a:r>
              <a:rPr lang="ru-RU" sz="5500" dirty="0"/>
              <a:t>         В Стране хороших девочек очень чисто, там нет ни одной лужи, в которую можно наступить, ни одного карандаша, которым можно испачкать стену, ни одной шоколадки, которой можно измазать руки, дома красивые, но в них нет ни одной настоящей собаки или кошки. Такой страной взрослые могут быть довольны. А дети? </a:t>
            </a:r>
            <a:br>
              <a:rPr lang="ru-RU" sz="5500" dirty="0"/>
            </a:br>
            <a:r>
              <a:rPr lang="ru-RU" sz="5500" dirty="0"/>
              <a:t>Оказывается, что Поля в отличие от хороших девочек очень добрая, любит своих родных, умеет пожалеть и даже может пожертвовать собой ради спасения щенка…</a:t>
            </a:r>
            <a:r>
              <a:rPr lang="ru-RU" sz="400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Имена</a:t>
            </a:r>
          </a:p>
        </p:txBody>
      </p:sp>
      <p:sp>
        <p:nvSpPr>
          <p:cNvPr id="3" name="Содержимое 2"/>
          <p:cNvSpPr>
            <a:spLocks noGrp="1"/>
          </p:cNvSpPr>
          <p:nvPr>
            <p:ph idx="1"/>
          </p:nvPr>
        </p:nvSpPr>
        <p:spPr/>
        <p:txBody>
          <a:bodyPr>
            <a:normAutofit fontScale="62500" lnSpcReduction="20000"/>
          </a:bodyPr>
          <a:lstStyle/>
          <a:p>
            <a:r>
              <a:rPr lang="ru-RU" b="1" dirty="0"/>
              <a:t>Майя Кучерская, род. 1970,</a:t>
            </a:r>
            <a:r>
              <a:rPr lang="ru-RU" dirty="0"/>
              <a:t> окончила филологический факультет Московского государственного университета и аспирантуру Калифорнийского университета в Лос-Анджелесе. Автор сборника “Современный патерик”.Чтение для впавших в уныние (2006) -  о жизни современной православной церкви. Привлекают люди, которые воплощают  нравственные ценности христианства. Роман «Бог дождя» (2008), рассказ «</a:t>
            </a:r>
            <a:r>
              <a:rPr lang="ru-RU" dirty="0" err="1"/>
              <a:t>Кукуша</a:t>
            </a:r>
            <a:r>
              <a:rPr lang="ru-RU" dirty="0"/>
              <a:t>» - о людях , стремящейся жить по христианским ценностям, их  сложных отношениях с религией. «Нести свой крест» –</a:t>
            </a:r>
            <a:r>
              <a:rPr lang="ru-RU" dirty="0" err="1"/>
              <a:t>сверхидея</a:t>
            </a:r>
            <a:r>
              <a:rPr lang="ru-RU" dirty="0"/>
              <a:t>  произведений писательницы.  В 2012 году вышел  роман «Тетя Мотя»  - о семейном неблагополучии, измене, поисках выхода. Главная мысль – семья это тяжелая, духоподъемная работа, где необходимо умение слышать друг друга. Вплетение исторической линии – Марина читает дневники семьи священника прошлого века, подруга Тишка дает советы с позиций верующего человека. Переклички с «Анной Карениной». 2016г – «Сглотнула рыба их» ( в соавторстве с психологом Татьяной </a:t>
            </a:r>
            <a:r>
              <a:rPr lang="ru-RU" dirty="0" err="1"/>
              <a:t>Ойзерской</a:t>
            </a:r>
            <a:r>
              <a:rPr lang="ru-RU" dirty="0"/>
              <a:t>) – вопросы о счастье. Иллюстрация в рассказах.</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354162"/>
          </a:xfrm>
        </p:spPr>
        <p:txBody>
          <a:bodyPr>
            <a:normAutofit fontScale="90000"/>
          </a:bodyPr>
          <a:lstStyle/>
          <a:p>
            <a:br>
              <a:rPr lang="ru-RU" b="1" dirty="0"/>
            </a:br>
            <a:r>
              <a:rPr lang="ru-RU" b="1" dirty="0"/>
              <a:t>Неумеха ( Из  «Современного патерика» М. Кучерской )</a:t>
            </a:r>
            <a:br>
              <a:rPr lang="ru-RU" dirty="0"/>
            </a:br>
            <a:endParaRPr lang="ru-RU" dirty="0"/>
          </a:p>
        </p:txBody>
      </p:sp>
      <p:sp>
        <p:nvSpPr>
          <p:cNvPr id="3" name="Содержимое 2"/>
          <p:cNvSpPr>
            <a:spLocks noGrp="1"/>
          </p:cNvSpPr>
          <p:nvPr>
            <p:ph idx="1"/>
          </p:nvPr>
        </p:nvSpPr>
        <p:spPr/>
        <p:txBody>
          <a:bodyPr>
            <a:normAutofit fontScale="62500" lnSpcReduction="20000"/>
          </a:bodyPr>
          <a:lstStyle/>
          <a:p>
            <a:pPr>
              <a:buNone/>
            </a:pPr>
            <a:r>
              <a:rPr lang="ru-RU" dirty="0"/>
              <a:t>      Один батюшка вообще ничего не умел. Не умел отремонтировать храм, и храм у него так и стоял пятый год в лесах. Не умел с умом заняться книготорговлей, выбить точки, запустить книжный бизнес.</a:t>
            </a:r>
          </a:p>
          <a:p>
            <a:pPr>
              <a:buNone/>
            </a:pPr>
            <a:r>
              <a:rPr lang="ru-RU" dirty="0"/>
              <a:t>     Не умел отвоевать себе домика причта или хотя бы помещения под воскресную школу. У него не было нужных связей, щедрых спонсоров, десятков и сотен преданных чад, не было машины, мобильника, компьютера, </a:t>
            </a:r>
            <a:r>
              <a:rPr lang="ru-RU" dirty="0" err="1"/>
              <a:t>e-mail’a</a:t>
            </a:r>
            <a:r>
              <a:rPr lang="ru-RU" dirty="0"/>
              <a:t> и даже пейджера. У него не было дара рассуждения, дара чудотворения, дара прозорливости, дара красивого богослужения — служил он тихим голосом, так что если стоять далеко, ничего не было слышно. И чего уж у него совершенно не было, так это дара слова, проповеди он мямлил и повторял все одно и то же, из раза в раз. Его матушку было не слышно и не видно, хотя она все-таки у него была, но вот детей у них тоже не было. Так батюшка и прожил свою жизнь, а потом умер. Его отпевали в хмурый ноябрьский день, и когда люди по обычаю хотели зажечь свечи — </a:t>
            </a:r>
            <a:r>
              <a:rPr lang="ru-RU" dirty="0" err="1"/>
              <a:t>свечи</a:t>
            </a:r>
            <a:r>
              <a:rPr lang="ru-RU" dirty="0"/>
              <a:t> у всех загорелись сами, а храм наполнил неземной свет.</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88640"/>
            <a:ext cx="8229600" cy="864096"/>
          </a:xfrm>
        </p:spPr>
        <p:txBody>
          <a:bodyPr/>
          <a:lstStyle/>
          <a:p>
            <a:r>
              <a:rPr lang="ru-RU" dirty="0"/>
              <a:t>Имена</a:t>
            </a:r>
          </a:p>
        </p:txBody>
      </p:sp>
      <p:sp>
        <p:nvSpPr>
          <p:cNvPr id="3" name="Содержимое 2"/>
          <p:cNvSpPr>
            <a:spLocks noGrp="1"/>
          </p:cNvSpPr>
          <p:nvPr>
            <p:ph idx="1"/>
          </p:nvPr>
        </p:nvSpPr>
        <p:spPr>
          <a:xfrm>
            <a:off x="457200" y="1196752"/>
            <a:ext cx="8229600" cy="4929411"/>
          </a:xfrm>
        </p:spPr>
        <p:txBody>
          <a:bodyPr>
            <a:normAutofit fontScale="40000" lnSpcReduction="20000"/>
          </a:bodyPr>
          <a:lstStyle/>
          <a:p>
            <a:r>
              <a:rPr lang="ru-RU" b="1" dirty="0"/>
              <a:t> </a:t>
            </a:r>
            <a:r>
              <a:rPr lang="ru-RU" sz="4200" b="1" dirty="0"/>
              <a:t>      Марина Степнова, род.1971, </a:t>
            </a:r>
            <a:r>
              <a:rPr lang="ru-RU" sz="4200" dirty="0"/>
              <a:t>училась в Литературном институте.  Автор рассказов , романов «Хирург» (2005), «Женщины Лазаря»(2012,) «Безбожный переулок»(2014), «Где-то под </a:t>
            </a:r>
            <a:r>
              <a:rPr lang="ru-RU" sz="4200" dirty="0" err="1"/>
              <a:t>Гросетто</a:t>
            </a:r>
            <a:r>
              <a:rPr lang="ru-RU" sz="4200" dirty="0"/>
              <a:t>» (2016) – сборник рассказов. </a:t>
            </a:r>
          </a:p>
          <a:p>
            <a:pPr>
              <a:buNone/>
            </a:pPr>
            <a:r>
              <a:rPr lang="ru-RU" sz="4200" dirty="0"/>
              <a:t> </a:t>
            </a:r>
          </a:p>
          <a:p>
            <a:r>
              <a:rPr lang="ru-RU" sz="4200" dirty="0"/>
              <a:t>   В романе </a:t>
            </a:r>
            <a:r>
              <a:rPr lang="ru-RU" sz="4200" b="1" dirty="0"/>
              <a:t>«Женщины Лазаря»  </a:t>
            </a:r>
            <a:r>
              <a:rPr lang="ru-RU" sz="4200" dirty="0"/>
              <a:t>автор рассказывает о   разных  ролях женщины в жизни мужчины – от чужой жены , всю жизнь считавшей его своим «приемным сыном», до избалованной  жены-дочки и внучки  Лидочка, которая почитает свое родовое гнездо и рано умершего деда  выше мужа. Образы  чужой жены – воплощение идеальной женщины: хозяйки, матери, друга,  жены –холодной </a:t>
            </a:r>
            <a:r>
              <a:rPr lang="ru-RU" sz="4200" dirty="0" err="1"/>
              <a:t>стервы</a:t>
            </a:r>
            <a:r>
              <a:rPr lang="ru-RU" sz="4200" dirty="0"/>
              <a:t>, которую  привлекает только положение в обществе  знаменитого ученого. </a:t>
            </a:r>
          </a:p>
          <a:p>
            <a:pPr>
              <a:buNone/>
            </a:pPr>
            <a:r>
              <a:rPr lang="ru-RU" sz="4200" dirty="0"/>
              <a:t>     </a:t>
            </a:r>
            <a:r>
              <a:rPr lang="ru-RU" sz="4200" b="1" dirty="0"/>
              <a:t>«Безбожный переулок» – </a:t>
            </a:r>
            <a:r>
              <a:rPr lang="ru-RU" sz="4200" dirty="0"/>
              <a:t>история обретения героем настоящей любви. любовь для него – чудо, исход из обыденности. Жизнь в Безбожном переулке – жизнь в отсутствии духовности, сострадания. Недолгая, полная любви связь  героя с возлюбленной </a:t>
            </a:r>
            <a:r>
              <a:rPr lang="ru-RU" sz="4200" dirty="0" err="1"/>
              <a:t>Малей</a:t>
            </a:r>
            <a:r>
              <a:rPr lang="ru-RU" sz="4200" dirty="0"/>
              <a:t> — это испытания любовью и нелюбовью. </a:t>
            </a:r>
          </a:p>
          <a:p>
            <a:pPr>
              <a:buNone/>
            </a:pPr>
            <a:r>
              <a:rPr lang="ru-RU" sz="4200" dirty="0"/>
              <a:t>     </a:t>
            </a:r>
            <a:r>
              <a:rPr lang="ru-RU" sz="4200" b="1" dirty="0"/>
              <a:t> «Где-то под </a:t>
            </a:r>
            <a:r>
              <a:rPr lang="ru-RU" sz="4200" b="1" dirty="0" err="1"/>
              <a:t>Гросетто</a:t>
            </a:r>
            <a:r>
              <a:rPr lang="ru-RU" sz="4200" b="1" dirty="0"/>
              <a:t>» - </a:t>
            </a:r>
            <a:r>
              <a:rPr lang="ru-RU" sz="4200" dirty="0"/>
              <a:t>рассказы объединены проблемой боли – физической, любовной, метафизической. Героини – женщины, подходящие к </a:t>
            </a:r>
            <a:r>
              <a:rPr lang="ru-RU" sz="4200" dirty="0" err="1"/>
              <a:t>смертел</a:t>
            </a:r>
            <a:r>
              <a:rPr lang="ru-RU" sz="4200" dirty="0"/>
              <a:t> </a:t>
            </a:r>
            <a:r>
              <a:rPr lang="ru-RU" sz="4200" dirty="0" err="1"/>
              <a:t>ьной</a:t>
            </a:r>
            <a:r>
              <a:rPr lang="ru-RU" sz="4200" dirty="0"/>
              <a:t> черте, но понимающие в этот момент, что жизнь несмотря ни на что прекрасна.</a:t>
            </a:r>
          </a:p>
          <a:p>
            <a:pPr>
              <a:buNone/>
            </a:pPr>
            <a:r>
              <a:rPr lang="ru-RU" dirty="0"/>
              <a:t> </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Рассказ М. Степновой «Черная кошка» (2003)</a:t>
            </a:r>
          </a:p>
        </p:txBody>
      </p:sp>
      <p:sp>
        <p:nvSpPr>
          <p:cNvPr id="3" name="Содержимое 2"/>
          <p:cNvSpPr>
            <a:spLocks noGrp="1"/>
          </p:cNvSpPr>
          <p:nvPr>
            <p:ph idx="1"/>
          </p:nvPr>
        </p:nvSpPr>
        <p:spPr/>
        <p:txBody>
          <a:bodyPr>
            <a:normAutofit fontScale="70000" lnSpcReduction="20000"/>
          </a:bodyPr>
          <a:lstStyle/>
          <a:p>
            <a:r>
              <a:rPr lang="ru-RU" b="1" dirty="0"/>
              <a:t>Рассказ «Черная кошка» </a:t>
            </a:r>
            <a:r>
              <a:rPr lang="ru-RU" dirty="0"/>
              <a:t>показывает сюжетный и идеологический  срез новой женской прозы по отношению к прозе 90-х, где подчеркивалась «особость» женской натуры.  Главная проблема – рефлексия женщины, предавшей в себе «человека», «воина», «гуманиста» в угоду  роли молодой жены-ребенка для сильного человека. Возможно ли совмещение этих ролей  в мире, построенным по мужским законам? </a:t>
            </a:r>
          </a:p>
          <a:p>
            <a:r>
              <a:rPr lang="ru-RU" dirty="0"/>
              <a:t>«Я не была тогда богатой женщиной. Я была воином. Маленьким человеком.  Все это, уходя жить к мужу, я выбросила на улицу — на ту самую помойку, с которой когда-то подобрала свою черную неласковую и облезлую кошку… Моя ясная память об этом событии дает мне полное право утверждать, что я по-прежнему, оставаясь в твердом уме и ясной памяти, продолжаю наблюдать, мыслить и страдать так же остро, как прежде — в те времена, когда я не была женщиной, но все еще оставалась человеком». </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Имена</a:t>
            </a:r>
          </a:p>
        </p:txBody>
      </p:sp>
      <p:sp>
        <p:nvSpPr>
          <p:cNvPr id="3" name="Содержимое 2"/>
          <p:cNvSpPr>
            <a:spLocks noGrp="1"/>
          </p:cNvSpPr>
          <p:nvPr>
            <p:ph idx="1"/>
          </p:nvPr>
        </p:nvSpPr>
        <p:spPr/>
        <p:txBody>
          <a:bodyPr>
            <a:normAutofit fontScale="62500" lnSpcReduction="20000"/>
          </a:bodyPr>
          <a:lstStyle/>
          <a:p>
            <a:r>
              <a:rPr lang="ru-RU" b="1" dirty="0"/>
              <a:t>Ксения </a:t>
            </a:r>
            <a:r>
              <a:rPr lang="ru-RU" b="1" dirty="0" err="1"/>
              <a:t>Букша</a:t>
            </a:r>
            <a:r>
              <a:rPr lang="ru-RU" b="1" dirty="0"/>
              <a:t>, </a:t>
            </a:r>
            <a:r>
              <a:rPr lang="ru-RU" dirty="0"/>
              <a:t>род. В 1983 г. в Ленинграде, совмещает писательство с журналистикой, редакторской деятельностью. Автор  романов «</a:t>
            </a:r>
            <a:r>
              <a:rPr lang="ru-RU" dirty="0" err="1"/>
              <a:t>Чуров</a:t>
            </a:r>
            <a:r>
              <a:rPr lang="ru-RU" dirty="0"/>
              <a:t> и Чурбанов», и др. Имеет двух приемных детей. </a:t>
            </a:r>
          </a:p>
          <a:p>
            <a:r>
              <a:rPr lang="ru-RU" dirty="0"/>
              <a:t>К. </a:t>
            </a:r>
            <a:r>
              <a:rPr lang="ru-RU" dirty="0" err="1"/>
              <a:t>Букша</a:t>
            </a:r>
            <a:r>
              <a:rPr lang="ru-RU" dirty="0"/>
              <a:t> работает в самых разных жанрах – утопии ( «Завод Свобода»),  социально-политической сатиры («Рамка»), социально- мистического романа о </a:t>
            </a:r>
            <a:r>
              <a:rPr lang="ru-RU" dirty="0" err="1"/>
              <a:t>двойничестве</a:t>
            </a:r>
            <a:r>
              <a:rPr lang="ru-RU" dirty="0"/>
              <a:t> «(</a:t>
            </a:r>
            <a:r>
              <a:rPr lang="ru-RU" dirty="0" err="1"/>
              <a:t>Чуров</a:t>
            </a:r>
            <a:r>
              <a:rPr lang="ru-RU" dirty="0"/>
              <a:t> и чурбанов»),  одновременно психологических и иронических рассказов (сборник «Открывается внутрь» ), художественной биографии (книга о К. Малевиче и др.)</a:t>
            </a:r>
          </a:p>
          <a:p>
            <a:r>
              <a:rPr lang="ru-RU" dirty="0"/>
              <a:t>Ксения </a:t>
            </a:r>
            <a:r>
              <a:rPr lang="ru-RU" dirty="0" err="1"/>
              <a:t>Букша</a:t>
            </a:r>
            <a:r>
              <a:rPr lang="ru-RU" dirty="0"/>
              <a:t> рисует человека одним штрихом, одной точной фразой. В книгах живут не персонажи и не герои, а именно люди. Странные, заброшенные, усталые, счастливые, несчастные, но всегда настоящие. Ксения </a:t>
            </a:r>
            <a:r>
              <a:rPr lang="ru-RU" dirty="0" err="1"/>
              <a:t>Букша</a:t>
            </a:r>
            <a:r>
              <a:rPr lang="ru-RU" dirty="0"/>
              <a:t> рисует человека одним штрихом, одной точной фразой. В книгах живут не персонажи и не герои, а именно люди. Странные, заброшенные, усталые, счастливые, несчастные, но всегда настоящие.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78098"/>
          </a:xfrm>
        </p:spPr>
        <p:txBody>
          <a:bodyPr/>
          <a:lstStyle/>
          <a:p>
            <a:r>
              <a:rPr lang="ru-RU" dirty="0"/>
              <a:t>Роман «Завод Свобода» (2014)</a:t>
            </a:r>
          </a:p>
        </p:txBody>
      </p:sp>
      <p:sp>
        <p:nvSpPr>
          <p:cNvPr id="3" name="Содержимое 2"/>
          <p:cNvSpPr>
            <a:spLocks noGrp="1"/>
          </p:cNvSpPr>
          <p:nvPr>
            <p:ph idx="1"/>
          </p:nvPr>
        </p:nvSpPr>
        <p:spPr>
          <a:xfrm>
            <a:off x="457200" y="1124744"/>
            <a:ext cx="8229600" cy="5001419"/>
          </a:xfrm>
        </p:spPr>
        <p:txBody>
          <a:bodyPr>
            <a:noAutofit/>
          </a:bodyPr>
          <a:lstStyle/>
          <a:p>
            <a:r>
              <a:rPr lang="ru-RU" sz="1600" dirty="0"/>
              <a:t>Роман  написан в стиле  советской утопии, производственного романа. Это хроника жизни секретного предприятия, его трудовых достижений, описание характеров его работников – это коллективисты, исполнители, но в тоже время счастливые, творческие люди. </a:t>
            </a:r>
            <a:r>
              <a:rPr lang="ru-RU" sz="1600" dirty="0" err="1"/>
              <a:t>К.Букша</a:t>
            </a:r>
            <a:r>
              <a:rPr lang="ru-RU" sz="1600" dirty="0"/>
              <a:t> пытается разобраться в  </a:t>
            </a:r>
            <a:r>
              <a:rPr lang="ru-RU" sz="1600" dirty="0" err="1"/>
              <a:t>в</a:t>
            </a:r>
            <a:r>
              <a:rPr lang="ru-RU" sz="1600" dirty="0"/>
              <a:t> психологии социального оптимизма и видит её в наличии у героев ценностных норм и ориентиров: дружбы, чувства принадлежности к общему делу, ощущения «родного места», которые  делают человека значимой личностью. </a:t>
            </a:r>
          </a:p>
          <a:p>
            <a:r>
              <a:rPr lang="ru-RU" sz="1600" dirty="0"/>
              <a:t>«Вот девушка </a:t>
            </a:r>
            <a:r>
              <a:rPr lang="ru-RU" sz="1600" dirty="0" err="1"/>
              <a:t>Тася</a:t>
            </a:r>
            <a:r>
              <a:rPr lang="ru-RU" sz="1600" dirty="0"/>
              <a:t> пришла. «Я конструировать люблю… Конструировать? ... </a:t>
            </a:r>
            <a:r>
              <a:rPr lang="ru-RU" sz="1600" dirty="0" err="1"/>
              <a:t>М-гм</a:t>
            </a:r>
            <a:r>
              <a:rPr lang="ru-RU" sz="1600" dirty="0"/>
              <a:t>… У нас действительно есть такой цех. Называется — сборочно-механический… Товарищи, здравствуйте. Знакомьтесь: это товарищ М. Будет работать у вас учеником слесаря-сборщика. Да, она будет первой девушкой в вашем цеху…» </a:t>
            </a:r>
          </a:p>
          <a:p>
            <a:r>
              <a:rPr lang="ru-RU" sz="1600" dirty="0"/>
              <a:t>В романе сорок глав., как в </a:t>
            </a:r>
            <a:r>
              <a:rPr lang="ru-RU" sz="1600" dirty="0" err="1"/>
              <a:t>сорокаусте</a:t>
            </a:r>
            <a:r>
              <a:rPr lang="ru-RU" sz="1600" dirty="0"/>
              <a:t> – поминальной молитве. Но  завод живет, после разора в 90-е годы. Приходит новый инженер  </a:t>
            </a:r>
            <a:r>
              <a:rPr lang="ru-RU" sz="1600" dirty="0" err="1"/>
              <a:t>Аш</a:t>
            </a:r>
            <a:r>
              <a:rPr lang="ru-RU" sz="1600" dirty="0"/>
              <a:t>, похожий на героя –бойца Васю Теркина . Живучий национальный характер – залог устойчивости жизни.</a:t>
            </a:r>
          </a:p>
          <a:p>
            <a:r>
              <a:rPr lang="ru-RU" sz="1600" dirty="0"/>
              <a:t> «Хорошо жить столько, сколько понадобится, и ты почти не переменишься, как не менялся до сих пор, и эта чуткость, и течение времени, эта теплая свежесть, воздушные токи вокруг, эта серо-белая дымка, в которой есть весь спектр,… и новая разработка впереди, и узловатые веники тополей на чисто выметенном проспекте Стачек, и бледно-сиреневое небо над головой — это и есть {…}»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«Открывается внутрь» (2018)</a:t>
            </a:r>
            <a:r>
              <a:rPr lang="ru-RU" b="1" i="1" dirty="0"/>
              <a:t> </a:t>
            </a:r>
            <a:endParaRPr lang="ru-RU" dirty="0"/>
          </a:p>
        </p:txBody>
      </p:sp>
      <p:sp>
        <p:nvSpPr>
          <p:cNvPr id="3" name="Содержимое 2"/>
          <p:cNvSpPr>
            <a:spLocks noGrp="1"/>
          </p:cNvSpPr>
          <p:nvPr>
            <p:ph idx="1"/>
          </p:nvPr>
        </p:nvSpPr>
        <p:spPr/>
        <p:txBody>
          <a:bodyPr>
            <a:normAutofit fontScale="70000" lnSpcReduction="20000"/>
          </a:bodyPr>
          <a:lstStyle/>
          <a:p>
            <a:r>
              <a:rPr lang="ru-RU" dirty="0"/>
              <a:t>Герои книги Ксении </a:t>
            </a:r>
            <a:r>
              <a:rPr lang="ru-RU" dirty="0" err="1"/>
              <a:t>Букши</a:t>
            </a:r>
            <a:r>
              <a:rPr lang="ru-RU" dirty="0"/>
              <a:t> «Открывается внутрь» - пассажиры петербургской маршрутки под номером триста шесть. Три цикла сборника - словно три остановки: «Детдом», «Дурдом», «Конечная». По своим нехитрым делам едут мама с тремя детьми, расстроенная девочка-подросток, недовольный парень, странноватый мужчина пенсионного возраста... Невзрачные, неприметные люди, на душе каждого - камень. Почти у всех - предчувствия или последствия серьезной драмы. В чем реальные причины депрессивного настроения персонажей? Из-за чего их мир окрашен серыми красками? Может быть, равнодушие героев к самим себе - они даже не пытаются найти выход из тупика, в котором находятся? Писательница испытывает духовные силы героев: или остаться в житейском мраке, или радикально изменить ход жизни?</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Феномен «женской прозы»: начало</a:t>
            </a:r>
          </a:p>
        </p:txBody>
      </p:sp>
      <p:sp>
        <p:nvSpPr>
          <p:cNvPr id="3" name="Содержимое 2"/>
          <p:cNvSpPr>
            <a:spLocks noGrp="1"/>
          </p:cNvSpPr>
          <p:nvPr>
            <p:ph idx="1"/>
          </p:nvPr>
        </p:nvSpPr>
        <p:spPr/>
        <p:txBody>
          <a:bodyPr>
            <a:normAutofit fontScale="85000" lnSpcReduction="20000"/>
          </a:bodyPr>
          <a:lstStyle/>
          <a:p>
            <a:r>
              <a:rPr lang="ru-RU" dirty="0"/>
              <a:t>Женская проза активно заявила о себе в конце 1980-х начале 90-х г.г.  : Л. Петрушевская, Т. Толстая, В. </a:t>
            </a:r>
            <a:r>
              <a:rPr lang="ru-RU" dirty="0" err="1"/>
              <a:t>Нарбикова</a:t>
            </a:r>
            <a:r>
              <a:rPr lang="ru-RU" dirty="0"/>
              <a:t>, С. Василенко, М. Палей, Л. Улицкая, О. </a:t>
            </a:r>
            <a:r>
              <a:rPr lang="ru-RU" dirty="0" err="1"/>
              <a:t>Славникова</a:t>
            </a:r>
            <a:r>
              <a:rPr lang="ru-RU" dirty="0"/>
              <a:t> . </a:t>
            </a:r>
          </a:p>
          <a:p>
            <a:r>
              <a:rPr lang="ru-RU" dirty="0"/>
              <a:t> Выделение особенного феномена  "женской прозы" обусловлено несколькими факторами: автор – женщина, центральная героиня – женщина, проблематика так или иначе связана с женской судьбой. Немаловажную роль играет и взгляд на окружающую действительность с женской точки зрения, с учетом особенностей женской психологии. </a:t>
            </a:r>
          </a:p>
          <a:p>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50106"/>
          </a:xfrm>
        </p:spPr>
        <p:txBody>
          <a:bodyPr/>
          <a:lstStyle/>
          <a:p>
            <a:r>
              <a:rPr lang="ru-RU" dirty="0"/>
              <a:t>«Компоты </a:t>
            </a:r>
            <a:r>
              <a:rPr lang="ru-RU" dirty="0" err="1"/>
              <a:t>Гуха</a:t>
            </a:r>
            <a:r>
              <a:rPr lang="ru-RU" dirty="0"/>
              <a:t>»</a:t>
            </a:r>
          </a:p>
        </p:txBody>
      </p:sp>
      <p:sp>
        <p:nvSpPr>
          <p:cNvPr id="3" name="Содержимое 2"/>
          <p:cNvSpPr>
            <a:spLocks noGrp="1"/>
          </p:cNvSpPr>
          <p:nvPr>
            <p:ph idx="1"/>
          </p:nvPr>
        </p:nvSpPr>
        <p:spPr>
          <a:xfrm>
            <a:off x="457200" y="1052736"/>
            <a:ext cx="8229600" cy="5073427"/>
          </a:xfrm>
        </p:spPr>
        <p:txBody>
          <a:bodyPr>
            <a:normAutofit fontScale="55000" lnSpcReduction="20000"/>
          </a:bodyPr>
          <a:lstStyle/>
          <a:p>
            <a:r>
              <a:rPr lang="ru-RU" dirty="0" err="1"/>
              <a:t>Анжелике</a:t>
            </a:r>
            <a:r>
              <a:rPr lang="ru-RU" dirty="0"/>
              <a:t> почти четырнадцать, и она корит себя за опрометчивое согласие на то, чтобы ее забрала из детдома и удочерила «плохая» тетя Лена. А плохая она, поскольку не красится, любит шахматы, дает всего двести рублей на карманные расходы, заставляет убираться в комнате и - о, ужас! - не слушает песни Веры Брежневой.</a:t>
            </a:r>
          </a:p>
          <a:p>
            <a:r>
              <a:rPr lang="ru-RU" dirty="0"/>
              <a:t>Детдомовских воспитанников автор описывает без лишних прикрас. Они не плохие и не хорошие - они такие, какие есть.. А вот почему они такими стали, и могут ли они измениться ,  </a:t>
            </a:r>
            <a:r>
              <a:rPr lang="ru-RU" dirty="0" err="1"/>
              <a:t>Букшу</a:t>
            </a:r>
            <a:r>
              <a:rPr lang="ru-RU" dirty="0"/>
              <a:t> как раз и интересует.</a:t>
            </a:r>
          </a:p>
          <a:p>
            <a:r>
              <a:rPr lang="ru-RU" dirty="0"/>
              <a:t>«…женский голос красивее мужского.</a:t>
            </a:r>
          </a:p>
          <a:p>
            <a:pPr>
              <a:buNone/>
            </a:pPr>
            <a:r>
              <a:rPr lang="ru-RU" dirty="0"/>
              <a:t>       И эта песня, честно говоря, ко мне прямо привязалась.</a:t>
            </a:r>
          </a:p>
          <a:p>
            <a:pPr>
              <a:buNone/>
            </a:pPr>
            <a:r>
              <a:rPr lang="ru-RU" dirty="0"/>
              <a:t>        Мы ее послушали три раза. Когда ее поют, я представляю какой-то такой клип. Как будто розовый сад, и над ним очень-очень черное небо, с золотыми звездами. И посреди этого розового сада стоит такая девушка, очень </a:t>
            </a:r>
            <a:r>
              <a:rPr lang="ru-RU" dirty="0" err="1"/>
              <a:t>гламурная</a:t>
            </a:r>
            <a:r>
              <a:rPr lang="ru-RU" dirty="0"/>
              <a:t>, очень-очень, и она — вампир. Но она добрая вампир, как в фильме «Сумерки. Сага. Рассвет». И она поет и плачет черными слезами, и мы вдруг видим, то </a:t>
            </a:r>
            <a:r>
              <a:rPr lang="ru-RU" dirty="0" err="1"/>
              <a:t>што</a:t>
            </a:r>
            <a:r>
              <a:rPr lang="ru-RU" dirty="0"/>
              <a:t> везде проступает кровь, и потом с неба вдруг слетает что-то бело-золотое. И тогда хочется плакать, даже если никто тебя и не обидел….</a:t>
            </a:r>
          </a:p>
          <a:p>
            <a:pPr>
              <a:buNone/>
            </a:pPr>
            <a:r>
              <a:rPr lang="ru-RU" dirty="0"/>
              <a:t>… И на пороге появилась тетя Лена… О, да вы тут без меня Баха слушаете?! Здорово!»</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dirty="0"/>
              <a:t>Методическое приложение</a:t>
            </a:r>
          </a:p>
        </p:txBody>
      </p:sp>
      <p:sp>
        <p:nvSpPr>
          <p:cNvPr id="3" name="Содержимое 2"/>
          <p:cNvSpPr>
            <a:spLocks noGrp="1"/>
          </p:cNvSpPr>
          <p:nvPr>
            <p:ph sz="half" idx="1"/>
          </p:nvPr>
        </p:nvSpPr>
        <p:spPr>
          <a:xfrm>
            <a:off x="251520" y="980728"/>
            <a:ext cx="4038600" cy="5184576"/>
          </a:xfrm>
        </p:spPr>
        <p:txBody>
          <a:bodyPr>
            <a:normAutofit fontScale="32500" lnSpcReduction="20000"/>
          </a:bodyPr>
          <a:lstStyle/>
          <a:p>
            <a:pPr>
              <a:buNone/>
            </a:pPr>
            <a:r>
              <a:rPr lang="ru-RU" sz="4900" b="1" dirty="0"/>
              <a:t> М. Степнова «Черная кошка». </a:t>
            </a:r>
          </a:p>
          <a:p>
            <a:pPr>
              <a:buNone/>
            </a:pPr>
            <a:r>
              <a:rPr lang="ru-RU" sz="4900" b="1" dirty="0"/>
              <a:t>Вопросы для обсуждения</a:t>
            </a:r>
            <a:endParaRPr lang="ru-RU" sz="4900" dirty="0"/>
          </a:p>
          <a:p>
            <a:pPr lvl="0"/>
            <a:r>
              <a:rPr lang="ru-RU" sz="4900" dirty="0"/>
              <a:t>Как героиня стала богатой женщиной? Что это значит в ее понимании? Отличается ли поведение и образ жизни богатой женщины в  </a:t>
            </a:r>
            <a:r>
              <a:rPr lang="ru-RU" sz="4900" dirty="0" err="1"/>
              <a:t>в</a:t>
            </a:r>
            <a:r>
              <a:rPr lang="ru-RU" sz="4900" dirty="0"/>
              <a:t> вашей стране и в России?</a:t>
            </a:r>
          </a:p>
          <a:p>
            <a:pPr lvl="0"/>
            <a:r>
              <a:rPr lang="ru-RU" sz="4900" dirty="0"/>
              <a:t>Каким было восхождение на «олимп» жизни у героини? Через что ей пришлось пройти?</a:t>
            </a:r>
          </a:p>
          <a:p>
            <a:pPr lvl="0"/>
            <a:r>
              <a:rPr lang="ru-RU" sz="4900" dirty="0"/>
              <a:t>В какую сторону поменялся характер героини?</a:t>
            </a:r>
          </a:p>
          <a:p>
            <a:pPr lvl="0"/>
            <a:r>
              <a:rPr lang="ru-RU" sz="4900" dirty="0"/>
              <a:t>Как различаются  в рассказе  понятия «женщина», «мужчина», «человек»?</a:t>
            </a:r>
          </a:p>
          <a:p>
            <a:pPr lvl="0"/>
            <a:r>
              <a:rPr lang="ru-RU" sz="4900" dirty="0"/>
              <a:t>Кто, по-вашему, героиня:   «человек» или «женщина»?</a:t>
            </a:r>
          </a:p>
          <a:p>
            <a:pPr lvl="0"/>
            <a:r>
              <a:rPr lang="ru-RU" sz="4900" dirty="0"/>
              <a:t>Какие приметы массовой женской беллетристики (любовного женского романа) присутствуют в рассказе? Как они трансформированы вследствие реалистического изображения жизни автором?</a:t>
            </a:r>
          </a:p>
          <a:p>
            <a:endParaRPr lang="ru-RU" sz="4900" dirty="0"/>
          </a:p>
        </p:txBody>
      </p:sp>
      <p:sp>
        <p:nvSpPr>
          <p:cNvPr id="4" name="Содержимое 3"/>
          <p:cNvSpPr>
            <a:spLocks noGrp="1"/>
          </p:cNvSpPr>
          <p:nvPr>
            <p:ph sz="half" idx="2"/>
          </p:nvPr>
        </p:nvSpPr>
        <p:spPr>
          <a:xfrm>
            <a:off x="4648200" y="980728"/>
            <a:ext cx="4038600" cy="5145435"/>
          </a:xfrm>
        </p:spPr>
        <p:txBody>
          <a:bodyPr>
            <a:noAutofit/>
          </a:bodyPr>
          <a:lstStyle/>
          <a:p>
            <a:pPr>
              <a:buNone/>
            </a:pPr>
            <a:r>
              <a:rPr lang="ru-RU" sz="1400" b="1" dirty="0"/>
              <a:t>К. </a:t>
            </a:r>
            <a:r>
              <a:rPr lang="ru-RU" sz="1400" b="1" dirty="0" err="1"/>
              <a:t>Букша</a:t>
            </a:r>
            <a:r>
              <a:rPr lang="ru-RU" sz="1400" b="1" dirty="0"/>
              <a:t> «</a:t>
            </a:r>
            <a:r>
              <a:rPr lang="ru-RU" sz="1400" b="1" dirty="0" err="1"/>
              <a:t>Кампоты</a:t>
            </a:r>
            <a:r>
              <a:rPr lang="ru-RU" sz="1400" b="1" dirty="0"/>
              <a:t> </a:t>
            </a:r>
            <a:r>
              <a:rPr lang="ru-RU" sz="1400" b="1" dirty="0" err="1"/>
              <a:t>Гуха</a:t>
            </a:r>
            <a:r>
              <a:rPr lang="ru-RU" sz="1400" b="1" dirty="0"/>
              <a:t>»</a:t>
            </a:r>
          </a:p>
          <a:p>
            <a:pPr>
              <a:buNone/>
            </a:pPr>
            <a:r>
              <a:rPr lang="ru-RU" sz="1400" b="1" dirty="0"/>
              <a:t>Вопросы для обсуждения</a:t>
            </a:r>
          </a:p>
          <a:p>
            <a:r>
              <a:rPr lang="ru-RU" sz="1400" dirty="0"/>
              <a:t>Какие  привычки сформировал у девочки детский дом? Какие ценности?</a:t>
            </a:r>
          </a:p>
          <a:p>
            <a:r>
              <a:rPr lang="ru-RU" sz="1400" dirty="0"/>
              <a:t>В чем, на ваш взгляд, позитивные и негативные  моменты в воспитательной стратегии тети Лены?</a:t>
            </a:r>
          </a:p>
          <a:p>
            <a:r>
              <a:rPr lang="ru-RU" sz="1400" dirty="0"/>
              <a:t>Что вызывает отторжение в новой семье у девочки?</a:t>
            </a:r>
          </a:p>
          <a:p>
            <a:r>
              <a:rPr lang="ru-RU" sz="1400" dirty="0"/>
              <a:t>Какую роль в рассказе играет образ бабушки?</a:t>
            </a:r>
          </a:p>
          <a:p>
            <a:r>
              <a:rPr lang="ru-RU" sz="1400" dirty="0"/>
              <a:t>В какой момент начинают сказываться «плоды воспитания» тети Лены?</a:t>
            </a:r>
          </a:p>
          <a:p>
            <a:r>
              <a:rPr lang="ru-RU" sz="1400" dirty="0"/>
              <a:t>Каковы задатки характера и личности  у </a:t>
            </a:r>
            <a:r>
              <a:rPr lang="ru-RU" sz="1400" dirty="0" err="1"/>
              <a:t>Анжелики</a:t>
            </a:r>
            <a:r>
              <a:rPr lang="ru-RU" sz="1400" dirty="0"/>
              <a:t>? Что в ней привлекает? Что отталкивает?</a:t>
            </a:r>
          </a:p>
          <a:p>
            <a:r>
              <a:rPr lang="ru-RU" sz="1400" dirty="0"/>
              <a:t>Обратите внимание на речь </a:t>
            </a:r>
            <a:r>
              <a:rPr lang="ru-RU" sz="1400" dirty="0" err="1"/>
              <a:t>Анжелики</a:t>
            </a:r>
            <a:r>
              <a:rPr lang="ru-RU" sz="1400" dirty="0"/>
              <a:t>. Какая лексика в ней преобладает. Приведите примеры. Чем отличается речь тети Лены и Лизы?</a:t>
            </a:r>
          </a:p>
          <a:p>
            <a:r>
              <a:rPr lang="ru-RU" sz="1400" dirty="0"/>
              <a:t>Прочитайте финал? Какова роль многоточия во фразе  </a:t>
            </a:r>
            <a:r>
              <a:rPr lang="ru-RU" sz="1400" dirty="0" err="1"/>
              <a:t>Анжелики</a:t>
            </a:r>
            <a:r>
              <a:rPr lang="ru-RU" sz="1400" dirty="0"/>
              <a:t>?. Продолжите её. Что показалось </a:t>
            </a:r>
            <a:r>
              <a:rPr lang="ru-RU" sz="1400" dirty="0" err="1"/>
              <a:t>Анжелике</a:t>
            </a:r>
            <a:r>
              <a:rPr lang="ru-RU" sz="1400" dirty="0"/>
              <a:t>?</a:t>
            </a:r>
          </a:p>
          <a:p>
            <a:r>
              <a:rPr lang="ru-RU" sz="1400" dirty="0"/>
              <a:t>Придумайте продолжение истории </a:t>
            </a:r>
            <a:r>
              <a:rPr lang="ru-RU" sz="1400" dirty="0" err="1"/>
              <a:t>Анжелики</a:t>
            </a:r>
            <a:r>
              <a:rPr lang="ru-RU" sz="14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Гендерная</a:t>
            </a:r>
            <a:r>
              <a:rPr lang="ru-RU" dirty="0"/>
              <a:t> специфика женской прозы. </a:t>
            </a:r>
            <a:r>
              <a:rPr lang="en-US" dirty="0"/>
              <a:t>I</a:t>
            </a:r>
            <a:endParaRPr lang="ru-RU" dirty="0"/>
          </a:p>
        </p:txBody>
      </p:sp>
      <p:sp>
        <p:nvSpPr>
          <p:cNvPr id="3" name="Содержимое 2"/>
          <p:cNvSpPr>
            <a:spLocks noGrp="1"/>
          </p:cNvSpPr>
          <p:nvPr>
            <p:ph idx="1"/>
          </p:nvPr>
        </p:nvSpPr>
        <p:spPr/>
        <p:txBody>
          <a:bodyPr>
            <a:normAutofit fontScale="70000" lnSpcReduction="20000"/>
          </a:bodyPr>
          <a:lstStyle/>
          <a:p>
            <a:r>
              <a:rPr lang="ru-RU" dirty="0"/>
              <a:t>Для осмысления явления женской прозы с середины 90-х годов в литературоведении начинает использоваться термин «</a:t>
            </a:r>
            <a:r>
              <a:rPr lang="ru-RU" dirty="0" err="1"/>
              <a:t>гендер</a:t>
            </a:r>
            <a:r>
              <a:rPr lang="ru-RU" dirty="0"/>
              <a:t>».</a:t>
            </a:r>
          </a:p>
          <a:p>
            <a:r>
              <a:rPr lang="ru-RU" dirty="0"/>
              <a:t>Женские писательницы  стремятся вырваться за пределы той ситуации, когда женщина видит себя исключительно глазами мужчины. Главные усилия современной русской женской прозы в настоящее время направлены на то, «чтобы разбить зеркало, в котором отражается не настоящее женское лицо, а миф о женственности, созданной мужской культурной традицией»</a:t>
            </a:r>
          </a:p>
          <a:p>
            <a:r>
              <a:rPr lang="ru-RU" dirty="0"/>
              <a:t>«Мужское» и «женское» воспринимаются как четкая оппозиция и описываются через полярные категории... «Мужское» отождествляется с духом, логосом, культурой, активностью, силой, рациональностью, светом и т.д. «Женское» — с материей, хаосом, природой, пассивностью, слабостью, эмоциональностью, тьмою...» (критик И. Савкина)</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Гендерная</a:t>
            </a:r>
            <a:r>
              <a:rPr lang="ru-RU" dirty="0"/>
              <a:t> специфика женской прозы. </a:t>
            </a:r>
            <a:r>
              <a:rPr lang="en-US" dirty="0"/>
              <a:t>II</a:t>
            </a:r>
            <a:endParaRPr lang="ru-RU" dirty="0"/>
          </a:p>
        </p:txBody>
      </p:sp>
      <p:sp>
        <p:nvSpPr>
          <p:cNvPr id="3" name="Содержимое 2"/>
          <p:cNvSpPr>
            <a:spLocks noGrp="1"/>
          </p:cNvSpPr>
          <p:nvPr>
            <p:ph idx="1"/>
          </p:nvPr>
        </p:nvSpPr>
        <p:spPr/>
        <p:txBody>
          <a:bodyPr>
            <a:normAutofit fontScale="62500" lnSpcReduction="20000"/>
          </a:bodyPr>
          <a:lstStyle/>
          <a:p>
            <a:r>
              <a:rPr lang="ru-RU" dirty="0"/>
              <a:t>1) в центре повествования находится женщина (повествование от первого лица, жанр женская автобиография); </a:t>
            </a:r>
            <a:endParaRPr lang="en-US" dirty="0"/>
          </a:p>
          <a:p>
            <a:r>
              <a:rPr lang="ru-RU" dirty="0"/>
              <a:t>2) изображение  драмы повседневной жизни женщин. В такой «типичной» судьбе есть несколько событий: отсутствие любви (или присутствие вредной любви), ностальгия по любви как несбывшейся  утопии ,насилие (физическое или эмоциональное), роды и материнство, которое однако не дает  материнство не дает солидности или чувства достоинства. Пространство женской судьбы – это состояние  постоянной неуверенности. </a:t>
            </a:r>
          </a:p>
          <a:p>
            <a:r>
              <a:rPr lang="ru-RU" dirty="0"/>
              <a:t>3) в структуре женского текста семейные и родственные отношения оказываются более важными, чем другие типы социальных отношений; </a:t>
            </a:r>
          </a:p>
          <a:p>
            <a:r>
              <a:rPr lang="ru-RU" dirty="0"/>
              <a:t>4) в осмыслении собственного «Я» женский опыт передан  преимущественно в терминах телесного, биологического, физиологического уровней. </a:t>
            </a:r>
          </a:p>
          <a:p>
            <a:r>
              <a:rPr lang="ru-RU" dirty="0"/>
              <a:t>6) особенность письма – внимание к подробностям, мелким деталям, «вещности» мира.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Цикл «Девочки» Л. Улицкой</a:t>
            </a:r>
          </a:p>
        </p:txBody>
      </p:sp>
      <p:sp>
        <p:nvSpPr>
          <p:cNvPr id="3" name="Содержимое 2"/>
          <p:cNvSpPr>
            <a:spLocks noGrp="1"/>
          </p:cNvSpPr>
          <p:nvPr>
            <p:ph idx="1"/>
          </p:nvPr>
        </p:nvSpPr>
        <p:spPr/>
        <p:txBody>
          <a:bodyPr>
            <a:normAutofit fontScale="62500" lnSpcReduction="20000"/>
          </a:bodyPr>
          <a:lstStyle/>
          <a:p>
            <a:pPr>
              <a:buNone/>
            </a:pPr>
            <a:r>
              <a:rPr lang="ru-RU" sz="3400" dirty="0"/>
              <a:t>      Л.Е. Улицкая – автор таких произведений «женской прозы», как повесть  «Сонечка», циклы рассказов «Бедные родственники», «Девочки», «Сквозная линия», «Тело души» (2019), романа «Медея и ее дети».   </a:t>
            </a:r>
          </a:p>
          <a:p>
            <a:pPr>
              <a:buNone/>
            </a:pPr>
            <a:r>
              <a:rPr lang="ru-RU" sz="3400" dirty="0"/>
              <a:t>      В цикле «Девочки» писательница затрагивает проблему взросления женской души на фоне стремительно сменяющих друг друга исторических эпох. В рассказе  «Дар нерукотворный» показан губительно действующий на   юное сознание «красный» ( от знамен и плакатов) мужской мир –  </a:t>
            </a:r>
            <a:r>
              <a:rPr lang="ru-RU" sz="3400" dirty="0" err="1"/>
              <a:t>мир</a:t>
            </a:r>
            <a:r>
              <a:rPr lang="ru-RU" sz="3400" dirty="0"/>
              <a:t> авторитарного  социума начала 50-х гг. ХХ века. В рассказе «Пятое марта» с умиранием Сталина соотносится физическое и нравственной взросление еврейской девочки, ощущение ею своей  женской силы. Героиня рассказа «Эта счастливая Колыванова проходит через все испытания «мужского»  социума во имя утверждения в себе Женщины- свободной, независимой, </a:t>
            </a:r>
            <a:r>
              <a:rPr lang="ru-RU" sz="3400" dirty="0" err="1"/>
              <a:t>самодостаточной</a:t>
            </a:r>
            <a:r>
              <a:rPr lang="ru-RU" sz="3400" dirty="0"/>
              <a:t>.</a:t>
            </a:r>
          </a:p>
          <a:p>
            <a:pPr>
              <a:buNone/>
            </a:pPr>
            <a:r>
              <a:rPr lang="ru-RU" dirty="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«Женские» произведения Л.Петрушевской </a:t>
            </a:r>
          </a:p>
        </p:txBody>
      </p:sp>
      <p:sp>
        <p:nvSpPr>
          <p:cNvPr id="3" name="Содержимое 2"/>
          <p:cNvSpPr>
            <a:spLocks noGrp="1"/>
          </p:cNvSpPr>
          <p:nvPr>
            <p:ph idx="1"/>
          </p:nvPr>
        </p:nvSpPr>
        <p:spPr/>
        <p:txBody>
          <a:bodyPr>
            <a:normAutofit fontScale="70000" lnSpcReduction="20000"/>
          </a:bodyPr>
          <a:lstStyle/>
          <a:p>
            <a:pPr>
              <a:buNone/>
            </a:pPr>
            <a:r>
              <a:rPr lang="ru-RU" dirty="0"/>
              <a:t>     Произведения представляют собой своеобразную энциклопедию женской жизни от юности до старости: сборники рассказов «Бессмертная любовь», «Настоящие сказки», повести «Свой круг», «Время ночь»,  пьесы «Три девушки в голубом», «Московский хор» и др. </a:t>
            </a:r>
          </a:p>
          <a:p>
            <a:pPr>
              <a:buNone/>
            </a:pPr>
            <a:r>
              <a:rPr lang="ru-RU" dirty="0"/>
              <a:t>      Людмила Петрушевская выражает в своем творчестве </a:t>
            </a:r>
            <a:r>
              <a:rPr lang="ru-RU" dirty="0" err="1"/>
              <a:t>катострофический</a:t>
            </a:r>
            <a:r>
              <a:rPr lang="ru-RU" dirty="0"/>
              <a:t> кризис семьи обнажает искаженность человеческих отношений, их </a:t>
            </a:r>
            <a:r>
              <a:rPr lang="ru-RU" dirty="0" err="1"/>
              <a:t>патологичность</a:t>
            </a:r>
            <a:r>
              <a:rPr lang="ru-RU" dirty="0"/>
              <a:t>, что неизменно приводит её персонажей к отчаянию и чувству непреодолимого одиночества, а условия существования притупляют их чувства. Мир Петрушевской – это  «изнаночный мир», болезненный и угрюмый, не приукрашенный благородными чувствами и порывами души. Но иногда посреди этого мира  появляются блики добра и нежности, приходящие  из иных миров ( «Фонарик», «Черное пальто», «Лабиринт». «Мост Ватерлоо»)</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Цикл «Лингвистические сказочки» Л. Петрушевской </a:t>
            </a:r>
          </a:p>
        </p:txBody>
      </p:sp>
      <p:sp>
        <p:nvSpPr>
          <p:cNvPr id="3" name="Содержимое 2"/>
          <p:cNvSpPr>
            <a:spLocks noGrp="1"/>
          </p:cNvSpPr>
          <p:nvPr>
            <p:ph idx="1"/>
          </p:nvPr>
        </p:nvSpPr>
        <p:spPr/>
        <p:txBody>
          <a:bodyPr>
            <a:normAutofit fontScale="62500" lnSpcReduction="20000"/>
          </a:bodyPr>
          <a:lstStyle/>
          <a:p>
            <a:pPr fontAlgn="base"/>
            <a:r>
              <a:rPr lang="ru-RU" b="1" dirty="0"/>
              <a:t>1. ПУСЬКИ БЯТЫЕ</a:t>
            </a:r>
            <a:endParaRPr lang="ru-RU" dirty="0"/>
          </a:p>
          <a:p>
            <a:pPr fontAlgn="base"/>
            <a:r>
              <a:rPr lang="ru-RU" dirty="0" err="1"/>
              <a:t>Сяпала</a:t>
            </a:r>
            <a:r>
              <a:rPr lang="ru-RU" dirty="0"/>
              <a:t> Калуша с </a:t>
            </a:r>
            <a:r>
              <a:rPr lang="ru-RU" dirty="0" err="1"/>
              <a:t>Калушатами</a:t>
            </a:r>
            <a:r>
              <a:rPr lang="ru-RU" dirty="0"/>
              <a:t> по </a:t>
            </a:r>
            <a:r>
              <a:rPr lang="ru-RU" dirty="0" err="1"/>
              <a:t>напушке</a:t>
            </a:r>
            <a:r>
              <a:rPr lang="ru-RU" dirty="0"/>
              <a:t>. И </a:t>
            </a:r>
            <a:r>
              <a:rPr lang="ru-RU" dirty="0" err="1"/>
              <a:t>увазила</a:t>
            </a:r>
            <a:r>
              <a:rPr lang="ru-RU" dirty="0"/>
              <a:t> </a:t>
            </a:r>
            <a:r>
              <a:rPr lang="ru-RU" dirty="0" err="1"/>
              <a:t>Бутявку</a:t>
            </a:r>
            <a:r>
              <a:rPr lang="ru-RU" dirty="0"/>
              <a:t>, </a:t>
            </a:r>
            <a:r>
              <a:rPr lang="ru-RU" dirty="0" err="1"/>
              <a:t>и</a:t>
            </a:r>
            <a:r>
              <a:rPr lang="ru-RU" dirty="0"/>
              <a:t> </a:t>
            </a:r>
            <a:r>
              <a:rPr lang="ru-RU" dirty="0" err="1"/>
              <a:t>волит</a:t>
            </a:r>
            <a:r>
              <a:rPr lang="ru-RU" dirty="0"/>
              <a:t>:</a:t>
            </a:r>
          </a:p>
          <a:p>
            <a:pPr fontAlgn="base"/>
            <a:r>
              <a:rPr lang="ru-RU" dirty="0"/>
              <a:t>— </a:t>
            </a:r>
            <a:r>
              <a:rPr lang="ru-RU" dirty="0" err="1"/>
              <a:t>Калушата</a:t>
            </a:r>
            <a:r>
              <a:rPr lang="ru-RU" dirty="0"/>
              <a:t>! </a:t>
            </a:r>
            <a:r>
              <a:rPr lang="ru-RU" dirty="0" err="1"/>
              <a:t>Калушаточки</a:t>
            </a:r>
            <a:r>
              <a:rPr lang="ru-RU" dirty="0"/>
              <a:t>! </a:t>
            </a:r>
            <a:r>
              <a:rPr lang="ru-RU" dirty="0" err="1"/>
              <a:t>Бутявка</a:t>
            </a:r>
            <a:r>
              <a:rPr lang="ru-RU" dirty="0"/>
              <a:t>!</a:t>
            </a:r>
          </a:p>
          <a:p>
            <a:pPr fontAlgn="base"/>
            <a:r>
              <a:rPr lang="ru-RU" dirty="0" err="1"/>
              <a:t>Калушата</a:t>
            </a:r>
            <a:r>
              <a:rPr lang="ru-RU" dirty="0"/>
              <a:t> </a:t>
            </a:r>
            <a:r>
              <a:rPr lang="ru-RU" dirty="0" err="1"/>
              <a:t>присяпали</a:t>
            </a:r>
            <a:r>
              <a:rPr lang="ru-RU" dirty="0"/>
              <a:t> и </a:t>
            </a:r>
            <a:r>
              <a:rPr lang="ru-RU" dirty="0" err="1"/>
              <a:t>Бутявку</a:t>
            </a:r>
            <a:r>
              <a:rPr lang="ru-RU" dirty="0"/>
              <a:t> </a:t>
            </a:r>
            <a:r>
              <a:rPr lang="ru-RU" dirty="0" err="1"/>
              <a:t>стрямкали</a:t>
            </a:r>
            <a:r>
              <a:rPr lang="ru-RU" dirty="0"/>
              <a:t>. И </a:t>
            </a:r>
            <a:r>
              <a:rPr lang="ru-RU" dirty="0" err="1"/>
              <a:t>подудонились</a:t>
            </a:r>
            <a:r>
              <a:rPr lang="ru-RU" dirty="0"/>
              <a:t>.</a:t>
            </a:r>
          </a:p>
          <a:p>
            <a:pPr fontAlgn="base"/>
            <a:r>
              <a:rPr lang="ru-RU" dirty="0"/>
              <a:t>А Калуша </a:t>
            </a:r>
            <a:r>
              <a:rPr lang="ru-RU" dirty="0" err="1"/>
              <a:t>волит</a:t>
            </a:r>
            <a:r>
              <a:rPr lang="ru-RU" dirty="0"/>
              <a:t>:</a:t>
            </a:r>
          </a:p>
          <a:p>
            <a:pPr fontAlgn="base"/>
            <a:r>
              <a:rPr lang="ru-RU" dirty="0"/>
              <a:t>— </a:t>
            </a:r>
            <a:r>
              <a:rPr lang="ru-RU" dirty="0" err="1"/>
              <a:t>Оее</a:t>
            </a:r>
            <a:r>
              <a:rPr lang="ru-RU" dirty="0"/>
              <a:t>! </a:t>
            </a:r>
            <a:r>
              <a:rPr lang="ru-RU" dirty="0" err="1"/>
              <a:t>Оее</a:t>
            </a:r>
            <a:r>
              <a:rPr lang="ru-RU" dirty="0"/>
              <a:t>! </a:t>
            </a:r>
            <a:r>
              <a:rPr lang="ru-RU" dirty="0" err="1"/>
              <a:t>Бутявка-то</a:t>
            </a:r>
            <a:r>
              <a:rPr lang="ru-RU" dirty="0"/>
              <a:t> </a:t>
            </a:r>
            <a:r>
              <a:rPr lang="ru-RU" dirty="0" err="1"/>
              <a:t>некузявая</a:t>
            </a:r>
            <a:r>
              <a:rPr lang="ru-RU" dirty="0"/>
              <a:t>!</a:t>
            </a:r>
          </a:p>
          <a:p>
            <a:pPr fontAlgn="base"/>
            <a:r>
              <a:rPr lang="ru-RU" dirty="0" err="1"/>
              <a:t>Калушата</a:t>
            </a:r>
            <a:r>
              <a:rPr lang="ru-RU" dirty="0"/>
              <a:t> </a:t>
            </a:r>
            <a:r>
              <a:rPr lang="ru-RU" dirty="0" err="1"/>
              <a:t>Бутявку</a:t>
            </a:r>
            <a:r>
              <a:rPr lang="ru-RU" dirty="0"/>
              <a:t> </a:t>
            </a:r>
            <a:r>
              <a:rPr lang="ru-RU" dirty="0" err="1"/>
              <a:t>вычучили</a:t>
            </a:r>
            <a:r>
              <a:rPr lang="ru-RU" dirty="0"/>
              <a:t>.</a:t>
            </a:r>
          </a:p>
          <a:p>
            <a:pPr fontAlgn="base"/>
            <a:r>
              <a:rPr lang="ru-RU" dirty="0" err="1"/>
              <a:t>Бутявка</a:t>
            </a:r>
            <a:r>
              <a:rPr lang="ru-RU" dirty="0"/>
              <a:t> </a:t>
            </a:r>
            <a:r>
              <a:rPr lang="ru-RU" dirty="0" err="1"/>
              <a:t>вздребезнулась</a:t>
            </a:r>
            <a:r>
              <a:rPr lang="ru-RU" dirty="0"/>
              <a:t>, </a:t>
            </a:r>
            <a:r>
              <a:rPr lang="ru-RU" dirty="0" err="1"/>
              <a:t>сопритюкнулась</a:t>
            </a:r>
            <a:r>
              <a:rPr lang="ru-RU" dirty="0"/>
              <a:t> и </a:t>
            </a:r>
            <a:r>
              <a:rPr lang="ru-RU" dirty="0" err="1"/>
              <a:t>усяпала</a:t>
            </a:r>
            <a:r>
              <a:rPr lang="ru-RU" dirty="0"/>
              <a:t> с </a:t>
            </a:r>
            <a:r>
              <a:rPr lang="ru-RU" dirty="0" err="1"/>
              <a:t>напушки</a:t>
            </a:r>
            <a:r>
              <a:rPr lang="ru-RU" dirty="0"/>
              <a:t>.</a:t>
            </a:r>
          </a:p>
          <a:p>
            <a:pPr fontAlgn="base"/>
            <a:r>
              <a:rPr lang="ru-RU" dirty="0"/>
              <a:t>А Калуша </a:t>
            </a:r>
            <a:r>
              <a:rPr lang="ru-RU" dirty="0" err="1"/>
              <a:t>волит</a:t>
            </a:r>
            <a:r>
              <a:rPr lang="ru-RU" dirty="0"/>
              <a:t> </a:t>
            </a:r>
            <a:r>
              <a:rPr lang="ru-RU" dirty="0" err="1"/>
              <a:t>калушатам</a:t>
            </a:r>
            <a:r>
              <a:rPr lang="ru-RU" dirty="0"/>
              <a:t>:</a:t>
            </a:r>
          </a:p>
          <a:p>
            <a:pPr fontAlgn="base"/>
            <a:r>
              <a:rPr lang="ru-RU" dirty="0"/>
              <a:t>— </a:t>
            </a:r>
            <a:r>
              <a:rPr lang="ru-RU" dirty="0" err="1"/>
              <a:t>Калушаточки</a:t>
            </a:r>
            <a:r>
              <a:rPr lang="ru-RU" dirty="0"/>
              <a:t>! Не </a:t>
            </a:r>
            <a:r>
              <a:rPr lang="ru-RU" dirty="0" err="1"/>
              <a:t>трямкайте</a:t>
            </a:r>
            <a:r>
              <a:rPr lang="ru-RU" dirty="0"/>
              <a:t> </a:t>
            </a:r>
            <a:r>
              <a:rPr lang="ru-RU" dirty="0" err="1"/>
              <a:t>бутявок</a:t>
            </a:r>
            <a:r>
              <a:rPr lang="ru-RU" dirty="0"/>
              <a:t>, </a:t>
            </a:r>
            <a:r>
              <a:rPr lang="ru-RU" dirty="0" err="1"/>
              <a:t>бутявки</a:t>
            </a:r>
            <a:r>
              <a:rPr lang="ru-RU" dirty="0"/>
              <a:t> </a:t>
            </a:r>
            <a:r>
              <a:rPr lang="ru-RU" dirty="0" err="1"/>
              <a:t>дюбые</a:t>
            </a:r>
            <a:r>
              <a:rPr lang="ru-RU" dirty="0"/>
              <a:t> и </a:t>
            </a:r>
            <a:r>
              <a:rPr lang="ru-RU" dirty="0" err="1"/>
              <a:t>зюмо-зюмо</a:t>
            </a:r>
            <a:r>
              <a:rPr lang="ru-RU" dirty="0"/>
              <a:t> </a:t>
            </a:r>
            <a:r>
              <a:rPr lang="ru-RU" dirty="0" err="1"/>
              <a:t>некузявые</a:t>
            </a:r>
            <a:r>
              <a:rPr lang="ru-RU" dirty="0"/>
              <a:t>. От </a:t>
            </a:r>
            <a:r>
              <a:rPr lang="ru-RU" dirty="0" err="1"/>
              <a:t>бутявок</a:t>
            </a:r>
            <a:r>
              <a:rPr lang="ru-RU" dirty="0"/>
              <a:t> </a:t>
            </a:r>
            <a:r>
              <a:rPr lang="ru-RU" dirty="0" err="1"/>
              <a:t>дудонятся</a:t>
            </a:r>
            <a:r>
              <a:rPr lang="ru-RU" dirty="0"/>
              <a:t>.</a:t>
            </a:r>
          </a:p>
          <a:p>
            <a:pPr fontAlgn="base"/>
            <a:r>
              <a:rPr lang="ru-RU" dirty="0"/>
              <a:t>А </a:t>
            </a:r>
            <a:r>
              <a:rPr lang="ru-RU" dirty="0" err="1"/>
              <a:t>Бутявка</a:t>
            </a:r>
            <a:r>
              <a:rPr lang="ru-RU" dirty="0"/>
              <a:t> </a:t>
            </a:r>
            <a:r>
              <a:rPr lang="ru-RU" dirty="0" err="1"/>
              <a:t>волит</a:t>
            </a:r>
            <a:r>
              <a:rPr lang="ru-RU" dirty="0"/>
              <a:t> за </a:t>
            </a:r>
            <a:r>
              <a:rPr lang="ru-RU" dirty="0" err="1"/>
              <a:t>напушкой</a:t>
            </a:r>
            <a:r>
              <a:rPr lang="ru-RU" dirty="0"/>
              <a:t>:</a:t>
            </a:r>
          </a:p>
          <a:p>
            <a:pPr fontAlgn="base"/>
            <a:r>
              <a:rPr lang="ru-RU" dirty="0"/>
              <a:t>— </a:t>
            </a:r>
            <a:r>
              <a:rPr lang="ru-RU" dirty="0" err="1"/>
              <a:t>Калушата</a:t>
            </a:r>
            <a:r>
              <a:rPr lang="ru-RU" dirty="0"/>
              <a:t> </a:t>
            </a:r>
            <a:r>
              <a:rPr lang="ru-RU" dirty="0" err="1"/>
              <a:t>подудонились</a:t>
            </a:r>
            <a:r>
              <a:rPr lang="ru-RU" dirty="0"/>
              <a:t>! </a:t>
            </a:r>
            <a:r>
              <a:rPr lang="ru-RU" dirty="0" err="1"/>
              <a:t>Зюмо</a:t>
            </a:r>
            <a:r>
              <a:rPr lang="ru-RU" dirty="0"/>
              <a:t> </a:t>
            </a:r>
            <a:r>
              <a:rPr lang="ru-RU" dirty="0" err="1"/>
              <a:t>некузявые</a:t>
            </a:r>
            <a:r>
              <a:rPr lang="ru-RU" dirty="0"/>
              <a:t>! </a:t>
            </a:r>
            <a:r>
              <a:rPr lang="ru-RU" dirty="0" err="1"/>
              <a:t>Пуськи</a:t>
            </a:r>
            <a:r>
              <a:rPr lang="ru-RU" dirty="0"/>
              <a:t> </a:t>
            </a:r>
            <a:r>
              <a:rPr lang="ru-RU" dirty="0" err="1"/>
              <a:t>бятые</a:t>
            </a:r>
            <a:r>
              <a:rPr lang="ru-RU" dirty="0"/>
              <a:t>!</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Творчество Татьяны Толстой</a:t>
            </a:r>
          </a:p>
        </p:txBody>
      </p:sp>
      <p:sp>
        <p:nvSpPr>
          <p:cNvPr id="3" name="Содержимое 2"/>
          <p:cNvSpPr>
            <a:spLocks noGrp="1"/>
          </p:cNvSpPr>
          <p:nvPr>
            <p:ph idx="1"/>
          </p:nvPr>
        </p:nvSpPr>
        <p:spPr/>
        <p:txBody>
          <a:bodyPr>
            <a:normAutofit fontScale="70000" lnSpcReduction="20000"/>
          </a:bodyPr>
          <a:lstStyle/>
          <a:p>
            <a:r>
              <a:rPr lang="ru-RU" dirty="0"/>
              <a:t>Для произведений Татьяны Толстой характерна постановка проблем, касающихся общечеловеческих вопросов бытия, «вечных» тем добра и зла, жизни и смерти, выбора пути, взаимоотношений с окружающими людьми, звучит явная тоска по утерянным гуманистическим ценностям. Женские персонажи Татьяны Толстой являются чаще всего мечтателями, зависающими между реальностью и миром своих несбыточных грез. Во многих рассказах («Милая Шура», «Соня», «Река </a:t>
            </a:r>
            <a:r>
              <a:rPr lang="ru-RU" dirty="0" err="1"/>
              <a:t>Оккервиль</a:t>
            </a:r>
            <a:r>
              <a:rPr lang="ru-RU" dirty="0"/>
              <a:t>», «Любишь – не любишь») героинями становятся пожилые женщины, одинокая старость которых	 – наказание женщине за несостоявшуюся любовь. В произведениях Татьяны Для Т. Толстой характерны слияние иронии и лирики («Поэт и муза»,  циклы рассказов «Легкие миры»,  «Девушка в цвету») (2019)</a:t>
            </a:r>
            <a:br>
              <a:rPr lang="ru-RU" dirty="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Новая «женская проза»</a:t>
            </a:r>
            <a:r>
              <a:rPr lang="en-US" dirty="0"/>
              <a:t>.</a:t>
            </a:r>
            <a:r>
              <a:rPr lang="ru-RU" dirty="0"/>
              <a:t> </a:t>
            </a:r>
            <a:r>
              <a:rPr lang="en-US" dirty="0"/>
              <a:t>I</a:t>
            </a:r>
            <a:endParaRPr lang="ru-RU" dirty="0"/>
          </a:p>
        </p:txBody>
      </p:sp>
      <p:sp>
        <p:nvSpPr>
          <p:cNvPr id="3" name="Содержимое 2"/>
          <p:cNvSpPr>
            <a:spLocks noGrp="1"/>
          </p:cNvSpPr>
          <p:nvPr>
            <p:ph idx="1"/>
          </p:nvPr>
        </p:nvSpPr>
        <p:spPr/>
        <p:txBody>
          <a:bodyPr>
            <a:normAutofit fontScale="70000" lnSpcReduction="20000"/>
          </a:bodyPr>
          <a:lstStyle/>
          <a:p>
            <a:r>
              <a:rPr lang="ru-RU" dirty="0"/>
              <a:t>В </a:t>
            </a:r>
            <a:r>
              <a:rPr lang="en-US" dirty="0"/>
              <a:t>XXI</a:t>
            </a:r>
            <a:r>
              <a:rPr lang="ru-RU" dirty="0"/>
              <a:t>  веке в женскую литературу приходят другие имена:</a:t>
            </a:r>
            <a:br>
              <a:rPr lang="ru-RU" dirty="0"/>
            </a:br>
            <a:r>
              <a:rPr lang="ru-RU" dirty="0"/>
              <a:t>Ксения  </a:t>
            </a:r>
            <a:r>
              <a:rPr lang="ru-RU" dirty="0" err="1"/>
              <a:t>Букша</a:t>
            </a:r>
            <a:r>
              <a:rPr lang="ru-RU" dirty="0"/>
              <a:t>, Алиса Ганиева, Майя Кучерская, Ирина Мамаева, Анна Матвеева, </a:t>
            </a:r>
            <a:r>
              <a:rPr lang="ru-RU" dirty="0" err="1"/>
              <a:t>Василина</a:t>
            </a:r>
            <a:r>
              <a:rPr lang="ru-RU" dirty="0"/>
              <a:t> Орлова, Анна </a:t>
            </a:r>
            <a:r>
              <a:rPr lang="ru-RU" dirty="0" err="1"/>
              <a:t>Старобинец</a:t>
            </a:r>
            <a:r>
              <a:rPr lang="ru-RU" dirty="0"/>
              <a:t>, Марина Степнова. </a:t>
            </a:r>
          </a:p>
          <a:p>
            <a:r>
              <a:rPr lang="ru-RU" dirty="0"/>
              <a:t>Особенность новой женской прозы подмечает З. </a:t>
            </a:r>
            <a:r>
              <a:rPr lang="ru-RU" dirty="0" err="1"/>
              <a:t>Прилепин</a:t>
            </a:r>
            <a:r>
              <a:rPr lang="ru-RU" dirty="0"/>
              <a:t>, собравший антологию новой женской прозы:</a:t>
            </a:r>
            <a:br>
              <a:rPr lang="ru-RU" dirty="0"/>
            </a:br>
            <a:r>
              <a:rPr lang="ru-RU" dirty="0"/>
              <a:t>"В рассказах есть дети, есть отцы, деды - а собственно мужчины героинь будто бы пропали куда-то. Нет мужчины-героя. Во всех смыслах слова "герой". Мир, описанный в этой книге, движим женщиной. Женщина здесь живет изо всех сил и не сдается до последней минуты. Она сама может выбрать, быть ей счастливой или несчастной - она может все. Мужской вечер превращается в ночь, а для женщины ночи нет. Мужчины растворяются в темноте. Женщина выходит на свет: у нее нет другого выхода".</a:t>
            </a: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TotalTime>
  <Words>3448</Words>
  <Application>Microsoft Office PowerPoint</Application>
  <PresentationFormat>Экран (4:3)</PresentationFormat>
  <Paragraphs>103</Paragraphs>
  <Slides>21</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21</vt:i4>
      </vt:variant>
    </vt:vector>
  </HeadingPairs>
  <TitlesOfParts>
    <vt:vector size="24" baseType="lpstr">
      <vt:lpstr>Arial</vt:lpstr>
      <vt:lpstr>Calibri</vt:lpstr>
      <vt:lpstr>Тема Office</vt:lpstr>
      <vt:lpstr>Современная женская проза</vt:lpstr>
      <vt:lpstr>Феномен «женской прозы»: начало</vt:lpstr>
      <vt:lpstr>Гендерная специфика женской прозы. I</vt:lpstr>
      <vt:lpstr>Гендерная специфика женской прозы. II</vt:lpstr>
      <vt:lpstr>Цикл «Девочки» Л. Улицкой</vt:lpstr>
      <vt:lpstr>«Женские» произведения Л.Петрушевской </vt:lpstr>
      <vt:lpstr>Цикл «Лингвистические сказочки» Л. Петрушевской </vt:lpstr>
      <vt:lpstr>Творчество Татьяны Толстой</vt:lpstr>
      <vt:lpstr>Новая «женская проза». I</vt:lpstr>
      <vt:lpstr>Новая «женская проза». II</vt:lpstr>
      <vt:lpstr>Имена</vt:lpstr>
      <vt:lpstr>«Страна хороших девочек», 2009</vt:lpstr>
      <vt:lpstr>Имена</vt:lpstr>
      <vt:lpstr> Неумеха ( Из  «Современного патерика» М. Кучерской ) </vt:lpstr>
      <vt:lpstr>Имена</vt:lpstr>
      <vt:lpstr>Рассказ М. Степновой «Черная кошка» (2003)</vt:lpstr>
      <vt:lpstr>Имена</vt:lpstr>
      <vt:lpstr>Роман «Завод Свобода» (2014)</vt:lpstr>
      <vt:lpstr>«Открывается внутрь» (2018) </vt:lpstr>
      <vt:lpstr>«Компоты Гуха»</vt:lpstr>
      <vt:lpstr>Методическое приложение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Современная женская проза</dc:title>
  <dc:creator>Пользователь Windows</dc:creator>
  <cp:lastModifiedBy>v_artamonova@mail.ru</cp:lastModifiedBy>
  <cp:revision>32</cp:revision>
  <dcterms:created xsi:type="dcterms:W3CDTF">2020-07-14T14:57:19Z</dcterms:created>
  <dcterms:modified xsi:type="dcterms:W3CDTF">2020-07-16T10:14:07Z</dcterms:modified>
</cp:coreProperties>
</file>